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80" r:id="rId1"/>
  </p:sldMasterIdLst>
  <p:notesMasterIdLst>
    <p:notesMasterId r:id="rId20"/>
  </p:notesMasterIdLst>
  <p:handoutMasterIdLst>
    <p:handoutMasterId r:id="rId21"/>
  </p:handoutMasterIdLst>
  <p:sldIdLst>
    <p:sldId id="462" r:id="rId2"/>
    <p:sldId id="472" r:id="rId3"/>
    <p:sldId id="473" r:id="rId4"/>
    <p:sldId id="475" r:id="rId5"/>
    <p:sldId id="474" r:id="rId6"/>
    <p:sldId id="476" r:id="rId7"/>
    <p:sldId id="477" r:id="rId8"/>
    <p:sldId id="478" r:id="rId9"/>
    <p:sldId id="479" r:id="rId10"/>
    <p:sldId id="465" r:id="rId11"/>
    <p:sldId id="459" r:id="rId12"/>
    <p:sldId id="467" r:id="rId13"/>
    <p:sldId id="468" r:id="rId14"/>
    <p:sldId id="469" r:id="rId15"/>
    <p:sldId id="470" r:id="rId16"/>
    <p:sldId id="471" r:id="rId17"/>
    <p:sldId id="481" r:id="rId18"/>
    <p:sldId id="287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13">
          <p15:clr>
            <a:srgbClr val="A4A3A4"/>
          </p15:clr>
        </p15:guide>
        <p15:guide id="2" pos="1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  <a:srgbClr val="FFFFFF"/>
    <a:srgbClr val="009900"/>
    <a:srgbClr val="D6A300"/>
    <a:srgbClr val="F2F2F2"/>
    <a:srgbClr val="00E6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7AC3CCA-C797-4891-BE02-D94E43425B78}" styleName="Styl pośredni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16DA210-FB5B-4158-B5E0-FEB733F419BA}" styleName="Styl jasny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03" autoAdjust="0"/>
    <p:restoredTop sz="94660"/>
  </p:normalViewPr>
  <p:slideViewPr>
    <p:cSldViewPr snapToGrid="0">
      <p:cViewPr varScale="1">
        <p:scale>
          <a:sx n="70" d="100"/>
          <a:sy n="70" d="100"/>
        </p:scale>
        <p:origin x="480" y="-12"/>
      </p:cViewPr>
      <p:guideLst>
        <p:guide orient="horz" pos="4113"/>
        <p:guide pos="168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8D9FB8-8426-4E52-BCD0-BD2AC04E7061}" type="datetimeFigureOut">
              <a:rPr lang="pl-PL" smtClean="0"/>
              <a:pPr/>
              <a:t>2020-09-23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765580-43A1-4891-B1B1-005B4E9720E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2848281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F5691D-DB9D-4B29-8BFD-E5D4A403C639}" type="datetimeFigureOut">
              <a:rPr lang="pl-PL" smtClean="0"/>
              <a:pPr/>
              <a:t>2020-09-23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361B01-6BCB-45A6-AC5D-0B274E2C5E34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426522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Przy takim tempie wymiany czas zakończenia programu wynosiłby 30 lat. Należy zastosować wariant wyegzekwowania likwidacji pozaklasowych kotłów w Małopolsce do 2023r.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361B01-6BCB-45A6-AC5D-0B274E2C5E34}" type="slidenum">
              <a:rPr lang="pl-PL" smtClean="0"/>
              <a:pPr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92515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Przy takim tempie wymiany czas zakończenia programu wynosiłby 30 lat. Należy zastosować wariant wyegzekwowania likwidacji pozaklasowych kotłów w Małopolsce do 2023r.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361B01-6BCB-45A6-AC5D-0B274E2C5E34}" type="slidenum">
              <a:rPr lang="pl-PL" smtClean="0"/>
              <a:pPr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795869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629B1-D6BA-483D-802A-70197ADCF172}" type="datetimeFigureOut">
              <a:rPr lang="pl-PL" smtClean="0"/>
              <a:pPr/>
              <a:t>2020-09-23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CE351-AECB-4F74-8CC3-9CB397D24EB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28635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629B1-D6BA-483D-802A-70197ADCF172}" type="datetimeFigureOut">
              <a:rPr lang="pl-PL" smtClean="0"/>
              <a:pPr/>
              <a:t>2020-09-23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CE351-AECB-4F74-8CC3-9CB397D24EB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10659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629B1-D6BA-483D-802A-70197ADCF172}" type="datetimeFigureOut">
              <a:rPr lang="pl-PL" smtClean="0"/>
              <a:pPr/>
              <a:t>2020-09-23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CE351-AECB-4F74-8CC3-9CB397D24EB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5779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629B1-D6BA-483D-802A-70197ADCF172}" type="datetimeFigureOut">
              <a:rPr lang="pl-PL" smtClean="0"/>
              <a:pPr/>
              <a:t>2020-09-23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CE351-AECB-4F74-8CC3-9CB397D24EB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94279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629B1-D6BA-483D-802A-70197ADCF172}" type="datetimeFigureOut">
              <a:rPr lang="pl-PL" smtClean="0"/>
              <a:pPr/>
              <a:t>2020-09-23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CE351-AECB-4F74-8CC3-9CB397D24EB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21003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629B1-D6BA-483D-802A-70197ADCF172}" type="datetimeFigureOut">
              <a:rPr lang="pl-PL" smtClean="0"/>
              <a:pPr/>
              <a:t>2020-09-23</a:t>
            </a:fld>
            <a:endParaRPr lang="pl-PL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CE351-AECB-4F74-8CC3-9CB397D24EB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76274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629B1-D6BA-483D-802A-70197ADCF172}" type="datetimeFigureOut">
              <a:rPr lang="pl-PL" smtClean="0"/>
              <a:pPr/>
              <a:t>2020-09-23</a:t>
            </a:fld>
            <a:endParaRPr lang="pl-PL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CE351-AECB-4F74-8CC3-9CB397D24EB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3243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129281"/>
            <a:ext cx="2551461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629B1-D6BA-483D-802A-70197ADCF172}" type="datetimeFigureOut">
              <a:rPr lang="pl-PL" smtClean="0"/>
              <a:pPr/>
              <a:t>2020-09-23</a:t>
            </a:fld>
            <a:endParaRPr lang="pl-PL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CE351-AECB-4F74-8CC3-9CB397D24EB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20098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629B1-D6BA-483D-802A-70197ADCF172}" type="datetimeFigureOut">
              <a:rPr lang="pl-PL" smtClean="0"/>
              <a:pPr/>
              <a:t>2020-09-23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CE351-AECB-4F74-8CC3-9CB397D24EB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92770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E6AC5-8818-4E64-97BB-FCA6500DCCBB}" type="datetime1">
              <a:rPr lang="en-US" smtClean="0"/>
              <a:pPr/>
              <a:t>9/23/2020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55124-6A88-4719-93EE-065FB91DA0D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256652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E6AC5-8818-4E64-97BB-FCA6500DCCBB}" type="datetime1">
              <a:rPr lang="en-US" smtClean="0"/>
              <a:pPr/>
              <a:t>9/23/2020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55124-6A88-4719-93EE-065FB91DA0D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135135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8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48177" y="3771174"/>
            <a:ext cx="546115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E6AC5-8818-4E64-97BB-FCA6500DCCBB}" type="datetime1">
              <a:rPr lang="en-US" smtClean="0"/>
              <a:pPr/>
              <a:t>9/23/2020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55124-6A88-4719-93EE-065FB91DA0D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3805637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3124201"/>
            <a:ext cx="6620968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E6AC5-8818-4E64-97BB-FCA6500DCCBB}" type="datetime1">
              <a:rPr lang="en-US" smtClean="0"/>
              <a:pPr/>
              <a:t>9/23/2020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55124-6A88-4719-93EE-065FB91DA0D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8984458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um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E6AC5-8818-4E64-97BB-FCA6500DCCBB}" type="datetime1">
              <a:rPr lang="en-US" smtClean="0"/>
              <a:pPr/>
              <a:t>9/23/2020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55124-6A88-4719-93EE-065FB91DA0D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164772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umna obraz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E6AC5-8818-4E64-97BB-FCA6500DCCBB}" type="datetime1">
              <a:rPr lang="en-US" smtClean="0"/>
              <a:pPr/>
              <a:t>9/23/2020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55124-6A88-4719-93EE-065FB91DA0D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794933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629B1-D6BA-483D-802A-70197ADCF172}" type="datetimeFigureOut">
              <a:rPr lang="pl-PL" smtClean="0"/>
              <a:pPr/>
              <a:t>2020-09-23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CE351-AECB-4F74-8CC3-9CB397D24EB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259906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629B1-D6BA-483D-802A-70197ADCF172}" type="datetimeFigureOut">
              <a:rPr lang="pl-PL" smtClean="0"/>
              <a:pPr/>
              <a:t>2020-09-23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CE351-AECB-4F74-8CC3-9CB397D24EB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83336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4000"/>
                </a:schemeClr>
              </a:gs>
              <a:gs pos="73000">
                <a:schemeClr val="accent5">
                  <a:alpha val="0"/>
                </a:schemeClr>
              </a:gs>
              <a:gs pos="36000">
                <a:schemeClr val="accent5"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4000"/>
                </a:schemeClr>
              </a:gs>
              <a:gs pos="66000">
                <a:schemeClr val="accent5">
                  <a:alpha val="0"/>
                </a:schemeClr>
              </a:gs>
              <a:gs pos="36000">
                <a:schemeClr val="accent5"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7FE6AC5-8818-4E64-97BB-FCA6500DCCBB}" type="datetime1">
              <a:rPr lang="en-US" smtClean="0"/>
              <a:pPr/>
              <a:t>9/23/2020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E55124-6A88-4719-93EE-065FB91DA0D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4384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  <p:sldLayoutId id="2147483793" r:id="rId13"/>
    <p:sldLayoutId id="2147483794" r:id="rId14"/>
    <p:sldLayoutId id="2147483795" r:id="rId15"/>
    <p:sldLayoutId id="2147483796" r:id="rId16"/>
    <p:sldLayoutId id="2147483797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1"/>
          <p:cNvSpPr txBox="1">
            <a:spLocks/>
          </p:cNvSpPr>
          <p:nvPr/>
        </p:nvSpPr>
        <p:spPr>
          <a:xfrm>
            <a:off x="2483768" y="4581128"/>
            <a:ext cx="649106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4000" b="1" i="0" u="none" strike="noStrike" kern="1200" cap="none" spc="30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8" name="Tytuł 2">
            <a:extLst>
              <a:ext uri="{FF2B5EF4-FFF2-40B4-BE49-F238E27FC236}">
                <a16:creationId xmlns:a16="http://schemas.microsoft.com/office/drawing/2014/main" xmlns="" id="{893E5BF6-2537-4385-9D99-FB6BFCE110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53268" y="2565780"/>
            <a:ext cx="9374689" cy="4292220"/>
          </a:xfrm>
          <a:solidFill>
            <a:schemeClr val="bg2">
              <a:lumMod val="20000"/>
              <a:lumOff val="80000"/>
              <a:alpha val="49000"/>
            </a:schemeClr>
          </a:solidFill>
          <a:ln>
            <a:noFill/>
          </a:ln>
        </p:spPr>
        <p:txBody>
          <a:bodyPr>
            <a:noAutofit/>
          </a:bodyPr>
          <a:lstStyle/>
          <a:p>
            <a:pPr algn="ctr"/>
            <a:r>
              <a:rPr lang="pl-PL" sz="4400" b="1" dirty="0" smtClean="0">
                <a:ln w="31750" cap="flat" cmpd="sng">
                  <a:solidFill>
                    <a:schemeClr val="bg1"/>
                  </a:solidFill>
                  <a:prstDash val="solid"/>
                  <a:round/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Jakość </a:t>
            </a:r>
            <a:r>
              <a:rPr lang="pl-PL" sz="4400" b="1" dirty="0">
                <a:ln w="31750" cap="flat" cmpd="sng">
                  <a:solidFill>
                    <a:schemeClr val="bg1"/>
                  </a:solidFill>
                  <a:prstDash val="solid"/>
                  <a:round/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powietrza w Krakowie po zakazie spalania paliw stałych </a:t>
            </a:r>
            <a:br>
              <a:rPr lang="pl-PL" sz="4400" b="1" dirty="0">
                <a:ln w="31750" cap="flat" cmpd="sng">
                  <a:solidFill>
                    <a:schemeClr val="bg1"/>
                  </a:solidFill>
                  <a:prstDash val="solid"/>
                  <a:round/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4400" b="1" dirty="0">
                <a:ln w="31750" cap="flat" cmpd="sng">
                  <a:solidFill>
                    <a:schemeClr val="bg1"/>
                  </a:solidFill>
                  <a:prstDash val="solid"/>
                  <a:round/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Tempo wdrażania programu ochrony powietrza w Małopolsce pod znakiem zapytania </a:t>
            </a:r>
            <a:br>
              <a:rPr lang="pl-PL" sz="4400" b="1" dirty="0">
                <a:ln w="31750" cap="flat" cmpd="sng">
                  <a:solidFill>
                    <a:schemeClr val="bg1"/>
                  </a:solidFill>
                  <a:prstDash val="solid"/>
                  <a:round/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4400" b="1" dirty="0">
                <a:ln w="31750" cap="flat" cmpd="sng">
                  <a:solidFill>
                    <a:schemeClr val="bg1"/>
                  </a:solidFill>
                  <a:prstDash val="solid"/>
                  <a:round/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Kraków 24.09.2020r</a:t>
            </a:r>
          </a:p>
        </p:txBody>
      </p:sp>
      <p:pic>
        <p:nvPicPr>
          <p:cNvPr id="1026" name="Picture 2" descr="Wojewódzki Inspektorat Ochrony Środowiska w Krakowie Logo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17" r="64730"/>
          <a:stretch/>
        </p:blipFill>
        <p:spPr bwMode="auto">
          <a:xfrm>
            <a:off x="395785" y="737480"/>
            <a:ext cx="1759410" cy="1637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5487815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1"/>
          <p:cNvSpPr txBox="1">
            <a:spLocks/>
          </p:cNvSpPr>
          <p:nvPr/>
        </p:nvSpPr>
        <p:spPr>
          <a:xfrm>
            <a:off x="2483768" y="4581128"/>
            <a:ext cx="649106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4000" b="1" i="0" u="none" strike="noStrike" kern="1200" cap="none" spc="30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3B82F2F0-B29D-462D-A56E-BC0711DC17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76681"/>
            <a:ext cx="9215019" cy="4304149"/>
          </a:xfrm>
          <a:prstGeom prst="rect">
            <a:avLst/>
          </a:prstGeom>
        </p:spPr>
      </p:pic>
      <p:sp>
        <p:nvSpPr>
          <p:cNvPr id="3" name="Tytuł 2">
            <a:extLst>
              <a:ext uri="{FF2B5EF4-FFF2-40B4-BE49-F238E27FC236}">
                <a16:creationId xmlns:a16="http://schemas.microsoft.com/office/drawing/2014/main" xmlns="" id="{9A061463-09B1-4B24-9A38-5A3FD3C01D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28919" y="3343418"/>
            <a:ext cx="7925541" cy="142044"/>
          </a:xfrm>
        </p:spPr>
        <p:txBody>
          <a:bodyPr>
            <a:normAutofit fontScale="90000"/>
          </a:bodyPr>
          <a:lstStyle/>
          <a:p>
            <a:r>
              <a:rPr lang="pl-PL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Państwowy Monitoring Środowiska</a:t>
            </a:r>
            <a:r>
              <a:rPr lang="pl-PL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pl-PL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pl-PL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pl-PL" dirty="0"/>
          </a:p>
        </p:txBody>
      </p:sp>
      <p:pic>
        <p:nvPicPr>
          <p:cNvPr id="9" name="Obraz 8">
            <a:extLst>
              <a:ext uri="{FF2B5EF4-FFF2-40B4-BE49-F238E27FC236}">
                <a16:creationId xmlns:a16="http://schemas.microsoft.com/office/drawing/2014/main" xmlns="" id="{11A62429-1801-4F5E-8AFF-2AA7A2BDA6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186" y="164074"/>
            <a:ext cx="2459903" cy="2090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138285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1"/>
          <p:cNvSpPr txBox="1">
            <a:spLocks/>
          </p:cNvSpPr>
          <p:nvPr/>
        </p:nvSpPr>
        <p:spPr>
          <a:xfrm>
            <a:off x="2483768" y="4581128"/>
            <a:ext cx="649106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4000" b="1" i="0" u="none" strike="noStrike" kern="1200" cap="none" spc="30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xmlns="" id="{699BF6D6-ECE0-4F75-8B3F-DE2E9A975A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99440"/>
            <a:ext cx="9170634" cy="4363375"/>
          </a:xfrm>
          <a:prstGeom prst="rect">
            <a:avLst/>
          </a:prstGeom>
        </p:spPr>
      </p:pic>
      <p:sp>
        <p:nvSpPr>
          <p:cNvPr id="10" name="Tytuł 2">
            <a:extLst>
              <a:ext uri="{FF2B5EF4-FFF2-40B4-BE49-F238E27FC236}">
                <a16:creationId xmlns:a16="http://schemas.microsoft.com/office/drawing/2014/main" xmlns="" id="{FEDD94BA-1D88-41E7-9CB8-1AED8426BE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40304" y="3011719"/>
            <a:ext cx="6491064" cy="230820"/>
          </a:xfrm>
        </p:spPr>
        <p:txBody>
          <a:bodyPr>
            <a:normAutofit fontScale="90000"/>
          </a:bodyPr>
          <a:lstStyle/>
          <a:p>
            <a:r>
              <a:rPr lang="pl-PL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Państwowy Monitoring Środowiska</a:t>
            </a:r>
            <a:r>
              <a:rPr lang="pl-PL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pl-PL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pl-PL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pl-PL" dirty="0"/>
          </a:p>
        </p:txBody>
      </p:sp>
      <p:sp>
        <p:nvSpPr>
          <p:cNvPr id="11" name="Prostokąt 10">
            <a:extLst>
              <a:ext uri="{FF2B5EF4-FFF2-40B4-BE49-F238E27FC236}">
                <a16:creationId xmlns:a16="http://schemas.microsoft.com/office/drawing/2014/main" xmlns="" id="{69168B77-230E-4405-82A6-5F1FA97C7B93}"/>
              </a:ext>
            </a:extLst>
          </p:cNvPr>
          <p:cNvSpPr/>
          <p:nvPr/>
        </p:nvSpPr>
        <p:spPr>
          <a:xfrm>
            <a:off x="164220" y="148553"/>
            <a:ext cx="2319547" cy="212413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9427290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1"/>
          <p:cNvSpPr txBox="1">
            <a:spLocks/>
          </p:cNvSpPr>
          <p:nvPr/>
        </p:nvSpPr>
        <p:spPr>
          <a:xfrm>
            <a:off x="2483768" y="4581128"/>
            <a:ext cx="649106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4000" b="1" i="0" u="none" strike="noStrike" kern="1200" cap="none" spc="30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xmlns="" id="{AFC8B9DF-1996-41FC-8ECD-F26A9FAF62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555" y="2469302"/>
            <a:ext cx="8926277" cy="4223652"/>
          </a:xfrm>
          <a:prstGeom prst="rect">
            <a:avLst/>
          </a:prstGeom>
        </p:spPr>
      </p:pic>
      <p:sp>
        <p:nvSpPr>
          <p:cNvPr id="11" name="Tytuł 2">
            <a:extLst>
              <a:ext uri="{FF2B5EF4-FFF2-40B4-BE49-F238E27FC236}">
                <a16:creationId xmlns:a16="http://schemas.microsoft.com/office/drawing/2014/main" xmlns="" id="{46CDD459-2D34-4A9F-B974-BAFD95A711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14862" y="2576604"/>
            <a:ext cx="4572001" cy="381740"/>
          </a:xfrm>
        </p:spPr>
        <p:txBody>
          <a:bodyPr>
            <a:normAutofit fontScale="90000"/>
          </a:bodyPr>
          <a:lstStyle/>
          <a:p>
            <a:r>
              <a:rPr lang="pl-PL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Państwowy Monitoring Środowiska</a:t>
            </a:r>
            <a:r>
              <a:rPr lang="pl-PL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pl-PL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pl-PL" dirty="0"/>
          </a:p>
        </p:txBody>
      </p:sp>
      <p:pic>
        <p:nvPicPr>
          <p:cNvPr id="12" name="Obraz 11">
            <a:extLst>
              <a:ext uri="{FF2B5EF4-FFF2-40B4-BE49-F238E27FC236}">
                <a16:creationId xmlns:a16="http://schemas.microsoft.com/office/drawing/2014/main" xmlns="" id="{35170ABF-E777-4637-B364-FEB5CB22DE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30" y="159942"/>
            <a:ext cx="2217438" cy="2112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920353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1"/>
          <p:cNvSpPr txBox="1">
            <a:spLocks/>
          </p:cNvSpPr>
          <p:nvPr/>
        </p:nvSpPr>
        <p:spPr>
          <a:xfrm>
            <a:off x="2483768" y="4581128"/>
            <a:ext cx="649106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4000" b="1" i="0" u="none" strike="noStrike" kern="1200" cap="none" spc="30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xmlns="" id="{F9C9641F-E0CA-41F9-8324-3528C24F75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634" y="2541657"/>
            <a:ext cx="9170634" cy="4316342"/>
          </a:xfrm>
          <a:prstGeom prst="rect">
            <a:avLst/>
          </a:prstGeom>
        </p:spPr>
      </p:pic>
      <p:sp>
        <p:nvSpPr>
          <p:cNvPr id="11" name="Tytuł 2">
            <a:extLst>
              <a:ext uri="{FF2B5EF4-FFF2-40B4-BE49-F238E27FC236}">
                <a16:creationId xmlns:a16="http://schemas.microsoft.com/office/drawing/2014/main" xmlns="" id="{95D5A920-54CB-4AC2-B8EE-45F89706C2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84055" y="2992922"/>
            <a:ext cx="3808520" cy="317378"/>
          </a:xfrm>
        </p:spPr>
        <p:txBody>
          <a:bodyPr>
            <a:normAutofit fontScale="90000"/>
          </a:bodyPr>
          <a:lstStyle/>
          <a:p>
            <a:r>
              <a:rPr lang="pl-PL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pl-PL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Państwowy Monitoring Środowiska</a:t>
            </a:r>
            <a:r>
              <a:rPr lang="pl-PL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pl-PL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pl-PL" dirty="0"/>
          </a:p>
        </p:txBody>
      </p:sp>
      <p:sp>
        <p:nvSpPr>
          <p:cNvPr id="9" name="Prostokąt 8">
            <a:extLst>
              <a:ext uri="{FF2B5EF4-FFF2-40B4-BE49-F238E27FC236}">
                <a16:creationId xmlns:a16="http://schemas.microsoft.com/office/drawing/2014/main" xmlns="" id="{E1F3D1D2-2BF2-4FF5-AC0B-E8FDB780ECD4}"/>
              </a:ext>
            </a:extLst>
          </p:cNvPr>
          <p:cNvSpPr/>
          <p:nvPr/>
        </p:nvSpPr>
        <p:spPr>
          <a:xfrm>
            <a:off x="227837" y="166307"/>
            <a:ext cx="2124745" cy="21063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76418683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1"/>
          <p:cNvSpPr txBox="1">
            <a:spLocks/>
          </p:cNvSpPr>
          <p:nvPr/>
        </p:nvSpPr>
        <p:spPr>
          <a:xfrm>
            <a:off x="2483768" y="4581128"/>
            <a:ext cx="649106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4000" b="1" i="0" u="none" strike="noStrike" kern="1200" cap="none" spc="30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1" name="Tytuł 2">
            <a:extLst>
              <a:ext uri="{FF2B5EF4-FFF2-40B4-BE49-F238E27FC236}">
                <a16:creationId xmlns:a16="http://schemas.microsoft.com/office/drawing/2014/main" xmlns="" id="{95D5A920-54CB-4AC2-B8EE-45F89706C2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84055" y="2992922"/>
            <a:ext cx="3808520" cy="317378"/>
          </a:xfrm>
        </p:spPr>
        <p:txBody>
          <a:bodyPr>
            <a:normAutofit fontScale="90000"/>
          </a:bodyPr>
          <a:lstStyle/>
          <a:p>
            <a:r>
              <a:rPr lang="pl-PL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pl-PL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Państwowy Monitoring Środowiska</a:t>
            </a:r>
            <a:r>
              <a:rPr lang="pl-PL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pl-PL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pl-PL" dirty="0"/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xmlns="" id="{CF9FD013-B9EF-4789-A829-A38FFA0A78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45253"/>
            <a:ext cx="9144000" cy="4471750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xmlns="" id="{B29C9869-61E5-45BF-A5A8-AD28EC69B6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6987" y="2955149"/>
            <a:ext cx="3810330" cy="432854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xmlns="" id="{3069DF19-EDAA-4213-9BB8-0E0BC925FA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186" y="164074"/>
            <a:ext cx="2459903" cy="2090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219349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1"/>
          <p:cNvSpPr txBox="1">
            <a:spLocks/>
          </p:cNvSpPr>
          <p:nvPr/>
        </p:nvSpPr>
        <p:spPr>
          <a:xfrm>
            <a:off x="2483768" y="4581128"/>
            <a:ext cx="649106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4000" b="1" i="0" u="none" strike="noStrike" kern="1200" cap="none" spc="30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xmlns="" id="{F6F9877C-B2A1-423F-94CC-8DE3BEC956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633" y="2422957"/>
            <a:ext cx="9170633" cy="4316342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xmlns="" id="{FA19CE07-A968-4761-8F4A-A9201DEC7D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1541" y="3167596"/>
            <a:ext cx="3798137" cy="432854"/>
          </a:xfrm>
          <a:prstGeom prst="rect">
            <a:avLst/>
          </a:prstGeom>
        </p:spPr>
      </p:pic>
      <p:sp>
        <p:nvSpPr>
          <p:cNvPr id="13" name="Prostokąt 12">
            <a:extLst>
              <a:ext uri="{FF2B5EF4-FFF2-40B4-BE49-F238E27FC236}">
                <a16:creationId xmlns:a16="http://schemas.microsoft.com/office/drawing/2014/main" xmlns="" id="{00FB698D-930C-4835-A55D-1147C8CC6946}"/>
              </a:ext>
            </a:extLst>
          </p:cNvPr>
          <p:cNvSpPr/>
          <p:nvPr/>
        </p:nvSpPr>
        <p:spPr>
          <a:xfrm>
            <a:off x="164220" y="148553"/>
            <a:ext cx="2319547" cy="212413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4917291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1"/>
          <p:cNvSpPr txBox="1">
            <a:spLocks/>
          </p:cNvSpPr>
          <p:nvPr/>
        </p:nvSpPr>
        <p:spPr>
          <a:xfrm>
            <a:off x="2483768" y="4581128"/>
            <a:ext cx="649106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4000" b="1" i="0" u="none" strike="noStrike" kern="1200" cap="none" spc="30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xmlns="" id="{934DDF18-DB3B-4CC6-B7EB-26EDBF5013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635" y="2653127"/>
            <a:ext cx="9170633" cy="4261473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xmlns="" id="{1B78F091-6FCE-4E45-8C43-90E2B4BAD0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636" y="2450391"/>
            <a:ext cx="9170633" cy="4261473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1446390C-E68E-4086-9D83-3A53BF9527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762" y="3231293"/>
            <a:ext cx="3790012" cy="431928"/>
          </a:xfrm>
          <a:prstGeom prst="rect">
            <a:avLst/>
          </a:prstGeom>
        </p:spPr>
      </p:pic>
      <p:sp>
        <p:nvSpPr>
          <p:cNvPr id="9" name="Prostokąt 8">
            <a:extLst>
              <a:ext uri="{FF2B5EF4-FFF2-40B4-BE49-F238E27FC236}">
                <a16:creationId xmlns:a16="http://schemas.microsoft.com/office/drawing/2014/main" xmlns="" id="{A0462E1A-4F96-493A-B263-6939F4E6489A}"/>
              </a:ext>
            </a:extLst>
          </p:cNvPr>
          <p:cNvSpPr/>
          <p:nvPr/>
        </p:nvSpPr>
        <p:spPr>
          <a:xfrm>
            <a:off x="165693" y="228452"/>
            <a:ext cx="2186889" cy="2084934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86514407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1"/>
          <p:cNvSpPr txBox="1">
            <a:spLocks/>
          </p:cNvSpPr>
          <p:nvPr/>
        </p:nvSpPr>
        <p:spPr>
          <a:xfrm>
            <a:off x="2483768" y="4581128"/>
            <a:ext cx="649106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4000" b="1" i="0" u="none" strike="noStrike" kern="1200" cap="none" spc="30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9" name="Prostokąt 8">
            <a:extLst>
              <a:ext uri="{FF2B5EF4-FFF2-40B4-BE49-F238E27FC236}">
                <a16:creationId xmlns:a16="http://schemas.microsoft.com/office/drawing/2014/main" xmlns="" id="{A0462E1A-4F96-493A-B263-6939F4E6489A}"/>
              </a:ext>
            </a:extLst>
          </p:cNvPr>
          <p:cNvSpPr/>
          <p:nvPr/>
        </p:nvSpPr>
        <p:spPr>
          <a:xfrm>
            <a:off x="165693" y="228452"/>
            <a:ext cx="2186889" cy="2084934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xmlns="" id="{51331182-3B6A-46CA-9A40-7EFD9E084A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26633" y="2729163"/>
            <a:ext cx="9170633" cy="3896824"/>
          </a:xfrm>
          <a:prstGeom prst="rect">
            <a:avLst/>
          </a:prstGeom>
        </p:spPr>
      </p:pic>
      <p:pic>
        <p:nvPicPr>
          <p:cNvPr id="13" name="Obraz 12">
            <a:extLst>
              <a:ext uri="{FF2B5EF4-FFF2-40B4-BE49-F238E27FC236}">
                <a16:creationId xmlns:a16="http://schemas.microsoft.com/office/drawing/2014/main" xmlns="" id="{D0DDBB4E-307E-4D9F-A481-8F198CB0BD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2791" y="3447257"/>
            <a:ext cx="3792041" cy="43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369655"/>
      </p:ext>
    </p:extLst>
  </p:cSld>
  <p:clrMapOvr>
    <a:masterClrMapping/>
  </p:clrMapOvr>
  <p:transition>
    <p:wedg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92088"/>
          </a:xfrm>
          <a:noFill/>
        </p:spPr>
        <p:txBody>
          <a:bodyPr/>
          <a:lstStyle/>
          <a:p>
            <a:pPr algn="ctr"/>
            <a:r>
              <a:rPr lang="pl-PL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WNIOSKI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0" y="1091953"/>
            <a:ext cx="9118278" cy="5577407"/>
          </a:xfrm>
          <a:noFill/>
        </p:spPr>
        <p:txBody>
          <a:bodyPr>
            <a:normAutofit lnSpcReduction="10000"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pl-PL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Sukcesywne zmniejszanie emisji z uciążliwych urządzeń grzewczych pozwoliło osiągnąć zgodne z normą średnioroczne stężenie pyłu PM10  w większej części Krakowa poza rejonami o dużym natężeniu ruchu komunikacyjnego;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pl-PL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Jeśli wyegzekwowany zostanie w Krakowie pełny zakaz spalania paliw stałych w małych urządzeniach grzewczych, spadnie do około 4 </a:t>
            </a:r>
            <a:r>
              <a:rPr lang="pl-PL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</a:t>
            </a:r>
            <a:r>
              <a:rPr lang="pl-PL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/m</a:t>
            </a:r>
            <a:r>
              <a:rPr lang="pl-PL" sz="20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l-PL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średnioroczne stężenie benzo</a:t>
            </a:r>
            <a:r>
              <a:rPr lang="el-G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pl-PL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pirenu. Dalszy spadek możliwy będzie po zredukowaniu emisji w gminach ościennych;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Należy z większym skutkiem zacząć wdrażać  program ograniczania emisji komunikacyjnej. Bez spełnienia tego warunku:</a:t>
            </a:r>
          </a:p>
          <a:p>
            <a:pPr lvl="1"/>
            <a:r>
              <a:rPr lang="pl-PL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nie będzie możliwe osiągnięcie zgodnej z wymogami, ilości dni w roku, bez przekroczeń dopuszczalnego średniodobowego stężenia pyłu PM10;</a:t>
            </a:r>
          </a:p>
          <a:p>
            <a:pPr lvl="1"/>
            <a:r>
              <a:rPr lang="pl-PL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nie będzie możliwe osiągnięcie zgodnego z wymogami, średniorocznego stężenia drobnego pyłu PM2,5;</a:t>
            </a:r>
          </a:p>
          <a:p>
            <a:pPr lvl="1"/>
            <a:r>
              <a:rPr lang="pl-PL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nie będzie możliwe osiągnięcie zgodnego z wymogami, średniorocznego stężenia pyłu PM10 w ciągach komunikacyjnych;</a:t>
            </a:r>
          </a:p>
          <a:p>
            <a:pPr lvl="1"/>
            <a:r>
              <a:rPr lang="pl-PL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nie będzie możliwe osiągnięcie zgodnego z wymogami, średniorocznego stężenia dwutlenku azotu w ciągach komunikacyjnych</a:t>
            </a:r>
          </a:p>
        </p:txBody>
      </p:sp>
    </p:spTree>
    <p:extLst>
      <p:ext uri="{BB962C8B-B14F-4D97-AF65-F5344CB8AC3E}">
        <p14:creationId xmlns:p14="http://schemas.microsoft.com/office/powerpoint/2010/main" val="2303908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xmlns="" id="{54D250C7-6DF0-4C08-BD00-77D794CB6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55124-6A88-4719-93EE-065FB91DA0DF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xmlns="" id="{908781E5-2C0F-4AE3-961A-F4B66DD5A8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13" y="221942"/>
            <a:ext cx="9014621" cy="6436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563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xmlns="" id="{54D250C7-6DF0-4C08-BD00-77D794CB6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55124-6A88-4719-93EE-065FB91DA0DF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6" name="Obraz 5" descr="Wykres stopnia realizacji Programu ochrony powietrza dla województwa małopolskiego określonego celem do 2020 roku w okresie od 2016 do 2018 roku. Wykonane zostało 18% celu." title="Stopień realizacji Programu ochrony powietrza dla województwa małopolskiego ">
            <a:extLst>
              <a:ext uri="{FF2B5EF4-FFF2-40B4-BE49-F238E27FC236}">
                <a16:creationId xmlns:a16="http://schemas.microsoft.com/office/drawing/2014/main" xmlns="" id="{6AAD8E93-71E8-4F87-918A-9B6E9831C716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23" r="19728" b="30469"/>
          <a:stretch/>
        </p:blipFill>
        <p:spPr bwMode="auto">
          <a:xfrm>
            <a:off x="435006" y="577049"/>
            <a:ext cx="8087557" cy="56106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21228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07A519AC-C89B-4B06-864E-B21E1BB84B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9821" y="367344"/>
            <a:ext cx="8207406" cy="6490656"/>
          </a:xfrm>
        </p:spPr>
        <p:txBody>
          <a:bodyPr>
            <a:normAutofit/>
          </a:bodyPr>
          <a:lstStyle/>
          <a:p>
            <a:pPr algn="just"/>
            <a:endParaRPr lang="pl-PL" sz="24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pl-PL" sz="4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CELE</a:t>
            </a:r>
          </a:p>
          <a:p>
            <a:pPr algn="just"/>
            <a:endParaRPr lang="pl-PL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Zwiększenie tempa redukcji emisji ze  spalania paliw stałych w Małopolsce, skutkujące zmniejszeniem stężeń wielopierścieniowych węglowodorów aromatycznych (benzo</a:t>
            </a:r>
            <a:r>
              <a:rPr lang="el-G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pl-PL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pirenu) i pyłu zawieszonego </a:t>
            </a:r>
            <a:endParaRPr lang="pl-PL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pl-PL" sz="24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pl-PL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Ograniczenie emisji komunikacyjnej odpowiedzialnej za wzrost stężeń pyłów zawieszonych i tlenków azotu</a:t>
            </a:r>
          </a:p>
          <a:p>
            <a:pPr algn="just"/>
            <a:endParaRPr lang="pl-PL" sz="24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l-PL" sz="4000" dirty="0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xmlns="" id="{AA7F5A80-32A1-46FF-ABE3-B27561E26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55124-6A88-4719-93EE-065FB91DA0DF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7" name="Picture 2" descr="X:\Edyta\inne\logo_wioskrakow.png">
            <a:extLst>
              <a:ext uri="{FF2B5EF4-FFF2-40B4-BE49-F238E27FC236}">
                <a16:creationId xmlns:a16="http://schemas.microsoft.com/office/drawing/2014/main" xmlns="" id="{F2396D14-EC78-43ED-8E7C-3E78C3DDF4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6773" y="0"/>
            <a:ext cx="1906730" cy="19746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23172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07A519AC-C89B-4B06-864E-B21E1BB84B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910" y="614965"/>
            <a:ext cx="8855476" cy="6552799"/>
          </a:xfrm>
          <a:noFill/>
        </p:spPr>
        <p:txBody>
          <a:bodyPr>
            <a:normAutofit fontScale="40000" lnSpcReduction="20000"/>
          </a:bodyPr>
          <a:lstStyle/>
          <a:p>
            <a:pPr algn="just"/>
            <a:endParaRPr lang="pl-PL" sz="20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pl-PL" sz="55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ZADANIA DLA OSIĄGNIĘCIA CELÓW</a:t>
            </a:r>
          </a:p>
          <a:p>
            <a:pPr marL="0" indent="0" algn="ctr">
              <a:buNone/>
            </a:pPr>
            <a:r>
              <a:rPr lang="pl-PL" sz="55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Zadania gmin </a:t>
            </a:r>
          </a:p>
          <a:p>
            <a:pPr algn="just"/>
            <a:endParaRPr lang="pl-PL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pl-PL" sz="51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Likwidacja pozaklasowych urządzeń grzewczych przed 2023 rokiem. W tym celu granicą skuteczności będzie:</a:t>
            </a:r>
          </a:p>
          <a:p>
            <a:pPr marL="0" indent="0" algn="just">
              <a:buNone/>
            </a:pPr>
            <a:endParaRPr lang="pl-PL" sz="31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3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Osiągnięcie poprzez prowadzone działania liczby urządzeń grzewczych niespełniających wymagań uchwały antysmogowej (dla Małopolski), </a:t>
            </a:r>
            <a:r>
              <a:rPr lang="pl-PL" sz="3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która nie przekroczy od 1 stycznia 2023 roku 15%, a od 1 stycznia 2027 roku 3% </a:t>
            </a:r>
            <a:r>
              <a:rPr lang="pl-PL" sz="3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wszystkich zainstalowanych urządzeń grzewczych w gminie. </a:t>
            </a:r>
          </a:p>
          <a:p>
            <a:pPr algn="just"/>
            <a:endParaRPr lang="pl-PL" sz="38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pl-PL" sz="3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Inwentaryzacja co </a:t>
            </a:r>
            <a:r>
              <a:rPr lang="pl-PL" sz="3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najmniej 70% budynków w gminie do końca 2021 roku, w tym co najmniej 90% do 30 czerwca 2022 roku. </a:t>
            </a:r>
            <a:r>
              <a:rPr lang="pl-PL" sz="3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Współpraca gmin z kominiarzami i nadzorem budowlanym przy inwentaryzacji do krajowej bazy CEEB.</a:t>
            </a:r>
          </a:p>
          <a:p>
            <a:pPr algn="just"/>
            <a:endParaRPr lang="pl-PL" sz="38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3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Prowadzenie akcji informacyjnych o wymaganiach uchwały antysmogowej z dotarciem do każdego punktu adresowego w gminie opalanego węglem lub drewnem.</a:t>
            </a:r>
          </a:p>
          <a:p>
            <a:pPr algn="just"/>
            <a:endParaRPr lang="pl-PL" sz="3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l-PL" sz="3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Zatrudnienie </a:t>
            </a:r>
            <a:r>
              <a:rPr lang="pl-PL" sz="3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ekodoradcy</a:t>
            </a:r>
            <a:r>
              <a:rPr lang="pl-PL" sz="3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 każdej gminie i utrzymanie punktów obsługi programu Czyste Powietrze,</a:t>
            </a:r>
            <a:endParaRPr lang="pl-PL" sz="38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l-PL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pl-PL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l-PL" sz="2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l-PL" sz="2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l-PL" sz="3600" dirty="0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xmlns="" id="{AA7F5A80-32A1-46FF-ABE3-B27561E26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55124-6A88-4719-93EE-065FB91DA0DF}" type="slidenum">
              <a:rPr lang="en-US" smtClean="0"/>
              <a:pPr/>
              <a:t>14</a:t>
            </a:fld>
            <a:endParaRPr lang="en-US" dirty="0"/>
          </a:p>
        </p:txBody>
      </p:sp>
      <p:pic>
        <p:nvPicPr>
          <p:cNvPr id="5" name="Picture 2" descr="X:\Edyta\inne\logo_wioskrakow.png">
            <a:extLst>
              <a:ext uri="{FF2B5EF4-FFF2-40B4-BE49-F238E27FC236}">
                <a16:creationId xmlns:a16="http://schemas.microsoft.com/office/drawing/2014/main" xmlns="" id="{491A11AE-E73D-48DE-85CD-DF01691078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614" y="0"/>
            <a:ext cx="1533869" cy="15884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40450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07A519AC-C89B-4B06-864E-B21E1BB84B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4262" y="510528"/>
            <a:ext cx="8855476" cy="6288688"/>
          </a:xfrm>
        </p:spPr>
        <p:txBody>
          <a:bodyPr>
            <a:normAutofit lnSpcReduction="10000"/>
          </a:bodyPr>
          <a:lstStyle/>
          <a:p>
            <a:pPr algn="just"/>
            <a:endParaRPr lang="pl-PL" sz="18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pl-PL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ZADANIA DLA OSIĄGNIĘCIA CELÓW</a:t>
            </a:r>
          </a:p>
          <a:p>
            <a:pPr marL="0" indent="0" algn="ctr">
              <a:buNone/>
            </a:pPr>
            <a:r>
              <a:rPr lang="pl-PL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Zadania gmin </a:t>
            </a:r>
          </a:p>
          <a:p>
            <a:pPr algn="just"/>
            <a:endParaRPr lang="pl-PL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pl-PL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l-PL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Wsparcie mieszkańców gminy dotkniętych ubóstwem energetycznym. Analiza skali ubóstwa energetycznego, analiza potrzeb w zakresie termomodernizacji i wymiany ogrzewania u tych osób oraz wprowadzenie programów osłonowych dla najuboższych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l-PL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Kontrole użytkowania urządzeń grzewczych połączone z aktualizacją danych w bazie ogrzewania budynków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l-PL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Kontrole interwencyjne palenisk z pobraniem próbek popiołu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l-PL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Gminy powinny przygotować wewnętrzną procedurę przeprowadzania kontroli palenisk pod kątem przestrzegania uchwały antysmogowej i zakazu spalania odpadów</a:t>
            </a:r>
            <a:r>
              <a:rPr lang="pl-PL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 30 września 2021 </a:t>
            </a:r>
          </a:p>
          <a:p>
            <a:pPr marL="0" indent="0">
              <a:buNone/>
            </a:pPr>
            <a:endParaRPr lang="pl-PL" sz="1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l-PL" sz="1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l-PL" dirty="0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xmlns="" id="{AA7F5A80-32A1-46FF-ABE3-B27561E26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55124-6A88-4719-93EE-065FB91DA0DF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2" name="Picture 2" descr="X:\Edyta\inne\logo_wioskrakow.png">
            <a:extLst>
              <a:ext uri="{FF2B5EF4-FFF2-40B4-BE49-F238E27FC236}">
                <a16:creationId xmlns:a16="http://schemas.microsoft.com/office/drawing/2014/main" xmlns="" id="{B71567E3-912C-41DD-937E-67DE685704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421" y="255727"/>
            <a:ext cx="1527557" cy="15819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28535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F2DFD19-A308-43C8-8F8D-54BF2DAFFA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8845" y="556248"/>
            <a:ext cx="7941076" cy="1014349"/>
          </a:xfrm>
        </p:spPr>
        <p:txBody>
          <a:bodyPr>
            <a:normAutofit fontScale="90000"/>
          </a:bodyPr>
          <a:lstStyle/>
          <a:p>
            <a:r>
              <a:rPr lang="pl-PL" sz="4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Ograniczenie emisji komunikacyjnej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F356B026-497C-4D14-B89C-2F318FCC15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021" y="2210540"/>
            <a:ext cx="9001957" cy="5389825"/>
          </a:xfrm>
        </p:spPr>
        <p:txBody>
          <a:bodyPr/>
          <a:lstStyle/>
          <a:p>
            <a:pPr algn="just">
              <a:lnSpc>
                <a:spcPct val="107000"/>
              </a:lnSpc>
              <a:spcBef>
                <a:spcPts val="1800"/>
              </a:spcBef>
              <a:spcAft>
                <a:spcPts val="300"/>
              </a:spcAft>
            </a:pPr>
            <a:r>
              <a:rPr lang="pl-PL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Zadania Prezydentów oraz Rad Miast o liczbie mieszkańców powyżej 500 tys.:</a:t>
            </a:r>
            <a:endParaRPr lang="pl-PL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55600" lvl="0" indent="0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000"/>
              <a:buNone/>
            </a:pPr>
            <a:r>
              <a:rPr lang="pl-PL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Przygotowanie szczegółowego planu wdrożenia strefy czystego transportu w oparciu o normy emisji EURO i wdrożenie strefy w wersji pilotażowej w ciągu 1 roku od wejścia w życie przepisów krajowych, umożliwiających jej wprowadzenie</a:t>
            </a:r>
            <a:endParaRPr lang="pl-PL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00050" lvl="1" indent="0" algn="just">
              <a:buNone/>
            </a:pPr>
            <a:r>
              <a:rPr lang="pl-PL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(Brak przepisów umożliwia radom miast wdrożenia strefy ograniczonej emisji komunikacyjnej mającej na celu ograniczenie wjazdu dla samochodów nie spełniających wymagań norm spalin)</a:t>
            </a:r>
          </a:p>
          <a:p>
            <a:pPr marL="400050" lvl="1" indent="0" algn="just">
              <a:buNone/>
            </a:pPr>
            <a:endParaRPr lang="pl-PL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 lvl="1" indent="0" algn="just">
              <a:buNone/>
            </a:pPr>
            <a:r>
              <a:rPr lang="pl-PL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Zadania starostów powiatów:</a:t>
            </a:r>
          </a:p>
          <a:p>
            <a:pPr marL="685800" lvl="1" algn="just">
              <a:buFont typeface="Arial" panose="020B0604020202020204" pitchFamily="34" charset="0"/>
              <a:buChar char="•"/>
            </a:pPr>
            <a:r>
              <a:rPr lang="pl-PL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Prowadzenie kontroli każdej stacji diagnostycznej pojazdów co najmniej raz w roku, a w przypadku wykrycia nieprawidłowości w zakresie badań emisji na stacji, przeprowadzenie ponownej kontroli.</a:t>
            </a:r>
          </a:p>
          <a:p>
            <a:pPr marL="685800" lvl="1" algn="just">
              <a:buFont typeface="Arial" panose="020B0604020202020204" pitchFamily="34" charset="0"/>
              <a:buChar char="•"/>
            </a:pPr>
            <a:r>
              <a:rPr lang="pl-PL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Inicjowanie we współpracy z Policją i Inspekcją Transportu Drogowego co najmniej 4 rocznie akcji weryfikacji pojazdów poruszających się po drogach pod kątem emisji spalin.</a:t>
            </a:r>
          </a:p>
          <a:p>
            <a:pPr marL="400050" lvl="1" indent="0" algn="just">
              <a:buNone/>
            </a:pPr>
            <a:endParaRPr lang="pl-PL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xmlns="" id="{A02F9257-2861-482B-938D-8B2ABD289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55124-6A88-4719-93EE-065FB91DA0DF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6" name="Picture 2" descr="X:\Edyta\inne\logo_wioskrakow.png">
            <a:extLst>
              <a:ext uri="{FF2B5EF4-FFF2-40B4-BE49-F238E27FC236}">
                <a16:creationId xmlns:a16="http://schemas.microsoft.com/office/drawing/2014/main" xmlns="" id="{97B5F836-CC5E-47F7-B659-3110F47F29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421" y="255727"/>
            <a:ext cx="1527557" cy="15819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5527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a 26"/>
          <p:cNvGrpSpPr/>
          <p:nvPr/>
        </p:nvGrpSpPr>
        <p:grpSpPr>
          <a:xfrm>
            <a:off x="77169" y="224644"/>
            <a:ext cx="8640960" cy="5940660"/>
            <a:chOff x="251520" y="188640"/>
            <a:chExt cx="8640960" cy="5940660"/>
          </a:xfrm>
        </p:grpSpPr>
        <p:sp>
          <p:nvSpPr>
            <p:cNvPr id="30" name="Prostokąt 29"/>
            <p:cNvSpPr/>
            <p:nvPr/>
          </p:nvSpPr>
          <p:spPr>
            <a:xfrm>
              <a:off x="251520" y="188640"/>
              <a:ext cx="8640960" cy="864096"/>
            </a:xfrm>
            <a:prstGeom prst="rect">
              <a:avLst/>
            </a:prstGeom>
            <a:solidFill>
              <a:schemeClr val="bg1">
                <a:alpha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l-P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1" name="Prostokąt 30"/>
            <p:cNvSpPr/>
            <p:nvPr/>
          </p:nvSpPr>
          <p:spPr>
            <a:xfrm>
              <a:off x="251520" y="656692"/>
              <a:ext cx="8640960" cy="5472608"/>
            </a:xfrm>
            <a:prstGeom prst="rect">
              <a:avLst/>
            </a:prstGeom>
            <a:solidFill>
              <a:schemeClr val="bg1">
                <a:alpha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l-P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181280" cy="864096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pl-PL" sz="2400" b="1" dirty="0">
                <a:solidFill>
                  <a:schemeClr val="tx1"/>
                </a:solidFill>
                <a:latin typeface="Georgia" pitchFamily="18" charset="0"/>
              </a:rPr>
              <a:t>Wyniki kontroli realizacji </a:t>
            </a:r>
            <a:br>
              <a:rPr lang="pl-PL" sz="2400" b="1" dirty="0">
                <a:solidFill>
                  <a:schemeClr val="tx1"/>
                </a:solidFill>
                <a:latin typeface="Georgia" pitchFamily="18" charset="0"/>
              </a:rPr>
            </a:br>
            <a:r>
              <a:rPr lang="pl-PL" sz="2400" b="1" dirty="0">
                <a:solidFill>
                  <a:schemeClr val="tx1"/>
                </a:solidFill>
                <a:latin typeface="Georgia" pitchFamily="18" charset="0"/>
              </a:rPr>
              <a:t>Programów Ochrony Powietrza</a:t>
            </a:r>
          </a:p>
        </p:txBody>
      </p:sp>
      <p:sp>
        <p:nvSpPr>
          <p:cNvPr id="28" name="pole tekstowe 27"/>
          <p:cNvSpPr txBox="1"/>
          <p:nvPr/>
        </p:nvSpPr>
        <p:spPr>
          <a:xfrm>
            <a:off x="1826208" y="4603529"/>
            <a:ext cx="638316" cy="276999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200" b="1" i="0" u="none" strike="noStrike" kern="1200" cap="none" spc="0" normalizeH="0" baseline="0" noProof="0" dirty="0">
                <a:ln>
                  <a:noFill/>
                </a:ln>
                <a:solidFill>
                  <a:srgbClr val="9BBB59">
                    <a:lumMod val="50000"/>
                  </a:srgb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Gminy</a:t>
            </a:r>
            <a:endParaRPr kumimoji="0" lang="pl-PL" sz="1100" b="1" i="0" u="none" strike="noStrike" kern="1200" cap="none" spc="0" normalizeH="0" baseline="0" noProof="0" dirty="0">
              <a:ln>
                <a:noFill/>
              </a:ln>
              <a:solidFill>
                <a:srgbClr val="9BBB59">
                  <a:lumMod val="50000"/>
                </a:srgbClr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grpSp>
        <p:nvGrpSpPr>
          <p:cNvPr id="5" name="Grupa 56"/>
          <p:cNvGrpSpPr/>
          <p:nvPr/>
        </p:nvGrpSpPr>
        <p:grpSpPr>
          <a:xfrm>
            <a:off x="1619749" y="1250534"/>
            <a:ext cx="1143584" cy="973450"/>
            <a:chOff x="1763688" y="1484784"/>
            <a:chExt cx="1368152" cy="1296144"/>
          </a:xfrm>
        </p:grpSpPr>
        <p:sp>
          <p:nvSpPr>
            <p:cNvPr id="4" name="pole tekstowe 3"/>
            <p:cNvSpPr txBox="1"/>
            <p:nvPr/>
          </p:nvSpPr>
          <p:spPr>
            <a:xfrm>
              <a:off x="2057273" y="1484784"/>
              <a:ext cx="780983" cy="368823"/>
            </a:xfrm>
            <a:prstGeom prst="rect">
              <a:avLst/>
            </a:prstGeom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9BBB59">
                      <a:lumMod val="50000"/>
                    </a:srgbClr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GIOŚ</a:t>
              </a:r>
              <a:endParaRPr kumimoji="0" lang="pl-PL" sz="1100" b="1" i="0" u="none" strike="noStrike" kern="1200" cap="none" spc="0" normalizeH="0" baseline="0" noProof="0" dirty="0">
                <a:ln>
                  <a:noFill/>
                </a:ln>
                <a:solidFill>
                  <a:srgbClr val="9BBB59">
                    <a:lumMod val="50000"/>
                  </a:srgb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cxnSp>
          <p:nvCxnSpPr>
            <p:cNvPr id="6" name="Łącznik prosty ze strzałką 5"/>
            <p:cNvCxnSpPr/>
            <p:nvPr/>
          </p:nvCxnSpPr>
          <p:spPr>
            <a:xfrm flipH="1">
              <a:off x="2427793" y="1884894"/>
              <a:ext cx="39943" cy="896034"/>
            </a:xfrm>
            <a:prstGeom prst="straightConnector1">
              <a:avLst/>
            </a:prstGeom>
            <a:ln w="28575">
              <a:solidFill>
                <a:schemeClr val="accent3">
                  <a:lumMod val="50000"/>
                </a:schemeClr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32" name="pole tekstowe 31"/>
            <p:cNvSpPr txBox="1"/>
            <p:nvPr/>
          </p:nvSpPr>
          <p:spPr>
            <a:xfrm>
              <a:off x="1763688" y="2132856"/>
              <a:ext cx="1368152" cy="32784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1000" b="0" i="1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opracowuje</a:t>
              </a:r>
            </a:p>
          </p:txBody>
        </p:sp>
      </p:grpSp>
      <p:grpSp>
        <p:nvGrpSpPr>
          <p:cNvPr id="8" name="Grupa 57"/>
          <p:cNvGrpSpPr/>
          <p:nvPr/>
        </p:nvGrpSpPr>
        <p:grpSpPr>
          <a:xfrm>
            <a:off x="1144634" y="2223984"/>
            <a:ext cx="2093814" cy="757128"/>
            <a:chOff x="1195274" y="2780928"/>
            <a:chExt cx="2504980" cy="1008112"/>
          </a:xfrm>
        </p:grpSpPr>
        <p:sp>
          <p:nvSpPr>
            <p:cNvPr id="7" name="pole tekstowe 6"/>
            <p:cNvSpPr txBox="1"/>
            <p:nvPr/>
          </p:nvSpPr>
          <p:spPr>
            <a:xfrm>
              <a:off x="1195274" y="2780928"/>
              <a:ext cx="2504980" cy="348332"/>
            </a:xfrm>
            <a:prstGeom prst="rect">
              <a:avLst/>
            </a:prstGeom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9BBB59">
                      <a:lumMod val="50000"/>
                    </a:srgbClr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Ocena Jakości Powietrza</a:t>
              </a:r>
              <a:endParaRPr kumimoji="0" lang="pl-PL" sz="900" b="1" i="0" u="none" strike="noStrike" kern="1200" cap="none" spc="0" normalizeH="0" baseline="0" noProof="0" dirty="0">
                <a:ln>
                  <a:noFill/>
                </a:ln>
                <a:solidFill>
                  <a:srgbClr val="9BBB59">
                    <a:lumMod val="50000"/>
                  </a:srgb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cxnSp>
          <p:nvCxnSpPr>
            <p:cNvPr id="12" name="Łącznik prosty ze strzałką 11"/>
            <p:cNvCxnSpPr/>
            <p:nvPr/>
          </p:nvCxnSpPr>
          <p:spPr>
            <a:xfrm flipH="1">
              <a:off x="2447764" y="3150260"/>
              <a:ext cx="1" cy="638780"/>
            </a:xfrm>
            <a:prstGeom prst="straightConnector1">
              <a:avLst/>
            </a:prstGeom>
            <a:ln w="28575">
              <a:solidFill>
                <a:schemeClr val="accent3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pole tekstowe 37"/>
            <p:cNvSpPr txBox="1"/>
            <p:nvPr/>
          </p:nvSpPr>
          <p:spPr>
            <a:xfrm>
              <a:off x="1763687" y="3284984"/>
              <a:ext cx="1368152" cy="32784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1000" b="0" i="1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przekazuje</a:t>
              </a:r>
            </a:p>
          </p:txBody>
        </p:sp>
      </p:grpSp>
      <p:grpSp>
        <p:nvGrpSpPr>
          <p:cNvPr id="9" name="Grupa 58"/>
          <p:cNvGrpSpPr/>
          <p:nvPr/>
        </p:nvGrpSpPr>
        <p:grpSpPr>
          <a:xfrm>
            <a:off x="1138240" y="2981112"/>
            <a:ext cx="2106603" cy="811208"/>
            <a:chOff x="1187624" y="3789040"/>
            <a:chExt cx="2520280" cy="1080120"/>
          </a:xfrm>
        </p:grpSpPr>
        <p:sp>
          <p:nvSpPr>
            <p:cNvPr id="10" name="pole tekstowe 9"/>
            <p:cNvSpPr txBox="1"/>
            <p:nvPr/>
          </p:nvSpPr>
          <p:spPr>
            <a:xfrm>
              <a:off x="1187624" y="3789040"/>
              <a:ext cx="2520280" cy="368823"/>
            </a:xfrm>
            <a:prstGeom prst="rect">
              <a:avLst/>
            </a:prstGeom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9BBB59">
                      <a:lumMod val="50000"/>
                    </a:srgbClr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Urząd Marszałkowski</a:t>
              </a:r>
              <a:endParaRPr kumimoji="0" lang="pl-PL" sz="1100" b="1" i="0" u="none" strike="noStrike" kern="1200" cap="none" spc="0" normalizeH="0" baseline="0" noProof="0" dirty="0">
                <a:ln>
                  <a:noFill/>
                </a:ln>
                <a:solidFill>
                  <a:srgbClr val="9BBB59">
                    <a:lumMod val="50000"/>
                  </a:srgb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cxnSp>
          <p:nvCxnSpPr>
            <p:cNvPr id="26" name="Łącznik prosty ze strzałką 25"/>
            <p:cNvCxnSpPr/>
            <p:nvPr/>
          </p:nvCxnSpPr>
          <p:spPr>
            <a:xfrm>
              <a:off x="2447764" y="4189150"/>
              <a:ext cx="0" cy="680010"/>
            </a:xfrm>
            <a:prstGeom prst="straightConnector1">
              <a:avLst/>
            </a:prstGeom>
            <a:ln w="28575">
              <a:solidFill>
                <a:schemeClr val="accent3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pole tekstowe 40"/>
            <p:cNvSpPr txBox="1"/>
            <p:nvPr/>
          </p:nvSpPr>
          <p:spPr>
            <a:xfrm>
              <a:off x="1763688" y="4365105"/>
              <a:ext cx="1368151" cy="32784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1000" b="0" i="1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uchwala</a:t>
              </a:r>
            </a:p>
          </p:txBody>
        </p:sp>
      </p:grpSp>
      <p:grpSp>
        <p:nvGrpSpPr>
          <p:cNvPr id="11" name="Grupa 59"/>
          <p:cNvGrpSpPr/>
          <p:nvPr/>
        </p:nvGrpSpPr>
        <p:grpSpPr>
          <a:xfrm>
            <a:off x="992883" y="3792320"/>
            <a:ext cx="2287169" cy="811209"/>
            <a:chOff x="1013722" y="4869159"/>
            <a:chExt cx="2736304" cy="1080121"/>
          </a:xfrm>
        </p:grpSpPr>
        <p:sp>
          <p:nvSpPr>
            <p:cNvPr id="14" name="pole tekstowe 13"/>
            <p:cNvSpPr txBox="1"/>
            <p:nvPr/>
          </p:nvSpPr>
          <p:spPr>
            <a:xfrm>
              <a:off x="1131706" y="4869159"/>
              <a:ext cx="2500335" cy="368823"/>
            </a:xfrm>
            <a:prstGeom prst="rect">
              <a:avLst/>
            </a:prstGeom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9BBB59">
                      <a:lumMod val="50000"/>
                    </a:srgbClr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Program Ochrony Powietrza</a:t>
              </a:r>
              <a:endParaRPr kumimoji="0" lang="pl-PL" sz="1100" b="1" i="0" u="none" strike="noStrike" kern="1200" cap="none" spc="0" normalizeH="0" baseline="0" noProof="0" dirty="0">
                <a:ln>
                  <a:noFill/>
                </a:ln>
                <a:solidFill>
                  <a:srgbClr val="9BBB59">
                    <a:lumMod val="50000"/>
                  </a:srgb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cxnSp>
          <p:nvCxnSpPr>
            <p:cNvPr id="29" name="Łącznik prosty ze strzałką 28"/>
            <p:cNvCxnSpPr/>
            <p:nvPr/>
          </p:nvCxnSpPr>
          <p:spPr>
            <a:xfrm>
              <a:off x="2447764" y="5269270"/>
              <a:ext cx="0" cy="680010"/>
            </a:xfrm>
            <a:prstGeom prst="straightConnector1">
              <a:avLst/>
            </a:prstGeom>
            <a:ln w="28575">
              <a:solidFill>
                <a:schemeClr val="accent3">
                  <a:lumMod val="50000"/>
                </a:schemeClr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47" name="pole tekstowe 46"/>
            <p:cNvSpPr txBox="1"/>
            <p:nvPr/>
          </p:nvSpPr>
          <p:spPr>
            <a:xfrm>
              <a:off x="1013722" y="5445224"/>
              <a:ext cx="2736304" cy="32784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1000" b="0" i="1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zobowiązuje do podjęcia działań</a:t>
              </a:r>
            </a:p>
          </p:txBody>
        </p:sp>
      </p:grpSp>
      <p:grpSp>
        <p:nvGrpSpPr>
          <p:cNvPr id="13" name="Grupa 55"/>
          <p:cNvGrpSpPr/>
          <p:nvPr/>
        </p:nvGrpSpPr>
        <p:grpSpPr>
          <a:xfrm>
            <a:off x="2634224" y="3875853"/>
            <a:ext cx="1741967" cy="943998"/>
            <a:chOff x="2977377" y="4869160"/>
            <a:chExt cx="1378673" cy="1368151"/>
          </a:xfrm>
        </p:grpSpPr>
        <p:cxnSp>
          <p:nvCxnSpPr>
            <p:cNvPr id="49" name="Łącznik łamany 48"/>
            <p:cNvCxnSpPr/>
            <p:nvPr/>
          </p:nvCxnSpPr>
          <p:spPr>
            <a:xfrm rot="10800000">
              <a:off x="2977377" y="6137395"/>
              <a:ext cx="1097621" cy="6140"/>
            </a:xfrm>
            <a:prstGeom prst="bentConnector3">
              <a:avLst>
                <a:gd name="adj1" fmla="val 50000"/>
              </a:avLst>
            </a:prstGeom>
            <a:ln w="28575">
              <a:solidFill>
                <a:schemeClr val="accent3">
                  <a:lumMod val="50000"/>
                </a:schemeClr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pole tekstowe 54"/>
            <p:cNvSpPr txBox="1"/>
            <p:nvPr/>
          </p:nvSpPr>
          <p:spPr>
            <a:xfrm rot="5400000">
              <a:off x="3574539" y="5455800"/>
              <a:ext cx="1368151" cy="19487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1000" b="0" i="1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kontroluje</a:t>
              </a:r>
            </a:p>
          </p:txBody>
        </p:sp>
      </p:grpSp>
      <p:pic>
        <p:nvPicPr>
          <p:cNvPr id="25" name="Obraz 24" descr="kontor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10969" y="1141471"/>
            <a:ext cx="3717032" cy="3717032"/>
          </a:xfrm>
          <a:prstGeom prst="rect">
            <a:avLst/>
          </a:prstGeom>
        </p:spPr>
      </p:pic>
      <p:graphicFrame>
        <p:nvGraphicFramePr>
          <p:cNvPr id="15" name="Tabela 14">
            <a:extLst>
              <a:ext uri="{FF2B5EF4-FFF2-40B4-BE49-F238E27FC236}">
                <a16:creationId xmlns:a16="http://schemas.microsoft.com/office/drawing/2014/main" xmlns="" id="{DF3EF14A-A494-4AD2-81EA-2CE3E57D93DA}"/>
              </a:ext>
            </a:extLst>
          </p:cNvPr>
          <p:cNvGraphicFramePr>
            <a:graphicFrameLocks noGrp="1"/>
          </p:cNvGraphicFramePr>
          <p:nvPr/>
        </p:nvGraphicFramePr>
        <p:xfrm>
          <a:off x="0" y="4911233"/>
          <a:ext cx="9143999" cy="209963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01909">
                  <a:extLst>
                    <a:ext uri="{9D8B030D-6E8A-4147-A177-3AD203B41FA5}">
                      <a16:colId xmlns:a16="http://schemas.microsoft.com/office/drawing/2014/main" xmlns="" val="2699291431"/>
                    </a:ext>
                  </a:extLst>
                </a:gridCol>
                <a:gridCol w="1488863">
                  <a:extLst>
                    <a:ext uri="{9D8B030D-6E8A-4147-A177-3AD203B41FA5}">
                      <a16:colId xmlns:a16="http://schemas.microsoft.com/office/drawing/2014/main" xmlns="" val="3558975891"/>
                    </a:ext>
                  </a:extLst>
                </a:gridCol>
                <a:gridCol w="1592236">
                  <a:extLst>
                    <a:ext uri="{9D8B030D-6E8A-4147-A177-3AD203B41FA5}">
                      <a16:colId xmlns:a16="http://schemas.microsoft.com/office/drawing/2014/main" xmlns="" val="1324515618"/>
                    </a:ext>
                  </a:extLst>
                </a:gridCol>
                <a:gridCol w="1592236">
                  <a:extLst>
                    <a:ext uri="{9D8B030D-6E8A-4147-A177-3AD203B41FA5}">
                      <a16:colId xmlns:a16="http://schemas.microsoft.com/office/drawing/2014/main" xmlns="" val="4190695315"/>
                    </a:ext>
                  </a:extLst>
                </a:gridCol>
                <a:gridCol w="1586063">
                  <a:extLst>
                    <a:ext uri="{9D8B030D-6E8A-4147-A177-3AD203B41FA5}">
                      <a16:colId xmlns:a16="http://schemas.microsoft.com/office/drawing/2014/main" xmlns="" val="3265984370"/>
                    </a:ext>
                  </a:extLst>
                </a:gridCol>
                <a:gridCol w="1482692">
                  <a:extLst>
                    <a:ext uri="{9D8B030D-6E8A-4147-A177-3AD203B41FA5}">
                      <a16:colId xmlns:a16="http://schemas.microsoft.com/office/drawing/2014/main" xmlns="" val="2975156461"/>
                    </a:ext>
                  </a:extLst>
                </a:gridCol>
              </a:tblGrid>
              <a:tr h="70614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Województwo </a:t>
                      </a:r>
                      <a:endParaRPr lang="pl-PL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Okres</a:t>
                      </a:r>
                      <a:endParaRPr lang="pl-PL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Liczba gmin zobowiązana do realizacji działań określonych w POP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Liczba kontroli przeprowadzonych przez WIOŚ w gminach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Liczba gmin, w których stwierdzono nieprawidłowości w realizacji POP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Wysokość kar nałożonych przez WIOŚ</a:t>
                      </a:r>
                      <a:endParaRPr lang="pl-PL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[w tys. zł]</a:t>
                      </a:r>
                      <a:endParaRPr lang="pl-PL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extLst>
                  <a:ext uri="{0D108BD9-81ED-4DB2-BD59-A6C34878D82A}">
                    <a16:rowId xmlns:a16="http://schemas.microsoft.com/office/drawing/2014/main" xmlns="" val="3732216815"/>
                  </a:ext>
                </a:extLst>
              </a:tr>
              <a:tr h="187178">
                <a:tc rowSpan="6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pl-PL" sz="11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2014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extLst>
                  <a:ext uri="{0D108BD9-81ED-4DB2-BD59-A6C34878D82A}">
                    <a16:rowId xmlns:a16="http://schemas.microsoft.com/office/drawing/2014/main" xmlns="" val="1397699377"/>
                  </a:ext>
                </a:extLst>
              </a:tr>
              <a:tr h="187178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2015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extLst>
                  <a:ext uri="{0D108BD9-81ED-4DB2-BD59-A6C34878D82A}">
                    <a16:rowId xmlns:a16="http://schemas.microsoft.com/office/drawing/2014/main" xmlns="" val="2855724643"/>
                  </a:ext>
                </a:extLst>
              </a:tr>
              <a:tr h="187178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2016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45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560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extLst>
                  <a:ext uri="{0D108BD9-81ED-4DB2-BD59-A6C34878D82A}">
                    <a16:rowId xmlns:a16="http://schemas.microsoft.com/office/drawing/2014/main" xmlns="" val="2109241641"/>
                  </a:ext>
                </a:extLst>
              </a:tr>
              <a:tr h="187178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182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extLst>
                  <a:ext uri="{0D108BD9-81ED-4DB2-BD59-A6C34878D82A}">
                    <a16:rowId xmlns:a16="http://schemas.microsoft.com/office/drawing/2014/main" xmlns="" val="1525086603"/>
                  </a:ext>
                </a:extLst>
              </a:tr>
              <a:tr h="187178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2018</a:t>
                      </a:r>
                      <a:endParaRPr lang="pl-PL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182</a:t>
                      </a:r>
                      <a:endParaRPr lang="pl-PL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extLst>
                  <a:ext uri="{0D108BD9-81ED-4DB2-BD59-A6C34878D82A}">
                    <a16:rowId xmlns:a16="http://schemas.microsoft.com/office/drawing/2014/main" xmlns="" val="233251675"/>
                  </a:ext>
                </a:extLst>
              </a:tr>
              <a:tr h="239082">
                <a:tc v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pl-PL" sz="11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2019</a:t>
                      </a: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182</a:t>
                      </a: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</a:t>
                      </a: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420</a:t>
                      </a:r>
                    </a:p>
                  </a:txBody>
                  <a:tcPr marL="47625" marR="47625" marT="9525" marB="0" anchor="ctr"/>
                </a:tc>
                <a:extLst>
                  <a:ext uri="{0D108BD9-81ED-4DB2-BD59-A6C34878D82A}">
                    <a16:rowId xmlns:a16="http://schemas.microsoft.com/office/drawing/2014/main" xmlns="" val="2226555723"/>
                  </a:ext>
                </a:extLst>
              </a:tr>
              <a:tr h="188102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RAZEM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pl-PL" sz="11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129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88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1170</a:t>
                      </a:r>
                      <a:endParaRPr lang="pl-PL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9525" marB="0" anchor="ctr"/>
                </a:tc>
                <a:extLst>
                  <a:ext uri="{0D108BD9-81ED-4DB2-BD59-A6C34878D82A}">
                    <a16:rowId xmlns:a16="http://schemas.microsoft.com/office/drawing/2014/main" xmlns="" val="4278555152"/>
                  </a:ext>
                </a:extLst>
              </a:tr>
            </a:tbl>
          </a:graphicData>
        </a:graphic>
      </p:graphicFrame>
      <p:sp>
        <p:nvSpPr>
          <p:cNvPr id="33" name="pole tekstowe 32"/>
          <p:cNvSpPr txBox="1"/>
          <p:nvPr/>
        </p:nvSpPr>
        <p:spPr>
          <a:xfrm>
            <a:off x="3919206" y="2981112"/>
            <a:ext cx="652793" cy="276999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200" b="1" i="0" u="none" strike="noStrike" kern="1200" cap="none" spc="0" normalizeH="0" baseline="0" noProof="0" dirty="0">
                <a:ln>
                  <a:noFill/>
                </a:ln>
                <a:solidFill>
                  <a:srgbClr val="9BBB59">
                    <a:lumMod val="50000"/>
                  </a:srgb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WIOŚ</a:t>
            </a:r>
            <a:endParaRPr kumimoji="0" lang="pl-PL" sz="1100" b="1" i="0" u="none" strike="noStrike" kern="1200" cap="none" spc="0" normalizeH="0" baseline="0" noProof="0" dirty="0">
              <a:ln>
                <a:noFill/>
              </a:ln>
              <a:solidFill>
                <a:srgbClr val="9BBB59">
                  <a:lumMod val="50000"/>
                </a:srgbClr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cxnSp>
        <p:nvCxnSpPr>
          <p:cNvPr id="24" name="Łącznik prosty 23"/>
          <p:cNvCxnSpPr>
            <a:endCxn id="55" idx="1"/>
          </p:cNvCxnSpPr>
          <p:nvPr/>
        </p:nvCxnSpPr>
        <p:spPr>
          <a:xfrm>
            <a:off x="4245602" y="3281609"/>
            <a:ext cx="7478" cy="594244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6615068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0" y="2132856"/>
            <a:ext cx="9324528" cy="1184995"/>
          </a:xfrm>
        </p:spPr>
        <p:txBody>
          <a:bodyPr/>
          <a:lstStyle/>
          <a:p>
            <a:pPr algn="ctr">
              <a:buNone/>
            </a:pPr>
            <a:r>
              <a:rPr lang="pl-PL" sz="6000" b="1" dirty="0">
                <a:latin typeface="Calibri" pitchFamily="34" charset="0"/>
              </a:rPr>
              <a:t>Dziękuję za uwagę</a:t>
            </a:r>
          </a:p>
          <a:p>
            <a:pPr algn="ctr">
              <a:buNone/>
            </a:pPr>
            <a:endParaRPr lang="pl-PL" dirty="0">
              <a:solidFill>
                <a:srgbClr val="000304"/>
              </a:solidFill>
              <a:latin typeface="Calibri" pitchFamily="34" charset="0"/>
            </a:endParaRPr>
          </a:p>
        </p:txBody>
      </p:sp>
      <p:pic>
        <p:nvPicPr>
          <p:cNvPr id="5" name="Picture 2" descr="X:\Edyta\inne\logo_wioskrakow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3789040"/>
            <a:ext cx="2304256" cy="23863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on">
  <a:themeElements>
    <a:clrScheme name="J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EC76B5"/>
      </a:hlink>
      <a:folHlink>
        <a:srgbClr val="E8ACCD"/>
      </a:folHlink>
    </a:clrScheme>
    <a:fontScheme name="J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J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A207AED3-9ABC-4A18-9978-A59B65688B15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16399</TotalTime>
  <Words>572</Words>
  <Application>Microsoft Office PowerPoint</Application>
  <PresentationFormat>Pokaz na ekranie (4:3)</PresentationFormat>
  <Paragraphs>118</Paragraphs>
  <Slides>18</Slides>
  <Notes>2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18</vt:i4>
      </vt:variant>
    </vt:vector>
  </HeadingPairs>
  <TitlesOfParts>
    <vt:vector size="25" baseType="lpstr">
      <vt:lpstr>Arial</vt:lpstr>
      <vt:lpstr>Calibri</vt:lpstr>
      <vt:lpstr>Century Gothic</vt:lpstr>
      <vt:lpstr>Georgia</vt:lpstr>
      <vt:lpstr>Times New Roman</vt:lpstr>
      <vt:lpstr>Wingdings 3</vt:lpstr>
      <vt:lpstr>Jon</vt:lpstr>
      <vt:lpstr>Jakość powietrza w Krakowie po zakazie spalania paliw stałych  Tempo wdrażania programu ochrony powietrza w Małopolsce pod znakiem zapytania  Kraków 24.09.2020r</vt:lpstr>
      <vt:lpstr> Państwowy Monitoring Środowiska. </vt:lpstr>
      <vt:lpstr> Państwowy Monitoring Środowiska. </vt:lpstr>
      <vt:lpstr>   Państwowy Monitoring Środowiska </vt:lpstr>
      <vt:lpstr>   Państwowy Monitoring Środowiska </vt:lpstr>
      <vt:lpstr>   Państwowy Monitoring Środowiska </vt:lpstr>
      <vt:lpstr>Prezentacja programu PowerPoint</vt:lpstr>
      <vt:lpstr>Prezentacja programu PowerPoint</vt:lpstr>
      <vt:lpstr>Prezentacja programu PowerPoint</vt:lpstr>
      <vt:lpstr>WNIOSKI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Ograniczenie emisji komunikacyjnej</vt:lpstr>
      <vt:lpstr>Wyniki kontroli realizacji  Programów Ochrony Powietrza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</dc:title>
  <dc:creator>1</dc:creator>
  <cp:lastModifiedBy>pdudek</cp:lastModifiedBy>
  <cp:revision>343</cp:revision>
  <dcterms:created xsi:type="dcterms:W3CDTF">2013-08-06T08:40:55Z</dcterms:created>
  <dcterms:modified xsi:type="dcterms:W3CDTF">2020-09-23T10:34:42Z</dcterms:modified>
</cp:coreProperties>
</file>