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663" r:id="rId2"/>
    <p:sldMasterId id="2147483968" r:id="rId3"/>
  </p:sldMasterIdLst>
  <p:notesMasterIdLst>
    <p:notesMasterId r:id="rId19"/>
  </p:notesMasterIdLst>
  <p:handoutMasterIdLst>
    <p:handoutMasterId r:id="rId20"/>
  </p:handoutMasterIdLst>
  <p:sldIdLst>
    <p:sldId id="399" r:id="rId4"/>
    <p:sldId id="539" r:id="rId5"/>
    <p:sldId id="538" r:id="rId6"/>
    <p:sldId id="548" r:id="rId7"/>
    <p:sldId id="557" r:id="rId8"/>
    <p:sldId id="554" r:id="rId9"/>
    <p:sldId id="558" r:id="rId10"/>
    <p:sldId id="542" r:id="rId11"/>
    <p:sldId id="540" r:id="rId12"/>
    <p:sldId id="549" r:id="rId13"/>
    <p:sldId id="556" r:id="rId14"/>
    <p:sldId id="544" r:id="rId15"/>
    <p:sldId id="537" r:id="rId16"/>
    <p:sldId id="533" r:id="rId17"/>
    <p:sldId id="526" r:id="rId18"/>
  </p:sldIdLst>
  <p:sldSz cx="13004800" cy="9753600"/>
  <p:notesSz cx="6797675" cy="9926638"/>
  <p:defaultTextStyle>
    <a:defPPr>
      <a:defRPr lang="pl-PL"/>
    </a:defPPr>
    <a:lvl1pPr algn="l" defTabSz="584200" rtl="0" eaLnBrk="0" fontAlgn="base" hangingPunct="0">
      <a:spcBef>
        <a:spcPct val="0"/>
      </a:spcBef>
      <a:spcAft>
        <a:spcPct val="0"/>
      </a:spcAft>
      <a:defRPr sz="2400" kern="1200">
        <a:solidFill>
          <a:srgbClr val="414141"/>
        </a:solidFill>
        <a:latin typeface="Palatino"/>
        <a:ea typeface="Palatino"/>
        <a:cs typeface="Palatino"/>
        <a:sym typeface="Palatino"/>
      </a:defRPr>
    </a:lvl1pPr>
    <a:lvl2pPr marL="457200" indent="-228600" algn="l" defTabSz="584200" rtl="0" eaLnBrk="0" fontAlgn="base" hangingPunct="0">
      <a:spcBef>
        <a:spcPct val="0"/>
      </a:spcBef>
      <a:spcAft>
        <a:spcPct val="0"/>
      </a:spcAft>
      <a:defRPr sz="2400" kern="1200">
        <a:solidFill>
          <a:srgbClr val="414141"/>
        </a:solidFill>
        <a:latin typeface="Palatino"/>
        <a:ea typeface="Palatino"/>
        <a:cs typeface="Palatino"/>
        <a:sym typeface="Palatino"/>
      </a:defRPr>
    </a:lvl2pPr>
    <a:lvl3pPr marL="914400" indent="-457200" algn="l" defTabSz="584200" rtl="0" eaLnBrk="0" fontAlgn="base" hangingPunct="0">
      <a:spcBef>
        <a:spcPct val="0"/>
      </a:spcBef>
      <a:spcAft>
        <a:spcPct val="0"/>
      </a:spcAft>
      <a:defRPr sz="2400" kern="1200">
        <a:solidFill>
          <a:srgbClr val="414141"/>
        </a:solidFill>
        <a:latin typeface="Palatino"/>
        <a:ea typeface="Palatino"/>
        <a:cs typeface="Palatino"/>
        <a:sym typeface="Palatino"/>
      </a:defRPr>
    </a:lvl3pPr>
    <a:lvl4pPr marL="1371600" indent="-685800" algn="l" defTabSz="584200" rtl="0" eaLnBrk="0" fontAlgn="base" hangingPunct="0">
      <a:spcBef>
        <a:spcPct val="0"/>
      </a:spcBef>
      <a:spcAft>
        <a:spcPct val="0"/>
      </a:spcAft>
      <a:defRPr sz="2400" kern="1200">
        <a:solidFill>
          <a:srgbClr val="414141"/>
        </a:solidFill>
        <a:latin typeface="Palatino"/>
        <a:ea typeface="Palatino"/>
        <a:cs typeface="Palatino"/>
        <a:sym typeface="Palatino"/>
      </a:defRPr>
    </a:lvl4pPr>
    <a:lvl5pPr marL="1828800" indent="-914400" algn="l" defTabSz="584200" rtl="0" eaLnBrk="0" fontAlgn="base" hangingPunct="0">
      <a:spcBef>
        <a:spcPct val="0"/>
      </a:spcBef>
      <a:spcAft>
        <a:spcPct val="0"/>
      </a:spcAft>
      <a:defRPr sz="2400" kern="1200">
        <a:solidFill>
          <a:srgbClr val="414141"/>
        </a:solidFill>
        <a:latin typeface="Palatino"/>
        <a:ea typeface="Palatino"/>
        <a:cs typeface="Palatino"/>
        <a:sym typeface="Palatino"/>
      </a:defRPr>
    </a:lvl5pPr>
    <a:lvl6pPr marL="2286000" algn="l" defTabSz="914400" rtl="0" eaLnBrk="1" latinLnBrk="0" hangingPunct="1">
      <a:defRPr sz="2400" kern="1200">
        <a:solidFill>
          <a:srgbClr val="414141"/>
        </a:solidFill>
        <a:latin typeface="Palatino"/>
        <a:ea typeface="Palatino"/>
        <a:cs typeface="Palatino"/>
        <a:sym typeface="Palatino"/>
      </a:defRPr>
    </a:lvl6pPr>
    <a:lvl7pPr marL="2743200" algn="l" defTabSz="914400" rtl="0" eaLnBrk="1" latinLnBrk="0" hangingPunct="1">
      <a:defRPr sz="2400" kern="1200">
        <a:solidFill>
          <a:srgbClr val="414141"/>
        </a:solidFill>
        <a:latin typeface="Palatino"/>
        <a:ea typeface="Palatino"/>
        <a:cs typeface="Palatino"/>
        <a:sym typeface="Palatino"/>
      </a:defRPr>
    </a:lvl7pPr>
    <a:lvl8pPr marL="3200400" algn="l" defTabSz="914400" rtl="0" eaLnBrk="1" latinLnBrk="0" hangingPunct="1">
      <a:defRPr sz="2400" kern="1200">
        <a:solidFill>
          <a:srgbClr val="414141"/>
        </a:solidFill>
        <a:latin typeface="Palatino"/>
        <a:ea typeface="Palatino"/>
        <a:cs typeface="Palatino"/>
        <a:sym typeface="Palatino"/>
      </a:defRPr>
    </a:lvl8pPr>
    <a:lvl9pPr marL="3657600" algn="l" defTabSz="914400" rtl="0" eaLnBrk="1" latinLnBrk="0" hangingPunct="1">
      <a:defRPr sz="2400" kern="1200">
        <a:solidFill>
          <a:srgbClr val="414141"/>
        </a:solidFill>
        <a:latin typeface="Palatino"/>
        <a:ea typeface="Palatino"/>
        <a:cs typeface="Palatino"/>
        <a:sym typeface="Palatino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zurkiewicz, Justyna" initials="MJ" lastIdx="3" clrIdx="0">
    <p:extLst>
      <p:ext uri="{19B8F6BF-5375-455C-9EA6-DF929625EA0E}">
        <p15:presenceInfo xmlns:p15="http://schemas.microsoft.com/office/powerpoint/2012/main" userId="S-1-5-21-2657086810-3006226730-1577894517-842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FD5"/>
    <a:srgbClr val="003399"/>
    <a:srgbClr val="C1EFFF"/>
    <a:srgbClr val="000000"/>
    <a:srgbClr val="CC006A"/>
    <a:srgbClr val="FFABD7"/>
    <a:srgbClr val="878787"/>
    <a:srgbClr val="FDC300"/>
    <a:srgbClr val="EA5B0B"/>
    <a:srgbClr val="EA3B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Col>
    <a:lastRow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0564E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left>
          <a:righ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right>
          <a:top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H>
          <a:insideV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7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firstRow>
  </a:tblStyle>
  <a:tblStyle styleId="{EEE7283C-3CF3-47DC-8721-378D4A62B228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39D60"/>
          </a:solidFill>
        </a:fill>
      </a:tcStyle>
    </a:firstCol>
    <a:lastRow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C7C4E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solidFill>
                <a:srgbClr val="A8C3DF"/>
              </a:solidFill>
              <a:prstDash val="solid"/>
              <a:miter lim="400000"/>
            </a:ln>
          </a:left>
          <a:right>
            <a:ln w="12700" cap="flat">
              <a:solidFill>
                <a:srgbClr val="A8C3DF"/>
              </a:solidFill>
              <a:prstDash val="solid"/>
              <a:miter lim="400000"/>
            </a:ln>
          </a:right>
          <a:top>
            <a:ln w="12700" cap="flat">
              <a:solidFill>
                <a:srgbClr val="A8C3DF"/>
              </a:solidFill>
              <a:prstDash val="solid"/>
              <a:miter lim="400000"/>
            </a:ln>
          </a:top>
          <a:bottom>
            <a:ln w="12700" cap="flat">
              <a:solidFill>
                <a:srgbClr val="A8C3DF"/>
              </a:solidFill>
              <a:prstDash val="solid"/>
              <a:miter lim="400000"/>
            </a:ln>
          </a:bottom>
          <a:insideH>
            <a:ln w="12700" cap="flat">
              <a:solidFill>
                <a:srgbClr val="A8C3DF"/>
              </a:solidFill>
              <a:prstDash val="solid"/>
              <a:miter lim="400000"/>
            </a:ln>
          </a:insideH>
          <a:insideV>
            <a:ln w="12700" cap="flat">
              <a:solidFill>
                <a:srgbClr val="A8C3D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8C3DF">
              <a:alpha val="3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38AA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A8C3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14975"/>
          </a:solidFill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A8C3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96392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solidFill>
                <a:srgbClr val="C9C3BA"/>
              </a:solidFill>
              <a:prstDash val="solid"/>
              <a:miter lim="400000"/>
            </a:ln>
          </a:left>
          <a:right>
            <a:ln w="12700" cap="flat">
              <a:solidFill>
                <a:srgbClr val="C9C3BA"/>
              </a:solidFill>
              <a:prstDash val="solid"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solidFill>
                <a:srgbClr val="C9C3B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6635F"/>
          </a:solidFill>
        </a:fill>
      </a:tcStyle>
    </a:firstCol>
    <a:lastRow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35000"/>
            </a:srgbClr>
          </a:solidFill>
        </a:fill>
      </a:tcStyle>
    </a:band2H>
    <a:firstCo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113A9D2-9D6B-4929-AA2D-F23B5EE8CBE7}" styleName="Styl z motywem 2 — ak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F1AB2-1976-4502-BF36-3FF5EA218861}" styleName="Styl pośredni 4 — Ak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31" autoAdjust="0"/>
    <p:restoredTop sz="94662" autoAdjust="0"/>
  </p:normalViewPr>
  <p:slideViewPr>
    <p:cSldViewPr snapToGrid="0" snapToObjects="1">
      <p:cViewPr varScale="1">
        <p:scale>
          <a:sx n="82" d="100"/>
          <a:sy n="82" d="100"/>
        </p:scale>
        <p:origin x="1458" y="114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commentAuthors" Target="comment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068E0FA-7AD8-4AD9-A9E5-6F8AD7F12BE9}" type="datetimeFigureOut">
              <a:rPr lang="pl-PL"/>
              <a:pPr>
                <a:defRPr/>
              </a:pPr>
              <a:t>09.11.2021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597C176D-0CCA-4DE7-B00B-9FF0F24F6C7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716764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hape 55"/>
          <p:cNvSpPr>
            <a:spLocks noGrp="1" noRot="1" noChangeAspec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2291" name="Shape 56"/>
          <p:cNvSpPr>
            <a:spLocks noGrp="1"/>
          </p:cNvSpPr>
          <p:nvPr>
            <p:ph type="body" sz="quarter" idx="1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smtClean="0">
              <a:sym typeface="Avenir Roman"/>
            </a:endParaRPr>
          </a:p>
        </p:txBody>
      </p:sp>
    </p:spTree>
    <p:extLst>
      <p:ext uri="{BB962C8B-B14F-4D97-AF65-F5344CB8AC3E}">
        <p14:creationId xmlns:p14="http://schemas.microsoft.com/office/powerpoint/2010/main" val="31456311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25000"/>
      </a:lnSpc>
      <a:spcBef>
        <a:spcPct val="30000"/>
      </a:spcBef>
      <a:spcAft>
        <a:spcPct val="0"/>
      </a:spcAft>
      <a:defRPr sz="2400">
        <a:solidFill>
          <a:schemeClr val="tx1"/>
        </a:solidFill>
        <a:latin typeface="Avenir Roman"/>
        <a:ea typeface="Avenir Roman"/>
        <a:cs typeface="Avenir Roman"/>
        <a:sym typeface="Avenir Roman"/>
      </a:defRPr>
    </a:lvl1pPr>
    <a:lvl2pPr marL="742950" indent="-285750" algn="l" defTabSz="457200" rtl="0" eaLnBrk="0" fontAlgn="base" hangingPunct="0">
      <a:lnSpc>
        <a:spcPct val="125000"/>
      </a:lnSpc>
      <a:spcBef>
        <a:spcPct val="30000"/>
      </a:spcBef>
      <a:spcAft>
        <a:spcPct val="0"/>
      </a:spcAft>
      <a:defRPr sz="2400">
        <a:solidFill>
          <a:schemeClr val="tx1"/>
        </a:solidFill>
        <a:latin typeface="Avenir Roman"/>
        <a:ea typeface="Avenir Roman"/>
        <a:cs typeface="Avenir Roman"/>
        <a:sym typeface="Avenir Roman"/>
      </a:defRPr>
    </a:lvl2pPr>
    <a:lvl3pPr marL="1143000" indent="-228600" algn="l" defTabSz="457200" rtl="0" eaLnBrk="0" fontAlgn="base" hangingPunct="0">
      <a:lnSpc>
        <a:spcPct val="125000"/>
      </a:lnSpc>
      <a:spcBef>
        <a:spcPct val="30000"/>
      </a:spcBef>
      <a:spcAft>
        <a:spcPct val="0"/>
      </a:spcAft>
      <a:defRPr sz="2400">
        <a:solidFill>
          <a:schemeClr val="tx1"/>
        </a:solidFill>
        <a:latin typeface="Avenir Roman"/>
        <a:ea typeface="Avenir Roman"/>
        <a:cs typeface="Avenir Roman"/>
        <a:sym typeface="Avenir Roman"/>
      </a:defRPr>
    </a:lvl3pPr>
    <a:lvl4pPr marL="1600200" indent="-228600" algn="l" defTabSz="457200" rtl="0" eaLnBrk="0" fontAlgn="base" hangingPunct="0">
      <a:lnSpc>
        <a:spcPct val="125000"/>
      </a:lnSpc>
      <a:spcBef>
        <a:spcPct val="30000"/>
      </a:spcBef>
      <a:spcAft>
        <a:spcPct val="0"/>
      </a:spcAft>
      <a:defRPr sz="2400">
        <a:solidFill>
          <a:schemeClr val="tx1"/>
        </a:solidFill>
        <a:latin typeface="Avenir Roman"/>
        <a:ea typeface="Avenir Roman"/>
        <a:cs typeface="Avenir Roman"/>
        <a:sym typeface="Avenir Roman"/>
      </a:defRPr>
    </a:lvl4pPr>
    <a:lvl5pPr marL="2057400" indent="-228600" algn="l" defTabSz="457200" rtl="0" eaLnBrk="0" fontAlgn="base" hangingPunct="0">
      <a:lnSpc>
        <a:spcPct val="125000"/>
      </a:lnSpc>
      <a:spcBef>
        <a:spcPct val="30000"/>
      </a:spcBef>
      <a:spcAft>
        <a:spcPct val="0"/>
      </a:spcAft>
      <a:defRPr sz="2400">
        <a:solidFill>
          <a:schemeClr val="tx1"/>
        </a:solidFill>
        <a:latin typeface="Avenir Roman"/>
        <a:ea typeface="Avenir Roman"/>
        <a:cs typeface="Avenir Roman"/>
        <a:sym typeface="Avenir Roman"/>
      </a:defRPr>
    </a:lvl5pPr>
    <a:lvl6pPr indent="11430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6pPr>
    <a:lvl7pPr indent="1371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7pPr>
    <a:lvl8pPr indent="1600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8pPr>
    <a:lvl9pPr indent="1828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BD475-F342-4EC8-8EA3-075E484763E6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1E7AD1-A98C-4AF2-857F-7312DFE243F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52077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34F16-A276-46DA-8B82-EA2DCD98FC53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6391E-F2BC-49DA-A32B-7BC6D246C8C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36265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967D1-57CA-4ACE-B003-83665698800C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6C752-9E2A-4DD7-92F1-7D6C841F6AB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897447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96545-D76C-42EA-9A1C-DBB18285433A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D921D3-FDAB-48C4-8A6F-B49757330CF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94900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E7568-C760-4213-BF96-322E6226B8DE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D8DED-3570-48A8-997D-B568B5B1E6F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77004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60603C-8E20-43E1-A456-717FD4B4C366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B5753D-8C95-4697-B779-E389EF4F35B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28589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DE6175-1352-4C0D-8A1D-9948C41D5D0D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97884-FC82-4852-B16F-C80350B0B88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38036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5006B-4A69-40EF-B746-AE879EB598A1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14204-F6F5-47F0-8257-7EAC1786E22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46847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72CDD-769D-49DE-AA7C-960272DF5702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E02F9-0312-4186-8296-057EC806E07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710691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ekstu pionowego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8D71E3-D476-4B8D-98D2-2EFF69FEC592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3B47B-0A03-4651-BBB6-29CFD73B7DA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52342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ekstu pionowego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964B7B-4FAB-442E-8484-815C4DF4F7FC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AEDD8-78B5-4FEA-B312-4F644C4C795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904434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EF244-D43C-44AA-8345-3EA2A8C015A2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E0749-124D-4D8D-80D9-274AA450387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382374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E6617-567E-411A-BD24-685BA6F1FB21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D9D2D-3E53-4B75-B864-577C59A1E1A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414258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BDC10C-1015-4E36-AA73-8D3E56845B00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F7D68-E087-44B2-AF04-953FB83A713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68962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237EE-0455-4546-8FE2-183C473D52B7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F8A41-DFA6-43B5-B6BC-98D92E8CC03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9451232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31AD8-11CC-41CC-B535-9E68172B8C67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359D3-A1AB-4900-A758-CE754AE235F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099226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709E5-FB11-4A5D-98F2-67C8D83402B3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002CD-31BD-4692-9640-E6EB511CA1F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731686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6E8A6-2ABE-4A5E-88F0-C110569728FD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95D5F-76E8-43B8-860C-D86C8D80991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52588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E1E84-5AAF-4AE1-B7FB-13D56BC8B7B2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A82D4-10E9-4FE7-960E-56C73B2A801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2990257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FE26AF-1824-48D4-B0EC-0EAF9C50568A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01441-6B6D-4162-9902-8FF3D746CB2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196437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ekstu pionowego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4F2211-B287-4E79-9852-58BBD4D47174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29B70-FE08-4458-8199-8969CC1CF7E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685996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ekstu pionowego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B87AA-8868-4851-AAC1-E1D9E949A075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09E9D-FEA9-4CEE-B92D-2E8880ADBB3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393972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ytuł i podtytuł kop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2"/>
          <p:cNvSpPr>
            <a:spLocks/>
          </p:cNvSpPr>
          <p:nvPr/>
        </p:nvSpPr>
        <p:spPr bwMode="auto">
          <a:xfrm rot="16200000">
            <a:off x="7173119" y="5347494"/>
            <a:ext cx="1643062" cy="0"/>
          </a:xfrm>
          <a:custGeom>
            <a:avLst/>
            <a:gdLst>
              <a:gd name="T0" fmla="*/ 2147483646 w 21600"/>
              <a:gd name="T1" fmla="*/ 1 h 1"/>
              <a:gd name="T2" fmla="*/ 2147483646 w 21600"/>
              <a:gd name="T3" fmla="*/ 1 h 1"/>
              <a:gd name="T4" fmla="*/ 2147483646 w 21600"/>
              <a:gd name="T5" fmla="*/ 1 h 1"/>
              <a:gd name="T6" fmla="*/ 2147483646 w 21600"/>
              <a:gd name="T7" fmla="*/ 1 h 1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" extrusionOk="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rgbClr val="444444">
                <a:alpha val="30196"/>
              </a:srgbClr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/>
          <a:p>
            <a:endParaRPr lang="pl-PL"/>
          </a:p>
        </p:txBody>
      </p:sp>
      <p:pic>
        <p:nvPicPr>
          <p:cNvPr id="5" name="pasted-image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684213"/>
            <a:ext cx="615950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6" name="pasted-image.t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8572500"/>
            <a:ext cx="305117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508008" y="4140209"/>
            <a:ext cx="7200901" cy="2413001"/>
          </a:xfrm>
          <a:prstGeom prst="rect">
            <a:avLst/>
          </a:prstGeom>
        </p:spPr>
        <p:txBody>
          <a:bodyPr/>
          <a:lstStyle>
            <a:lvl1pPr>
              <a:defRPr sz="7100"/>
            </a:lvl1pPr>
          </a:lstStyle>
          <a:p>
            <a:pPr lvl="0"/>
            <a:r>
              <a:rPr/>
              <a:t>Tekst tytułowy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8280408" y="4140209"/>
            <a:ext cx="4241801" cy="241300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SzTx/>
              <a:buNone/>
            </a:lvl1pPr>
            <a:lvl2pPr marL="0" indent="228496">
              <a:lnSpc>
                <a:spcPct val="90000"/>
              </a:lnSpc>
              <a:spcBef>
                <a:spcPts val="0"/>
              </a:spcBef>
              <a:buSzTx/>
              <a:buNone/>
            </a:lvl2pPr>
            <a:lvl3pPr marL="0" indent="456992">
              <a:lnSpc>
                <a:spcPct val="90000"/>
              </a:lnSpc>
              <a:spcBef>
                <a:spcPts val="0"/>
              </a:spcBef>
              <a:buSzTx/>
              <a:buNone/>
            </a:lvl3pPr>
            <a:lvl4pPr marL="0" indent="685486">
              <a:lnSpc>
                <a:spcPct val="90000"/>
              </a:lnSpc>
              <a:spcBef>
                <a:spcPts val="0"/>
              </a:spcBef>
              <a:buSzTx/>
              <a:buNone/>
            </a:lvl4pPr>
            <a:lvl5pPr marL="0" indent="913982">
              <a:lnSpc>
                <a:spcPct val="90000"/>
              </a:lnSpc>
              <a:spcBef>
                <a:spcPts val="0"/>
              </a:spcBef>
              <a:buSzTx/>
              <a:buNone/>
            </a:lvl5pPr>
          </a:lstStyle>
          <a:p>
            <a:pPr lvl="0"/>
            <a:r>
              <a:rPr/>
              <a:t>Treść - poziom 1</a:t>
            </a:r>
          </a:p>
          <a:p>
            <a:pPr lvl="1"/>
            <a:r>
              <a:rPr/>
              <a:t>Treść - poziom 2</a:t>
            </a:r>
          </a:p>
          <a:p>
            <a:pPr lvl="2"/>
            <a:r>
              <a:rPr/>
              <a:t>Treść - poziom 3</a:t>
            </a:r>
          </a:p>
          <a:p>
            <a:pPr lvl="3"/>
            <a:r>
              <a:rPr/>
              <a:t>Treść - poziom 4</a:t>
            </a:r>
          </a:p>
          <a:p>
            <a:pPr lvl="4"/>
            <a:r>
              <a:rPr/>
              <a:t>Treść - poziom 5</a:t>
            </a:r>
          </a:p>
        </p:txBody>
      </p:sp>
    </p:spTree>
    <p:extLst>
      <p:ext uri="{BB962C8B-B14F-4D97-AF65-F5344CB8AC3E}">
        <p14:creationId xmlns:p14="http://schemas.microsoft.com/office/powerpoint/2010/main" val="664911349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ytuł (na górz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 lvl="0"/>
            <a:r>
              <a:rPr/>
              <a:t>Tekst tytułowy</a:t>
            </a:r>
          </a:p>
        </p:txBody>
      </p:sp>
    </p:spTree>
    <p:extLst>
      <p:ext uri="{BB962C8B-B14F-4D97-AF65-F5344CB8AC3E}">
        <p14:creationId xmlns:p14="http://schemas.microsoft.com/office/powerpoint/2010/main" val="2056347154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y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sted-image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684213"/>
            <a:ext cx="615950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4993190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sted-image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6350"/>
            <a:ext cx="12998450" cy="998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1478688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ymbol zastępczy daty 3"/>
          <p:cNvSpPr>
            <a:spLocks noGrp="1"/>
          </p:cNvSpPr>
          <p:nvPr>
            <p:ph type="dt" sz="half" idx="2"/>
          </p:nvPr>
        </p:nvSpPr>
        <p:spPr bwMode="auto">
          <a:xfrm>
            <a:off x="650875" y="9040813"/>
            <a:ext cx="3033713" cy="51911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CA0EE60-7711-4CD1-81B5-C3490DF3BA60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2051" name="Symbol zastępczy stopki 4"/>
          <p:cNvSpPr>
            <a:spLocks noGrp="1"/>
          </p:cNvSpPr>
          <p:nvPr>
            <p:ph type="ftr" sz="quarter" idx="3"/>
          </p:nvPr>
        </p:nvSpPr>
        <p:spPr bwMode="auto">
          <a:xfrm>
            <a:off x="4443413" y="9040813"/>
            <a:ext cx="4117975" cy="51911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2052" name="Symbol zastępczy numeru slajdu 5"/>
          <p:cNvSpPr>
            <a:spLocks noGrp="1"/>
          </p:cNvSpPr>
          <p:nvPr>
            <p:ph type="sldNum" sz="quarter" idx="4"/>
          </p:nvPr>
        </p:nvSpPr>
        <p:spPr bwMode="auto">
          <a:xfrm>
            <a:off x="9320213" y="9040813"/>
            <a:ext cx="3033712" cy="51911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1B7171D-0B97-4DA2-9864-D6CC17EE637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9" name="Prostokąt 8"/>
          <p:cNvSpPr/>
          <p:nvPr userDrawn="1"/>
        </p:nvSpPr>
        <p:spPr>
          <a:xfrm>
            <a:off x="0" y="0"/>
            <a:ext cx="13004800" cy="9753600"/>
          </a:xfrm>
          <a:prstGeom prst="rect">
            <a:avLst/>
          </a:prstGeom>
          <a:solidFill>
            <a:srgbClr val="334C8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ker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8" r:id="rId1"/>
    <p:sldLayoutId id="2147484019" r:id="rId2"/>
    <p:sldLayoutId id="2147484020" r:id="rId3"/>
    <p:sldLayoutId id="2147484021" r:id="rId4"/>
    <p:sldLayoutId id="2147484022" r:id="rId5"/>
    <p:sldLayoutId id="2147484023" r:id="rId6"/>
    <p:sldLayoutId id="2147484024" r:id="rId7"/>
    <p:sldLayoutId id="2147484025" r:id="rId8"/>
    <p:sldLayoutId id="2147484026" r:id="rId9"/>
    <p:sldLayoutId id="2147484027" r:id="rId10"/>
    <p:sldLayoutId id="2147484028" r:id="rId1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ymbol zastępczy daty 3"/>
          <p:cNvSpPr>
            <a:spLocks noGrp="1"/>
          </p:cNvSpPr>
          <p:nvPr>
            <p:ph type="dt" sz="half" idx="2"/>
          </p:nvPr>
        </p:nvSpPr>
        <p:spPr bwMode="auto">
          <a:xfrm>
            <a:off x="650875" y="9040813"/>
            <a:ext cx="3033713" cy="51911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DC6ED90-123A-413A-A1A6-2B9FB682AD66}" type="datetimeFigureOut">
              <a:rPr lang="pl-PL" altLang="pl-PL"/>
              <a:pPr>
                <a:defRPr/>
              </a:pPr>
              <a:t>09.11.2021</a:t>
            </a:fld>
            <a:endParaRPr lang="pl-PL" altLang="pl-PL"/>
          </a:p>
        </p:txBody>
      </p:sp>
      <p:sp>
        <p:nvSpPr>
          <p:cNvPr id="3075" name="Symbol zastępczy stopki 4"/>
          <p:cNvSpPr>
            <a:spLocks noGrp="1"/>
          </p:cNvSpPr>
          <p:nvPr>
            <p:ph type="ftr" sz="quarter" idx="3"/>
          </p:nvPr>
        </p:nvSpPr>
        <p:spPr bwMode="auto">
          <a:xfrm>
            <a:off x="4443413" y="9040813"/>
            <a:ext cx="4117975" cy="51911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3076" name="Symbol zastępczy numeru slajdu 5"/>
          <p:cNvSpPr>
            <a:spLocks noGrp="1"/>
          </p:cNvSpPr>
          <p:nvPr>
            <p:ph type="sldNum" sz="quarter" idx="4"/>
          </p:nvPr>
        </p:nvSpPr>
        <p:spPr bwMode="auto">
          <a:xfrm>
            <a:off x="9320213" y="9040813"/>
            <a:ext cx="3033712" cy="51911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B20A73D-4F06-4F25-A7D0-645690C18E4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pic>
        <p:nvPicPr>
          <p:cNvPr id="3077" name="pasted-image.tif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684213"/>
            <a:ext cx="615950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3078" name="pasted-image.tif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635000"/>
            <a:ext cx="305117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29" r:id="rId1"/>
    <p:sldLayoutId id="2147484030" r:id="rId2"/>
    <p:sldLayoutId id="2147484031" r:id="rId3"/>
    <p:sldLayoutId id="2147484032" r:id="rId4"/>
    <p:sldLayoutId id="2147484033" r:id="rId5"/>
    <p:sldLayoutId id="2147484034" r:id="rId6"/>
    <p:sldLayoutId id="2147484035" r:id="rId7"/>
    <p:sldLayoutId id="2147484036" r:id="rId8"/>
    <p:sldLayoutId id="2147484037" r:id="rId9"/>
    <p:sldLayoutId id="2147484038" r:id="rId10"/>
    <p:sldLayoutId id="214748403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hape 2"/>
          <p:cNvSpPr>
            <a:spLocks noGrp="1"/>
          </p:cNvSpPr>
          <p:nvPr>
            <p:ph type="title"/>
          </p:nvPr>
        </p:nvSpPr>
        <p:spPr bwMode="auto">
          <a:xfrm>
            <a:off x="508000" y="800100"/>
            <a:ext cx="119888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>
                <a:sym typeface="Aller"/>
              </a:rPr>
              <a:t>Tekst tytułowy</a:t>
            </a:r>
          </a:p>
        </p:txBody>
      </p:sp>
      <p:sp>
        <p:nvSpPr>
          <p:cNvPr id="4099" name="Shape 3"/>
          <p:cNvSpPr>
            <a:spLocks noGrp="1"/>
          </p:cNvSpPr>
          <p:nvPr>
            <p:ph type="body" idx="1"/>
          </p:nvPr>
        </p:nvSpPr>
        <p:spPr bwMode="auto">
          <a:xfrm>
            <a:off x="508000" y="2628900"/>
            <a:ext cx="119888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>
                <a:sym typeface="Roboto Regular"/>
              </a:rPr>
              <a:t>Treść - poziom 1</a:t>
            </a:r>
          </a:p>
          <a:p>
            <a:pPr lvl="1"/>
            <a:r>
              <a:rPr lang="pl-PL" altLang="pl-PL" smtClean="0">
                <a:sym typeface="Roboto Regular"/>
              </a:rPr>
              <a:t>Treść - poziom 2</a:t>
            </a:r>
          </a:p>
          <a:p>
            <a:pPr lvl="2"/>
            <a:r>
              <a:rPr lang="pl-PL" altLang="pl-PL" smtClean="0">
                <a:sym typeface="Roboto Regular"/>
              </a:rPr>
              <a:t>Treść - poziom 3</a:t>
            </a:r>
          </a:p>
          <a:p>
            <a:pPr lvl="3"/>
            <a:r>
              <a:rPr lang="pl-PL" altLang="pl-PL" smtClean="0">
                <a:sym typeface="Roboto Regular"/>
              </a:rPr>
              <a:t>Treść - poziom 4</a:t>
            </a:r>
          </a:p>
          <a:p>
            <a:pPr lvl="4"/>
            <a:r>
              <a:rPr lang="pl-PL" altLang="pl-PL" smtClean="0">
                <a:sym typeface="Roboto Regular"/>
              </a:rPr>
              <a:t>Treść - poziom 5</a:t>
            </a:r>
          </a:p>
        </p:txBody>
      </p:sp>
      <p:pic>
        <p:nvPicPr>
          <p:cNvPr id="4100" name="pasted-image.t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5438" y="684213"/>
            <a:ext cx="615950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43" r:id="rId1"/>
    <p:sldLayoutId id="2147484044" r:id="rId2"/>
    <p:sldLayoutId id="2147484045" r:id="rId3"/>
    <p:sldLayoutId id="2147484046" r:id="rId4"/>
  </p:sldLayoutIdLst>
  <p:transition spd="med"/>
  <p:timing>
    <p:tnLst>
      <p:par>
        <p:cTn id="1" dur="indefinite" restart="never" nodeType="tmRoot"/>
      </p:par>
    </p:tnLst>
  </p:timing>
  <p:txStyles>
    <p:titleStyle>
      <a:lvl1pPr algn="ctr" defTabSz="582613" rtl="0" eaLnBrk="0" fontAlgn="base" hangingPunct="0">
        <a:lnSpc>
          <a:spcPct val="90000"/>
        </a:lnSpc>
        <a:spcBef>
          <a:spcPts val="1600"/>
        </a:spcBef>
        <a:spcAft>
          <a:spcPct val="0"/>
        </a:spcAft>
        <a:defRPr sz="4800" b="1">
          <a:solidFill>
            <a:srgbClr val="414241"/>
          </a:solidFill>
          <a:latin typeface="Aller"/>
          <a:ea typeface="Aller"/>
          <a:cs typeface="Aller"/>
          <a:sym typeface="Aller"/>
        </a:defRPr>
      </a:lvl1pPr>
      <a:lvl2pPr algn="ctr" defTabSz="582613" rtl="0" eaLnBrk="0" fontAlgn="base" hangingPunct="0">
        <a:lnSpc>
          <a:spcPct val="90000"/>
        </a:lnSpc>
        <a:spcBef>
          <a:spcPts val="1600"/>
        </a:spcBef>
        <a:spcAft>
          <a:spcPct val="0"/>
        </a:spcAft>
        <a:defRPr sz="4800" b="1">
          <a:solidFill>
            <a:srgbClr val="414241"/>
          </a:solidFill>
          <a:latin typeface="Aller"/>
          <a:ea typeface="Aller"/>
          <a:cs typeface="Aller"/>
          <a:sym typeface="Aller"/>
        </a:defRPr>
      </a:lvl2pPr>
      <a:lvl3pPr algn="ctr" defTabSz="582613" rtl="0" eaLnBrk="0" fontAlgn="base" hangingPunct="0">
        <a:lnSpc>
          <a:spcPct val="90000"/>
        </a:lnSpc>
        <a:spcBef>
          <a:spcPts val="1600"/>
        </a:spcBef>
        <a:spcAft>
          <a:spcPct val="0"/>
        </a:spcAft>
        <a:defRPr sz="4800" b="1">
          <a:solidFill>
            <a:srgbClr val="414241"/>
          </a:solidFill>
          <a:latin typeface="Aller"/>
          <a:ea typeface="Aller"/>
          <a:cs typeface="Aller"/>
          <a:sym typeface="Aller"/>
        </a:defRPr>
      </a:lvl3pPr>
      <a:lvl4pPr algn="ctr" defTabSz="582613" rtl="0" eaLnBrk="0" fontAlgn="base" hangingPunct="0">
        <a:lnSpc>
          <a:spcPct val="90000"/>
        </a:lnSpc>
        <a:spcBef>
          <a:spcPts val="1600"/>
        </a:spcBef>
        <a:spcAft>
          <a:spcPct val="0"/>
        </a:spcAft>
        <a:defRPr sz="4800" b="1">
          <a:solidFill>
            <a:srgbClr val="414241"/>
          </a:solidFill>
          <a:latin typeface="Aller"/>
          <a:ea typeface="Aller"/>
          <a:cs typeface="Aller"/>
          <a:sym typeface="Aller"/>
        </a:defRPr>
      </a:lvl4pPr>
      <a:lvl5pPr algn="ctr" defTabSz="582613" rtl="0" eaLnBrk="0" fontAlgn="base" hangingPunct="0">
        <a:lnSpc>
          <a:spcPct val="90000"/>
        </a:lnSpc>
        <a:spcBef>
          <a:spcPts val="1600"/>
        </a:spcBef>
        <a:spcAft>
          <a:spcPct val="0"/>
        </a:spcAft>
        <a:defRPr sz="4800" b="1">
          <a:solidFill>
            <a:srgbClr val="414241"/>
          </a:solidFill>
          <a:latin typeface="Aller"/>
          <a:ea typeface="Aller"/>
          <a:cs typeface="Aller"/>
          <a:sym typeface="Aller"/>
        </a:defRPr>
      </a:lvl5pPr>
      <a:lvl6pPr indent="1142477" defTabSz="583934">
        <a:lnSpc>
          <a:spcPct val="90000"/>
        </a:lnSpc>
        <a:spcBef>
          <a:spcPts val="1600"/>
        </a:spcBef>
        <a:defRPr sz="4800" b="1">
          <a:solidFill>
            <a:srgbClr val="414241"/>
          </a:solidFill>
          <a:latin typeface="Aller"/>
          <a:ea typeface="Aller"/>
          <a:cs typeface="Aller"/>
          <a:sym typeface="Aller"/>
        </a:defRPr>
      </a:lvl6pPr>
      <a:lvl7pPr indent="1370973" defTabSz="583934">
        <a:lnSpc>
          <a:spcPct val="90000"/>
        </a:lnSpc>
        <a:spcBef>
          <a:spcPts val="1600"/>
        </a:spcBef>
        <a:defRPr sz="4800" b="1">
          <a:solidFill>
            <a:srgbClr val="414241"/>
          </a:solidFill>
          <a:latin typeface="Aller"/>
          <a:ea typeface="Aller"/>
          <a:cs typeface="Aller"/>
          <a:sym typeface="Aller"/>
        </a:defRPr>
      </a:lvl7pPr>
      <a:lvl8pPr indent="1599468" defTabSz="583934">
        <a:lnSpc>
          <a:spcPct val="90000"/>
        </a:lnSpc>
        <a:spcBef>
          <a:spcPts val="1600"/>
        </a:spcBef>
        <a:defRPr sz="4800" b="1">
          <a:solidFill>
            <a:srgbClr val="414241"/>
          </a:solidFill>
          <a:latin typeface="Aller"/>
          <a:ea typeface="Aller"/>
          <a:cs typeface="Aller"/>
          <a:sym typeface="Aller"/>
        </a:defRPr>
      </a:lvl8pPr>
      <a:lvl9pPr indent="1827963" defTabSz="583934">
        <a:lnSpc>
          <a:spcPct val="90000"/>
        </a:lnSpc>
        <a:spcBef>
          <a:spcPts val="1600"/>
        </a:spcBef>
        <a:defRPr sz="4800" b="1">
          <a:solidFill>
            <a:srgbClr val="414241"/>
          </a:solidFill>
          <a:latin typeface="Aller"/>
          <a:ea typeface="Aller"/>
          <a:cs typeface="Aller"/>
          <a:sym typeface="Aller"/>
        </a:defRPr>
      </a:lvl9pPr>
    </p:titleStyle>
    <p:bodyStyle>
      <a:lvl1pPr marL="468313" indent="-468313" algn="l" defTabSz="582613" rtl="0" eaLnBrk="0" fontAlgn="base" hangingPunct="0">
        <a:spcBef>
          <a:spcPts val="2200"/>
        </a:spcBef>
        <a:spcAft>
          <a:spcPct val="0"/>
        </a:spcAft>
        <a:buSzPct val="75000"/>
        <a:buChar char="•"/>
        <a:defRPr sz="2400">
          <a:solidFill>
            <a:srgbClr val="414141"/>
          </a:solidFill>
          <a:latin typeface="Roboto Regular"/>
          <a:ea typeface="Roboto Regular"/>
          <a:cs typeface="Roboto Regular"/>
          <a:sym typeface="Roboto Regular"/>
        </a:defRPr>
      </a:lvl1pPr>
      <a:lvl2pPr marL="781050" indent="-311150" algn="l" defTabSz="582613" rtl="0" eaLnBrk="0" fontAlgn="base" hangingPunct="0">
        <a:spcBef>
          <a:spcPts val="2200"/>
        </a:spcBef>
        <a:spcAft>
          <a:spcPct val="0"/>
        </a:spcAft>
        <a:buSzPct val="75000"/>
        <a:buChar char="•"/>
        <a:defRPr sz="2400">
          <a:solidFill>
            <a:srgbClr val="414141"/>
          </a:solidFill>
          <a:latin typeface="Roboto Regular"/>
          <a:ea typeface="Roboto Regular"/>
          <a:cs typeface="Roboto Regular"/>
          <a:sym typeface="Roboto Regular"/>
        </a:defRPr>
      </a:lvl2pPr>
      <a:lvl3pPr marL="1250950" indent="-311150" algn="l" defTabSz="582613" rtl="0" eaLnBrk="0" fontAlgn="base" hangingPunct="0">
        <a:spcBef>
          <a:spcPts val="2200"/>
        </a:spcBef>
        <a:spcAft>
          <a:spcPct val="0"/>
        </a:spcAft>
        <a:buSzPct val="75000"/>
        <a:buChar char="•"/>
        <a:defRPr sz="2400">
          <a:solidFill>
            <a:srgbClr val="414141"/>
          </a:solidFill>
          <a:latin typeface="Roboto Regular"/>
          <a:ea typeface="Roboto Regular"/>
          <a:cs typeface="Roboto Regular"/>
          <a:sym typeface="Roboto Regular"/>
        </a:defRPr>
      </a:lvl3pPr>
      <a:lvl4pPr marL="1720850" indent="-311150" algn="l" defTabSz="582613" rtl="0" eaLnBrk="0" fontAlgn="base" hangingPunct="0">
        <a:spcBef>
          <a:spcPts val="2200"/>
        </a:spcBef>
        <a:spcAft>
          <a:spcPct val="0"/>
        </a:spcAft>
        <a:buSzPct val="75000"/>
        <a:buChar char="•"/>
        <a:defRPr sz="2400">
          <a:solidFill>
            <a:srgbClr val="414141"/>
          </a:solidFill>
          <a:latin typeface="Roboto Regular"/>
          <a:ea typeface="Roboto Regular"/>
          <a:cs typeface="Roboto Regular"/>
          <a:sym typeface="Roboto Regular"/>
        </a:defRPr>
      </a:lvl4pPr>
      <a:lvl5pPr marL="2190750" indent="-311150" algn="l" defTabSz="582613" rtl="0" eaLnBrk="0" fontAlgn="base" hangingPunct="0">
        <a:spcBef>
          <a:spcPts val="2200"/>
        </a:spcBef>
        <a:spcAft>
          <a:spcPct val="0"/>
        </a:spcAft>
        <a:buSzPct val="75000"/>
        <a:buChar char="•"/>
        <a:defRPr sz="2400">
          <a:solidFill>
            <a:srgbClr val="414141"/>
          </a:solidFill>
          <a:latin typeface="Roboto Regular"/>
          <a:ea typeface="Roboto Regular"/>
          <a:cs typeface="Roboto Regular"/>
          <a:sym typeface="Roboto Regular"/>
        </a:defRPr>
      </a:lvl5pPr>
      <a:lvl6pPr marL="2661543" indent="-313124" defTabSz="583934">
        <a:spcBef>
          <a:spcPts val="2201"/>
        </a:spcBef>
        <a:buSzPct val="75000"/>
        <a:buChar char="•"/>
        <a:defRPr sz="2400">
          <a:solidFill>
            <a:srgbClr val="414141"/>
          </a:solidFill>
          <a:latin typeface="Roboto Regular"/>
          <a:ea typeface="Roboto Regular"/>
          <a:cs typeface="Roboto Regular"/>
          <a:sym typeface="Roboto Regular"/>
        </a:defRPr>
      </a:lvl6pPr>
      <a:lvl7pPr marL="3131231" indent="-313124" defTabSz="583934">
        <a:spcBef>
          <a:spcPts val="2201"/>
        </a:spcBef>
        <a:buSzPct val="75000"/>
        <a:buChar char="•"/>
        <a:defRPr sz="2400">
          <a:solidFill>
            <a:srgbClr val="414141"/>
          </a:solidFill>
          <a:latin typeface="Roboto Regular"/>
          <a:ea typeface="Roboto Regular"/>
          <a:cs typeface="Roboto Regular"/>
          <a:sym typeface="Roboto Regular"/>
        </a:defRPr>
      </a:lvl7pPr>
      <a:lvl8pPr marL="3600913" indent="-313124" defTabSz="583934">
        <a:spcBef>
          <a:spcPts val="2201"/>
        </a:spcBef>
        <a:buSzPct val="75000"/>
        <a:buChar char="•"/>
        <a:defRPr sz="2400">
          <a:solidFill>
            <a:srgbClr val="414141"/>
          </a:solidFill>
          <a:latin typeface="Roboto Regular"/>
          <a:ea typeface="Roboto Regular"/>
          <a:cs typeface="Roboto Regular"/>
          <a:sym typeface="Roboto Regular"/>
        </a:defRPr>
      </a:lvl8pPr>
      <a:lvl9pPr marL="4070601" indent="-313124" defTabSz="583934">
        <a:spcBef>
          <a:spcPts val="2201"/>
        </a:spcBef>
        <a:buSzPct val="75000"/>
        <a:buChar char="•"/>
        <a:defRPr sz="2400">
          <a:solidFill>
            <a:srgbClr val="414141"/>
          </a:solidFill>
          <a:latin typeface="Roboto Regular"/>
          <a:ea typeface="Roboto Regular"/>
          <a:cs typeface="Roboto Regular"/>
          <a:sym typeface="Roboto Regular"/>
        </a:defRPr>
      </a:lvl9pPr>
    </p:bodyStyle>
    <p:otherStyle>
      <a:lvl1pPr algn="ctr" defTabSz="583934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1pPr>
      <a:lvl2pPr indent="228496" algn="ctr" defTabSz="583934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2pPr>
      <a:lvl3pPr indent="456992" algn="ctr" defTabSz="583934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3pPr>
      <a:lvl4pPr indent="685486" algn="ctr" defTabSz="583934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4pPr>
      <a:lvl5pPr indent="913982" algn="ctr" defTabSz="583934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5pPr>
      <a:lvl6pPr indent="1142477" algn="ctr" defTabSz="583934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6pPr>
      <a:lvl7pPr indent="1370973" algn="ctr" defTabSz="583934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7pPr>
      <a:lvl8pPr indent="1599468" algn="ctr" defTabSz="583934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8pPr>
      <a:lvl9pPr indent="1827963" algn="ctr" defTabSz="583934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asted-image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684213"/>
            <a:ext cx="615950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14339" name="Shape 59"/>
          <p:cNvSpPr>
            <a:spLocks noChangeArrowheads="1"/>
          </p:cNvSpPr>
          <p:nvPr/>
        </p:nvSpPr>
        <p:spPr bwMode="auto">
          <a:xfrm>
            <a:off x="1782817" y="1274413"/>
            <a:ext cx="10450286" cy="4909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defTabSz="582613">
              <a:spcBef>
                <a:spcPts val="2200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1pPr>
            <a:lvl2pPr marL="742950" indent="-285750" defTabSz="582613">
              <a:spcBef>
                <a:spcPts val="2200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2pPr>
            <a:lvl3pPr marL="1143000" indent="-228600" defTabSz="582613">
              <a:spcBef>
                <a:spcPts val="2200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3pPr>
            <a:lvl4pPr marL="1600200" indent="-228600" defTabSz="582613">
              <a:spcBef>
                <a:spcPts val="2200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4pPr>
            <a:lvl5pPr marL="2057400" indent="-228600" defTabSz="582613">
              <a:spcBef>
                <a:spcPts val="2200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5pPr>
            <a:lvl6pPr marL="2514600" indent="-228600" defTabSz="582613" eaLnBrk="0" fontAlgn="base" hangingPunct="0">
              <a:spcBef>
                <a:spcPts val="2200"/>
              </a:spcBef>
              <a:spcAft>
                <a:spcPct val="0"/>
              </a:spcAft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6pPr>
            <a:lvl7pPr marL="2971800" indent="-228600" defTabSz="582613" eaLnBrk="0" fontAlgn="base" hangingPunct="0">
              <a:spcBef>
                <a:spcPts val="2200"/>
              </a:spcBef>
              <a:spcAft>
                <a:spcPct val="0"/>
              </a:spcAft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7pPr>
            <a:lvl8pPr marL="3429000" indent="-228600" defTabSz="582613" eaLnBrk="0" fontAlgn="base" hangingPunct="0">
              <a:spcBef>
                <a:spcPts val="2200"/>
              </a:spcBef>
              <a:spcAft>
                <a:spcPct val="0"/>
              </a:spcAft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8pPr>
            <a:lvl9pPr marL="3886200" indent="-228600" defTabSz="582613" eaLnBrk="0" fontAlgn="base" hangingPunct="0">
              <a:spcBef>
                <a:spcPts val="2200"/>
              </a:spcBef>
              <a:spcAft>
                <a:spcPct val="0"/>
              </a:spcAft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ct val="0"/>
              </a:spcBef>
              <a:buSzTx/>
              <a:buNone/>
            </a:pPr>
            <a:r>
              <a:rPr lang="pl-PL" altLang="pl-PL" sz="4000" b="1" u="sng" dirty="0" smtClean="0">
                <a:solidFill>
                  <a:srgbClr val="003399"/>
                </a:solidFill>
                <a:ea typeface="Palatino"/>
                <a:cs typeface="Palatino"/>
              </a:rPr>
              <a:t>CZĘŚĆ FINANSOWA</a:t>
            </a:r>
          </a:p>
          <a:p>
            <a:pPr algn="ctr" eaLnBrk="1" hangingPunct="1">
              <a:lnSpc>
                <a:spcPct val="110000"/>
              </a:lnSpc>
              <a:spcBef>
                <a:spcPct val="0"/>
              </a:spcBef>
              <a:buSzTx/>
              <a:buNone/>
            </a:pPr>
            <a:r>
              <a:rPr lang="pl-PL" altLang="pl-PL" sz="4000" b="1" u="sng" dirty="0" smtClean="0">
                <a:solidFill>
                  <a:srgbClr val="003399"/>
                </a:solidFill>
                <a:ea typeface="Palatino"/>
                <a:cs typeface="Palatino"/>
              </a:rPr>
              <a:t> </a:t>
            </a:r>
          </a:p>
          <a:p>
            <a:pPr algn="ctr" eaLnBrk="1" hangingPunct="1">
              <a:lnSpc>
                <a:spcPct val="110000"/>
              </a:lnSpc>
              <a:spcBef>
                <a:spcPct val="0"/>
              </a:spcBef>
              <a:buSzTx/>
              <a:buNone/>
            </a:pPr>
            <a:r>
              <a:rPr lang="pl-PL" altLang="pl-PL" sz="3600" b="1" dirty="0" smtClean="0">
                <a:solidFill>
                  <a:srgbClr val="003399"/>
                </a:solidFill>
                <a:ea typeface="Palatino"/>
                <a:cs typeface="Palatino"/>
              </a:rPr>
              <a:t>Projekt zintegrowany LIFE </a:t>
            </a:r>
            <a:br>
              <a:rPr lang="pl-PL" altLang="pl-PL" sz="3600" b="1" dirty="0" smtClean="0">
                <a:solidFill>
                  <a:srgbClr val="003399"/>
                </a:solidFill>
                <a:ea typeface="Palatino"/>
                <a:cs typeface="Palatino"/>
              </a:rPr>
            </a:br>
            <a:r>
              <a:rPr lang="pl-PL" altLang="pl-PL" sz="3600" b="1" dirty="0" smtClean="0">
                <a:solidFill>
                  <a:srgbClr val="003399"/>
                </a:solidFill>
                <a:ea typeface="Palatino"/>
                <a:cs typeface="Palatino"/>
              </a:rPr>
              <a:t>„Wdrażanie Programu Ochrony Powietrza dla województwa Małopolskiego – Małopolska w zdrowej atmosferze”</a:t>
            </a:r>
            <a:endParaRPr lang="pl-PL" altLang="pl-PL" sz="3600" b="1" dirty="0">
              <a:solidFill>
                <a:srgbClr val="003399"/>
              </a:solidFill>
            </a:endParaRPr>
          </a:p>
          <a:p>
            <a:pPr algn="ctr" eaLnBrk="1" hangingPunct="1">
              <a:lnSpc>
                <a:spcPct val="110000"/>
              </a:lnSpc>
              <a:spcBef>
                <a:spcPct val="0"/>
              </a:spcBef>
              <a:buSzTx/>
              <a:buFontTx/>
              <a:buNone/>
            </a:pPr>
            <a:endParaRPr lang="pl-PL" altLang="pl-PL" sz="6600" b="1" dirty="0">
              <a:solidFill>
                <a:srgbClr val="003399"/>
              </a:solidFill>
              <a:ea typeface="Palatino"/>
              <a:cs typeface="Palatino"/>
            </a:endParaRPr>
          </a:p>
        </p:txBody>
      </p:sp>
      <p:sp>
        <p:nvSpPr>
          <p:cNvPr id="14341" name="Shape 58"/>
          <p:cNvSpPr>
            <a:spLocks/>
          </p:cNvSpPr>
          <p:nvPr/>
        </p:nvSpPr>
        <p:spPr bwMode="auto">
          <a:xfrm rot="16200000">
            <a:off x="6089023" y="7916649"/>
            <a:ext cx="2811833" cy="45719"/>
          </a:xfrm>
          <a:custGeom>
            <a:avLst/>
            <a:gdLst>
              <a:gd name="T0" fmla="*/ 2147483646 w 21600"/>
              <a:gd name="T1" fmla="*/ 20405 h 45719"/>
              <a:gd name="T2" fmla="*/ 2147483646 w 21600"/>
              <a:gd name="T3" fmla="*/ 20405 h 45719"/>
              <a:gd name="T4" fmla="*/ 2147483646 w 21600"/>
              <a:gd name="T5" fmla="*/ 20405 h 45719"/>
              <a:gd name="T6" fmla="*/ 2147483646 w 21600"/>
              <a:gd name="T7" fmla="*/ 20405 h 4571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45719" extrusionOk="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rgbClr val="444444">
                <a:alpha val="30196"/>
              </a:srgbClr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/>
          <a:p>
            <a:endParaRPr lang="pl-PL"/>
          </a:p>
        </p:txBody>
      </p:sp>
      <p:sp>
        <p:nvSpPr>
          <p:cNvPr id="2" name="pole tekstowe 1"/>
          <p:cNvSpPr txBox="1"/>
          <p:nvPr/>
        </p:nvSpPr>
        <p:spPr>
          <a:xfrm>
            <a:off x="10018522" y="8611749"/>
            <a:ext cx="2407968" cy="47192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wrap="none" lIns="50800" tIns="50800" rIns="50800" bIns="50800" spcCol="38100" anchor="ctr">
            <a:spAutoFit/>
          </a:bodyPr>
          <a:lstStyle/>
          <a:p>
            <a:pPr algn="ctr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 smtClean="0"/>
              <a:t> 08-09.11.2021 r.</a:t>
            </a:r>
            <a:endParaRPr lang="pl-PL" dirty="0"/>
          </a:p>
        </p:txBody>
      </p:sp>
      <p:pic>
        <p:nvPicPr>
          <p:cNvPr id="10" name="pasted-image.t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538" y="8207111"/>
            <a:ext cx="5011539" cy="809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167288" y="609295"/>
            <a:ext cx="11397635" cy="1731263"/>
          </a:xfrm>
          <a:prstGeom prst="rect">
            <a:avLst/>
          </a:prstGeom>
        </p:spPr>
        <p:txBody>
          <a:bodyPr/>
          <a:lstStyle>
            <a:lvl1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1pPr>
            <a:lvl2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2pPr>
            <a:lvl3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3pPr>
            <a:lvl4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4pPr>
            <a:lvl5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5pPr>
            <a:lvl6pPr indent="1142477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6pPr>
            <a:lvl7pPr indent="137097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7pPr>
            <a:lvl8pPr indent="1599468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8pPr>
            <a:lvl9pPr indent="182796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9pPr>
          </a:lstStyle>
          <a:p>
            <a:r>
              <a:rPr lang="pl-PL" altLang="pl-PL" sz="4400" b="0" dirty="0" smtClean="0">
                <a:solidFill>
                  <a:srgbClr val="003399"/>
                </a:solidFill>
              </a:rPr>
              <a:t>DOKUMENTACJA FINANSOWA</a:t>
            </a:r>
          </a:p>
        </p:txBody>
      </p:sp>
      <p:sp>
        <p:nvSpPr>
          <p:cNvPr id="3" name="Prostokąt 2"/>
          <p:cNvSpPr/>
          <p:nvPr/>
        </p:nvSpPr>
        <p:spPr>
          <a:xfrm>
            <a:off x="1694247" y="1708439"/>
            <a:ext cx="10551345" cy="744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800" dirty="0"/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000" dirty="0" smtClean="0"/>
          </a:p>
          <a:p>
            <a:r>
              <a:rPr lang="pl-PL" sz="2000" dirty="0"/>
              <a:t>Wszystkie zamówienia dokonywane w ramach projektu LIFE muszą być zgodne z: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/>
              <a:t>Prawo krajowe </a:t>
            </a:r>
            <a:r>
              <a:rPr lang="pl-PL" sz="2000" dirty="0" smtClean="0"/>
              <a:t>         ustawa </a:t>
            </a:r>
            <a:r>
              <a:rPr lang="pl-PL" sz="2000" i="1" dirty="0"/>
              <a:t>Prawo Zamówień Publicznych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/>
              <a:t>Zasady wewnętrzne </a:t>
            </a:r>
            <a:r>
              <a:rPr lang="pl-PL" sz="2000" dirty="0" smtClean="0"/>
              <a:t>gminy          zarządzenia</a:t>
            </a:r>
            <a:r>
              <a:rPr lang="pl-PL" sz="2000" dirty="0"/>
              <a:t>, regulaminy </a:t>
            </a:r>
            <a:br>
              <a:rPr lang="pl-PL" sz="2000" dirty="0"/>
            </a:br>
            <a:r>
              <a:rPr lang="pl-PL" sz="2000" dirty="0"/>
              <a:t>obowiązujące w </a:t>
            </a:r>
            <a:r>
              <a:rPr lang="pl-PL" sz="2000" dirty="0" smtClean="0"/>
              <a:t>gminie</a:t>
            </a:r>
            <a:endParaRPr lang="pl-PL" sz="2000" dirty="0"/>
          </a:p>
          <a:p>
            <a:endParaRPr lang="pl-PL" sz="2000" dirty="0"/>
          </a:p>
          <a:p>
            <a:r>
              <a:rPr lang="pl-PL" sz="2000" dirty="0" smtClean="0"/>
              <a:t>Beneficjent </a:t>
            </a:r>
            <a:r>
              <a:rPr lang="pl-PL" sz="2000" dirty="0"/>
              <a:t>musi być w stanie wykazać, że ich procedury </a:t>
            </a:r>
            <a:br>
              <a:rPr lang="pl-PL" sz="2000" dirty="0"/>
            </a:br>
            <a:r>
              <a:rPr lang="pl-PL" sz="2000" dirty="0"/>
              <a:t>przetargowe zastosowane do zakupów realizowanych w ramach </a:t>
            </a:r>
            <a:br>
              <a:rPr lang="pl-PL" sz="2000" dirty="0"/>
            </a:br>
            <a:r>
              <a:rPr lang="pl-PL" sz="2000" dirty="0"/>
              <a:t>LIFE są zgodne z: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/>
              <a:t>Zasadami najlepszego stosunku jakości do ceny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/>
              <a:t>Zasadą braku konfliktu interesów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/>
              <a:t>Zasadą transparentności i równego traktowania potencjalnych wykonawców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rgbClr val="FF0000"/>
                </a:solidFill>
              </a:rPr>
              <a:t>Muszą </a:t>
            </a:r>
            <a:r>
              <a:rPr lang="pl-PL" sz="2000" dirty="0">
                <a:solidFill>
                  <a:srgbClr val="FF0000"/>
                </a:solidFill>
              </a:rPr>
              <a:t>być podparte odpowiednią dokumentacją pisemną </a:t>
            </a:r>
            <a:br>
              <a:rPr lang="pl-PL" sz="2000" dirty="0">
                <a:solidFill>
                  <a:srgbClr val="FF0000"/>
                </a:solidFill>
              </a:rPr>
            </a:br>
            <a:r>
              <a:rPr lang="pl-PL" sz="2000" dirty="0">
                <a:solidFill>
                  <a:srgbClr val="FF0000"/>
                </a:solidFill>
              </a:rPr>
              <a:t>(notatka służbowa, wydruk korespondencji mailowej).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dirty="0"/>
          </a:p>
        </p:txBody>
      </p:sp>
      <p:sp>
        <p:nvSpPr>
          <p:cNvPr id="4" name="Strzałka w prawo 3"/>
          <p:cNvSpPr/>
          <p:nvPr/>
        </p:nvSpPr>
        <p:spPr>
          <a:xfrm>
            <a:off x="3898392" y="2927310"/>
            <a:ext cx="509485" cy="358610"/>
          </a:xfrm>
          <a:prstGeom prst="rightArrow">
            <a:avLst/>
          </a:prstGeom>
          <a:blipFill rotWithShape="1">
            <a:blip r:embed="rId2"/>
            <a:srcRect/>
            <a:tile tx="0" ty="0" sx="100000" sy="100000" flip="none" algn="tl"/>
          </a:blip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  <p:sp>
        <p:nvSpPr>
          <p:cNvPr id="5" name="Strzałka w prawo 4"/>
          <p:cNvSpPr/>
          <p:nvPr/>
        </p:nvSpPr>
        <p:spPr>
          <a:xfrm>
            <a:off x="5260043" y="3495607"/>
            <a:ext cx="531157" cy="356489"/>
          </a:xfrm>
          <a:prstGeom prst="rightArrow">
            <a:avLst/>
          </a:prstGeom>
          <a:blipFill rotWithShape="1">
            <a:blip r:embed="rId2"/>
            <a:srcRect/>
            <a:tile tx="0" ty="0" sx="100000" sy="100000" flip="none" algn="tl"/>
          </a:blip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</p:spTree>
    <p:extLst>
      <p:ext uri="{BB962C8B-B14F-4D97-AF65-F5344CB8AC3E}">
        <p14:creationId xmlns:p14="http://schemas.microsoft.com/office/powerpoint/2010/main" val="35170004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167288" y="618728"/>
            <a:ext cx="11276012" cy="1219200"/>
          </a:xfrm>
          <a:prstGeom prst="rect">
            <a:avLst/>
          </a:prstGeom>
        </p:spPr>
        <p:txBody>
          <a:bodyPr/>
          <a:lstStyle>
            <a:lvl1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1pPr>
            <a:lvl2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2pPr>
            <a:lvl3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3pPr>
            <a:lvl4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4pPr>
            <a:lvl5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5pPr>
            <a:lvl6pPr indent="1142477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6pPr>
            <a:lvl7pPr indent="137097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7pPr>
            <a:lvl8pPr indent="1599468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8pPr>
            <a:lvl9pPr indent="182796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9pPr>
          </a:lstStyle>
          <a:p>
            <a:r>
              <a:rPr lang="pl-PL" altLang="pl-PL" sz="4400" b="0" dirty="0" smtClean="0">
                <a:solidFill>
                  <a:srgbClr val="003399"/>
                </a:solidFill>
              </a:rPr>
              <a:t>SYSTEM KSIĘGOWY</a:t>
            </a:r>
          </a:p>
        </p:txBody>
      </p:sp>
      <p:sp>
        <p:nvSpPr>
          <p:cNvPr id="3" name="Prostokąt 2"/>
          <p:cNvSpPr/>
          <p:nvPr/>
        </p:nvSpPr>
        <p:spPr>
          <a:xfrm>
            <a:off x="1926488" y="1879809"/>
            <a:ext cx="10598874" cy="9910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spcAft>
                <a:spcPts val="1200"/>
              </a:spcAft>
              <a:buClr>
                <a:srgbClr val="003399"/>
              </a:buClr>
              <a:buSzPct val="100000"/>
              <a:buNone/>
            </a:pPr>
            <a:r>
              <a:rPr lang="pl-PL" altLang="pl-PL" sz="2800" b="1" dirty="0" smtClean="0">
                <a:solidFill>
                  <a:schemeClr val="tx1"/>
                </a:solidFill>
              </a:rPr>
              <a:t>Beneficjenci Projektu zobowiązani są do:</a:t>
            </a:r>
          </a:p>
          <a:p>
            <a:pPr marL="0" indent="0">
              <a:spcAft>
                <a:spcPts val="1200"/>
              </a:spcAft>
              <a:buClr>
                <a:srgbClr val="003399"/>
              </a:buClr>
              <a:buSzPct val="100000"/>
              <a:buNone/>
            </a:pPr>
            <a:endParaRPr lang="pl-PL" altLang="pl-PL" sz="2800" b="1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l-PL" altLang="pl-PL" sz="2600" dirty="0">
                <a:solidFill>
                  <a:schemeClr val="tx1"/>
                </a:solidFill>
              </a:rPr>
              <a:t>ustalenia w planie kont </a:t>
            </a:r>
            <a:r>
              <a:rPr lang="pl-PL" altLang="pl-PL" sz="2600" dirty="0">
                <a:solidFill>
                  <a:srgbClr val="009FD5"/>
                </a:solidFill>
              </a:rPr>
              <a:t>odrębnej analityki </a:t>
            </a:r>
            <a:r>
              <a:rPr lang="pl-PL" altLang="pl-PL" sz="2600" dirty="0">
                <a:solidFill>
                  <a:schemeClr val="tx1"/>
                </a:solidFill>
              </a:rPr>
              <a:t>dedykowanej projektowi LIFE lub stosowania w systemie księgowym oraz na dokumentach księgowych </a:t>
            </a:r>
            <a:r>
              <a:rPr lang="pl-PL" altLang="pl-PL" sz="2600" dirty="0">
                <a:solidFill>
                  <a:srgbClr val="009FD5"/>
                </a:solidFill>
              </a:rPr>
              <a:t>kodów identyfikujących </a:t>
            </a:r>
            <a:r>
              <a:rPr lang="pl-PL" altLang="pl-PL" sz="2600" dirty="0">
                <a:solidFill>
                  <a:schemeClr val="tx1"/>
                </a:solidFill>
              </a:rPr>
              <a:t>wydatki ponoszone w ramach projektu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l-PL" altLang="pl-PL" dirty="0">
              <a:solidFill>
                <a:schemeClr val="tx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l-PL" altLang="pl-PL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l-PL" altLang="pl-PL" sz="2600" dirty="0" smtClean="0">
                <a:solidFill>
                  <a:schemeClr val="tx1"/>
                </a:solidFill>
              </a:rPr>
              <a:t>prowadzenia </a:t>
            </a:r>
            <a:r>
              <a:rPr lang="pl-PL" altLang="pl-PL" sz="2600" dirty="0" smtClean="0">
                <a:solidFill>
                  <a:srgbClr val="009FD5"/>
                </a:solidFill>
              </a:rPr>
              <a:t>odrębnych kont bankowych</a:t>
            </a:r>
            <a:r>
              <a:rPr lang="pl-PL" altLang="pl-PL" sz="2600" dirty="0">
                <a:solidFill>
                  <a:srgbClr val="009FD5"/>
                </a:solidFill>
              </a:rPr>
              <a:t> </a:t>
            </a:r>
            <a:r>
              <a:rPr lang="pl-PL" altLang="pl-PL" sz="2600" dirty="0" smtClean="0">
                <a:solidFill>
                  <a:schemeClr val="tx1"/>
                </a:solidFill>
              </a:rPr>
              <a:t>i ponoszenia </a:t>
            </a:r>
            <a:r>
              <a:rPr lang="pl-PL" altLang="pl-PL" sz="2600" dirty="0">
                <a:solidFill>
                  <a:schemeClr val="tx1"/>
                </a:solidFill>
              </a:rPr>
              <a:t>wydatków </a:t>
            </a:r>
            <a:r>
              <a:rPr lang="pl-PL" altLang="pl-PL" sz="2600" dirty="0" smtClean="0">
                <a:solidFill>
                  <a:schemeClr val="tx1"/>
                </a:solidFill>
              </a:rPr>
              <a:t/>
            </a:r>
            <a:br>
              <a:rPr lang="pl-PL" altLang="pl-PL" sz="2600" dirty="0" smtClean="0">
                <a:solidFill>
                  <a:schemeClr val="tx1"/>
                </a:solidFill>
              </a:rPr>
            </a:br>
            <a:r>
              <a:rPr lang="pl-PL" altLang="pl-PL" sz="2600" dirty="0" smtClean="0">
                <a:solidFill>
                  <a:srgbClr val="009FD5"/>
                </a:solidFill>
              </a:rPr>
              <a:t>z</a:t>
            </a:r>
            <a:r>
              <a:rPr lang="pl-PL" altLang="pl-PL" sz="2600" dirty="0" smtClean="0">
                <a:solidFill>
                  <a:schemeClr val="tx1"/>
                </a:solidFill>
              </a:rPr>
              <a:t> </a:t>
            </a:r>
            <a:r>
              <a:rPr lang="pl-PL" sz="2800" dirty="0" smtClean="0">
                <a:solidFill>
                  <a:srgbClr val="009FD5"/>
                </a:solidFill>
              </a:rPr>
              <a:t>wyodrębnionego</a:t>
            </a:r>
            <a:r>
              <a:rPr lang="pl-PL" sz="2800" dirty="0" smtClean="0"/>
              <a:t> </a:t>
            </a:r>
            <a:r>
              <a:rPr lang="pl-PL" altLang="pl-PL" sz="2600" dirty="0" smtClean="0">
                <a:solidFill>
                  <a:srgbClr val="009FD5"/>
                </a:solidFill>
              </a:rPr>
              <a:t>dla </a:t>
            </a:r>
            <a:r>
              <a:rPr lang="pl-PL" altLang="pl-PL" sz="2600" dirty="0">
                <a:solidFill>
                  <a:srgbClr val="009FD5"/>
                </a:solidFill>
              </a:rPr>
              <a:t>projektu </a:t>
            </a:r>
            <a:r>
              <a:rPr lang="pl-PL" altLang="pl-PL" sz="2600" dirty="0" smtClean="0">
                <a:solidFill>
                  <a:srgbClr val="009FD5"/>
                </a:solidFill>
              </a:rPr>
              <a:t>konta bankowego</a:t>
            </a:r>
            <a:endParaRPr lang="pl-PL" altLang="pl-PL" sz="2600" dirty="0">
              <a:solidFill>
                <a:srgbClr val="009FD5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pl-PL" altLang="pl-PL" dirty="0" smtClean="0">
              <a:solidFill>
                <a:schemeClr val="tx1"/>
              </a:solidFill>
            </a:endParaRPr>
          </a:p>
          <a:p>
            <a:pPr>
              <a:spcAft>
                <a:spcPts val="1200"/>
              </a:spcAft>
              <a:buClr>
                <a:srgbClr val="003399"/>
              </a:buClr>
              <a:buSzPct val="100000"/>
            </a:pPr>
            <a:endParaRPr lang="pl-PL" altLang="pl-PL" dirty="0" smtClean="0">
              <a:solidFill>
                <a:schemeClr val="tx1"/>
              </a:solidFill>
            </a:endParaRPr>
          </a:p>
          <a:p>
            <a:pPr>
              <a:spcAft>
                <a:spcPts val="1200"/>
              </a:spcAft>
              <a:buClr>
                <a:srgbClr val="003399"/>
              </a:buClr>
              <a:buSzPct val="100000"/>
            </a:pPr>
            <a:endParaRPr lang="pl-PL" altLang="pl-PL" dirty="0">
              <a:solidFill>
                <a:srgbClr val="009FD5"/>
              </a:solidFill>
            </a:endParaRPr>
          </a:p>
          <a:p>
            <a:pPr>
              <a:spcAft>
                <a:spcPts val="1200"/>
              </a:spcAft>
              <a:buClr>
                <a:srgbClr val="003399"/>
              </a:buClr>
              <a:buSzPct val="100000"/>
              <a:buFont typeface="Wingdings" panose="05000000000000000000" pitchFamily="2" charset="2"/>
              <a:buChar char="§"/>
            </a:pPr>
            <a:endParaRPr lang="pl-PL" altLang="pl-PL" sz="2800" dirty="0" smtClean="0">
              <a:solidFill>
                <a:srgbClr val="009FD5"/>
              </a:solidFill>
            </a:endParaRPr>
          </a:p>
          <a:p>
            <a:pPr>
              <a:spcAft>
                <a:spcPts val="1200"/>
              </a:spcAft>
              <a:buClr>
                <a:srgbClr val="003399"/>
              </a:buClr>
              <a:buSzPct val="100000"/>
              <a:buFont typeface="Wingdings" panose="05000000000000000000" pitchFamily="2" charset="2"/>
              <a:buChar char="§"/>
            </a:pPr>
            <a:endParaRPr lang="pl-PL" altLang="pl-PL" dirty="0"/>
          </a:p>
          <a:p>
            <a:pPr>
              <a:spcAft>
                <a:spcPts val="1200"/>
              </a:spcAft>
              <a:buClr>
                <a:srgbClr val="003399"/>
              </a:buClr>
              <a:buSzPct val="100000"/>
              <a:buFont typeface="Wingdings" panose="05000000000000000000" pitchFamily="2" charset="2"/>
              <a:buChar char="§"/>
            </a:pPr>
            <a:endParaRPr lang="pl-PL" altLang="pl-PL" dirty="0" smtClean="0"/>
          </a:p>
          <a:p>
            <a:pPr>
              <a:spcAft>
                <a:spcPts val="1200"/>
              </a:spcAft>
              <a:buClr>
                <a:srgbClr val="003399"/>
              </a:buClr>
              <a:buSzPct val="100000"/>
              <a:buFont typeface="Wingdings" panose="05000000000000000000" pitchFamily="2" charset="2"/>
              <a:buChar char="§"/>
            </a:pPr>
            <a:endParaRPr lang="pl-PL" altLang="pl-PL" dirty="0"/>
          </a:p>
          <a:p>
            <a:pPr>
              <a:spcAft>
                <a:spcPts val="1200"/>
              </a:spcAft>
              <a:buClr>
                <a:srgbClr val="003399"/>
              </a:buClr>
              <a:buSzPct val="100000"/>
              <a:buFont typeface="Wingdings" panose="05000000000000000000" pitchFamily="2" charset="2"/>
              <a:buChar char="§"/>
            </a:pPr>
            <a:endParaRPr lang="pl-PL" altLang="pl-PL" dirty="0" smtClean="0"/>
          </a:p>
          <a:p>
            <a:pPr>
              <a:spcAft>
                <a:spcPts val="1200"/>
              </a:spcAft>
              <a:buClr>
                <a:srgbClr val="003399"/>
              </a:buClr>
              <a:buSzPct val="100000"/>
              <a:buFont typeface="Wingdings" panose="05000000000000000000" pitchFamily="2" charset="2"/>
              <a:buChar char="§"/>
            </a:pPr>
            <a:endParaRPr lang="pl-PL" altLang="pl-PL" dirty="0"/>
          </a:p>
          <a:p>
            <a:pPr>
              <a:spcAft>
                <a:spcPts val="1200"/>
              </a:spcAft>
              <a:buClr>
                <a:srgbClr val="003399"/>
              </a:buClr>
              <a:buSzPct val="100000"/>
              <a:buFont typeface="Wingdings" panose="05000000000000000000" pitchFamily="2" charset="2"/>
              <a:buChar char="§"/>
            </a:pPr>
            <a:endParaRPr lang="pl-PL" altLang="pl-PL" dirty="0" smtClean="0"/>
          </a:p>
          <a:p>
            <a:pPr>
              <a:spcAft>
                <a:spcPts val="1200"/>
              </a:spcAft>
              <a:buClr>
                <a:srgbClr val="003399"/>
              </a:buClr>
              <a:buSzPct val="100000"/>
              <a:buFont typeface="Wingdings" panose="05000000000000000000" pitchFamily="2" charset="2"/>
              <a:buChar char="§"/>
            </a:pPr>
            <a:endParaRPr lang="pl-PL" altLang="pl-PL" dirty="0"/>
          </a:p>
        </p:txBody>
      </p:sp>
      <p:sp>
        <p:nvSpPr>
          <p:cNvPr id="4" name="AutoShape 2" descr="Rachunkowość, finanse - Biznes Blacharsk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4102" name="Picture 6" descr="Sposób na zdrowe finanse publiczne | Kancelaria Prezesa Rady Ministró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341" y="7717535"/>
            <a:ext cx="4755409" cy="15376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833411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987296" y="1792223"/>
            <a:ext cx="915619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dirty="0" smtClean="0"/>
          </a:p>
          <a:p>
            <a:r>
              <a:rPr lang="pl-PL" dirty="0" smtClean="0"/>
              <a:t>Każda umowa musi zawierać obowiązującą klauzulę: </a:t>
            </a:r>
          </a:p>
          <a:p>
            <a:endParaRPr lang="pl-PL" dirty="0" smtClean="0"/>
          </a:p>
          <a:p>
            <a:pPr algn="just"/>
            <a:r>
              <a:rPr lang="pl-PL" dirty="0" smtClean="0"/>
              <a:t>„</a:t>
            </a:r>
            <a:r>
              <a:rPr lang="pl-PL" sz="2600" dirty="0" smtClean="0">
                <a:solidFill>
                  <a:srgbClr val="009FD5"/>
                </a:solidFill>
              </a:rPr>
              <a:t>Wykonawca </a:t>
            </a:r>
            <a:r>
              <a:rPr lang="pl-PL" sz="2600" dirty="0">
                <a:solidFill>
                  <a:srgbClr val="009FD5"/>
                </a:solidFill>
              </a:rPr>
              <a:t>oświadcza, że nie posiada żadnych roszczeń wobec Komisji Europejskiej </a:t>
            </a:r>
            <a:r>
              <a:rPr lang="pl-PL" sz="2600" dirty="0"/>
              <a:t>czy powołanych przez nią agencji wykonawczych związanych z dofinasowaniem przez nie projektu zintegrowanego LIFE „Wdrażanie Programu ochrony powietrza dla województwa małopolskiego – Małopolska w zdrowej atmosferze” / LIFE-IP MALOPOLSKA / LIFE14 IPE PL 021, ani nie wystąpi wobec tych podmiotów </a:t>
            </a:r>
            <a:r>
              <a:rPr lang="pl-PL" sz="2600" dirty="0" smtClean="0"/>
              <a:t>z takimi </a:t>
            </a:r>
            <a:r>
              <a:rPr lang="pl-PL" sz="2600" dirty="0"/>
              <a:t>roszczeniami </a:t>
            </a:r>
            <a:r>
              <a:rPr lang="pl-PL" sz="2600" dirty="0" smtClean="0"/>
              <a:t>w </a:t>
            </a:r>
            <a:r>
              <a:rPr lang="pl-PL" sz="2600" dirty="0"/>
              <a:t>przyszłości. Dotyczy </a:t>
            </a:r>
            <a:r>
              <a:rPr lang="pl-PL" sz="2600" dirty="0" smtClean="0"/>
              <a:t/>
            </a:r>
            <a:br>
              <a:rPr lang="pl-PL" sz="2600" dirty="0" smtClean="0"/>
            </a:br>
            <a:r>
              <a:rPr lang="pl-PL" sz="2600" dirty="0" smtClean="0"/>
              <a:t>to w </a:t>
            </a:r>
            <a:r>
              <a:rPr lang="pl-PL" sz="2600" dirty="0"/>
              <a:t>szczególności roszczeń odszkodowawczych za szkody spowodowane lub poniesione przez wykonawcę na skutek wykonywania umowy</a:t>
            </a:r>
            <a:r>
              <a:rPr lang="pl-PL" sz="2600" dirty="0" smtClean="0"/>
              <a:t>”.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l-PL" sz="26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logotypy</a:t>
            </a:r>
            <a:endParaRPr lang="pl-PL" dirty="0"/>
          </a:p>
        </p:txBody>
      </p:sp>
      <p:sp>
        <p:nvSpPr>
          <p:cNvPr id="3" name="pole tekstowe 2"/>
          <p:cNvSpPr txBox="1"/>
          <p:nvPr/>
        </p:nvSpPr>
        <p:spPr>
          <a:xfrm>
            <a:off x="1987296" y="693161"/>
            <a:ext cx="8839200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4400" i="0" u="none" strike="noStrike" cap="none" spc="0" normalizeH="0" baseline="0" dirty="0" smtClean="0">
                <a:ln>
                  <a:noFill/>
                </a:ln>
                <a:solidFill>
                  <a:srgbClr val="003399"/>
                </a:solidFill>
                <a:effectLst/>
                <a:uFillTx/>
                <a:latin typeface="Aller"/>
                <a:sym typeface="Palatino"/>
              </a:rPr>
              <a:t>UMOWA</a:t>
            </a:r>
            <a:endParaRPr kumimoji="0" lang="pl-PL" sz="4400" i="0" u="none" strike="noStrike" cap="none" spc="0" normalizeH="0" baseline="0" dirty="0">
              <a:ln>
                <a:noFill/>
              </a:ln>
              <a:solidFill>
                <a:srgbClr val="003399"/>
              </a:solidFill>
              <a:effectLst/>
              <a:uFillTx/>
              <a:latin typeface="Aller"/>
              <a:sym typeface="Palatino"/>
            </a:endParaRPr>
          </a:p>
        </p:txBody>
      </p:sp>
    </p:spTree>
    <p:extLst>
      <p:ext uri="{BB962C8B-B14F-4D97-AF65-F5344CB8AC3E}">
        <p14:creationId xmlns:p14="http://schemas.microsoft.com/office/powerpoint/2010/main" val="64931843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ipsa 12"/>
          <p:cNvSpPr/>
          <p:nvPr/>
        </p:nvSpPr>
        <p:spPr>
          <a:xfrm>
            <a:off x="5978770" y="3603520"/>
            <a:ext cx="2051538" cy="836732"/>
          </a:xfrm>
          <a:prstGeom prst="ellipse">
            <a:avLst/>
          </a:prstGeom>
          <a:solidFill>
            <a:srgbClr val="C1EF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1600" i="0" u="none" strike="noStrike" normalizeH="0" baseline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Palatino"/>
                <a:ea typeface="Palatino"/>
                <a:cs typeface="Palatino"/>
                <a:sym typeface="Palatino"/>
              </a:rPr>
              <a:t>Wydatki </a:t>
            </a:r>
          </a:p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1600" i="0" u="none" strike="noStrike" normalizeH="0" baseline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Palatino"/>
                <a:ea typeface="Palatino"/>
                <a:cs typeface="Palatino"/>
                <a:sym typeface="Palatino"/>
              </a:rPr>
              <a:t>w projekcie</a:t>
            </a:r>
            <a:endParaRPr kumimoji="0" lang="pl-PL" sz="160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3540370" y="5793274"/>
            <a:ext cx="2485292" cy="490498"/>
          </a:xfrm>
          <a:prstGeom prst="ellipse">
            <a:avLst/>
          </a:prstGeom>
          <a:solidFill>
            <a:srgbClr val="C1EF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1600" i="0" u="none" strike="noStrike" normalizeH="0" baseline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Palatino"/>
                <a:ea typeface="Palatino"/>
                <a:cs typeface="Palatino"/>
                <a:sym typeface="Palatino"/>
              </a:rPr>
              <a:t>kwalifikowalne</a:t>
            </a:r>
            <a:endParaRPr kumimoji="0" lang="pl-PL" sz="160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8077200" y="5793274"/>
            <a:ext cx="2930769" cy="490498"/>
          </a:xfrm>
          <a:prstGeom prst="ellipse">
            <a:avLst/>
          </a:prstGeom>
          <a:solidFill>
            <a:srgbClr val="C1EF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1600" i="0" u="none" strike="noStrike" normalizeH="0" baseline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Palatino"/>
                <a:ea typeface="Palatino"/>
                <a:cs typeface="Palatino"/>
                <a:sym typeface="Palatino"/>
              </a:rPr>
              <a:t>niekwalifikowalne</a:t>
            </a:r>
            <a:endParaRPr kumimoji="0" lang="pl-PL" sz="160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1141046" y="7296242"/>
            <a:ext cx="3090985" cy="490498"/>
          </a:xfrm>
          <a:prstGeom prst="ellipse">
            <a:avLst/>
          </a:prstGeom>
          <a:solidFill>
            <a:srgbClr val="C1EF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1600" i="0" u="none" strike="noStrike" normalizeH="0" baseline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Palatino"/>
                <a:ea typeface="Palatino"/>
                <a:cs typeface="Palatino"/>
                <a:sym typeface="Palatino"/>
              </a:rPr>
              <a:t>Koszty bezpośrednie</a:t>
            </a:r>
            <a:endParaRPr kumimoji="0" lang="pl-PL" sz="160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5099539" y="7311784"/>
            <a:ext cx="2930769" cy="490498"/>
          </a:xfrm>
          <a:prstGeom prst="ellipse">
            <a:avLst/>
          </a:prstGeom>
          <a:solidFill>
            <a:srgbClr val="C1EF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1600" i="0" u="none" strike="noStrike" normalizeH="0" baseline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Palatino"/>
                <a:ea typeface="Palatino"/>
                <a:cs typeface="Palatino"/>
                <a:sym typeface="Palatino"/>
              </a:rPr>
              <a:t>Koszty pośrednie</a:t>
            </a:r>
            <a:endParaRPr kumimoji="0" lang="pl-PL" sz="160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1893277" y="8970214"/>
            <a:ext cx="5779477" cy="490498"/>
          </a:xfrm>
          <a:prstGeom prst="ellipse">
            <a:avLst/>
          </a:prstGeom>
          <a:solidFill>
            <a:srgbClr val="C1EF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1600" i="0" u="none" strike="noStrike" normalizeH="0" baseline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Palatino"/>
                <a:ea typeface="Palatino"/>
                <a:cs typeface="Palatino"/>
                <a:sym typeface="Palatino"/>
              </a:rPr>
              <a:t>Montaż na projekcie to UE/wkład</a:t>
            </a:r>
            <a:r>
              <a:rPr kumimoji="0" lang="pl-PL" sz="1600" i="0" u="none" strike="noStrike" normalizeH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Palatino"/>
                <a:ea typeface="Palatino"/>
                <a:cs typeface="Palatino"/>
                <a:sym typeface="Palatino"/>
              </a:rPr>
              <a:t> własny</a:t>
            </a:r>
            <a:endParaRPr kumimoji="0" lang="pl-PL" sz="160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  <p:cxnSp>
        <p:nvCxnSpPr>
          <p:cNvPr id="20" name="Łącznik prosty ze strzałką 19"/>
          <p:cNvCxnSpPr/>
          <p:nvPr/>
        </p:nvCxnSpPr>
        <p:spPr>
          <a:xfrm>
            <a:off x="7734300" y="4550472"/>
            <a:ext cx="1172308" cy="1057592"/>
          </a:xfrm>
          <a:prstGeom prst="straightConnector1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  <a:tailEnd type="triangle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2" name="Łącznik prosty ze strzałką 21"/>
          <p:cNvCxnSpPr/>
          <p:nvPr/>
        </p:nvCxnSpPr>
        <p:spPr>
          <a:xfrm flipH="1">
            <a:off x="5099539" y="4597399"/>
            <a:ext cx="1043354" cy="974796"/>
          </a:xfrm>
          <a:prstGeom prst="straightConnector1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  <a:tailEnd type="triangle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4" name="Łącznik prosty ze strzałką 23"/>
          <p:cNvCxnSpPr/>
          <p:nvPr/>
        </p:nvCxnSpPr>
        <p:spPr>
          <a:xfrm>
            <a:off x="5577254" y="6352131"/>
            <a:ext cx="1066800" cy="905538"/>
          </a:xfrm>
          <a:prstGeom prst="straightConnector1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  <a:tailEnd type="triangle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6" name="Łącznik prosty ze strzałką 25"/>
          <p:cNvCxnSpPr/>
          <p:nvPr/>
        </p:nvCxnSpPr>
        <p:spPr>
          <a:xfrm flipH="1">
            <a:off x="2743201" y="6358406"/>
            <a:ext cx="797169" cy="851689"/>
          </a:xfrm>
          <a:prstGeom prst="straightConnector1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  <a:tailEnd type="triangle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9" name="Łącznik prosty ze strzałką 28"/>
          <p:cNvCxnSpPr/>
          <p:nvPr/>
        </p:nvCxnSpPr>
        <p:spPr>
          <a:xfrm>
            <a:off x="2743201" y="7987492"/>
            <a:ext cx="23446" cy="797512"/>
          </a:xfrm>
          <a:prstGeom prst="straightConnector1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  <a:tailEnd type="triangle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1" name="Łącznik prosty ze strzałką 30"/>
          <p:cNvCxnSpPr/>
          <p:nvPr/>
        </p:nvCxnSpPr>
        <p:spPr>
          <a:xfrm>
            <a:off x="6740770" y="7987492"/>
            <a:ext cx="0" cy="797512"/>
          </a:xfrm>
          <a:prstGeom prst="straightConnector1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  <a:tailEnd type="triangle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32" name="Prostokąt 31"/>
          <p:cNvSpPr/>
          <p:nvPr/>
        </p:nvSpPr>
        <p:spPr>
          <a:xfrm>
            <a:off x="1507393" y="1428006"/>
            <a:ext cx="105878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dirty="0">
                <a:solidFill>
                  <a:srgbClr val="FF0000"/>
                </a:solidFill>
              </a:rPr>
              <a:t>Montaż finansowy musi być zachowany na </a:t>
            </a:r>
            <a:r>
              <a:rPr lang="pl-PL" b="1" dirty="0">
                <a:solidFill>
                  <a:srgbClr val="FF0000"/>
                </a:solidFill>
              </a:rPr>
              <a:t>koniec realizacji projektu</a:t>
            </a:r>
            <a:r>
              <a:rPr lang="pl-PL" dirty="0">
                <a:solidFill>
                  <a:srgbClr val="FF0000"/>
                </a:solidFill>
              </a:rPr>
              <a:t>.</a:t>
            </a:r>
            <a:r>
              <a:rPr lang="pl-PL" dirty="0"/>
              <a:t> </a:t>
            </a:r>
            <a:endParaRPr lang="pl-PL" dirty="0" smtClean="0"/>
          </a:p>
          <a:p>
            <a:pPr algn="just"/>
            <a:r>
              <a:rPr lang="pl-PL" dirty="0" smtClean="0"/>
              <a:t>Oznacza </a:t>
            </a:r>
            <a:r>
              <a:rPr lang="pl-PL" dirty="0"/>
              <a:t>to, że nie musi być on zachowany na każdym wydatku. </a:t>
            </a:r>
          </a:p>
          <a:p>
            <a:pPr algn="just"/>
            <a:r>
              <a:rPr lang="pl-PL" dirty="0"/>
              <a:t>Wydając więcej środków UE np. w ramach kosztów bezpośrednich, </a:t>
            </a:r>
            <a:endParaRPr lang="pl-PL" dirty="0" smtClean="0"/>
          </a:p>
          <a:p>
            <a:pPr algn="just"/>
            <a:r>
              <a:rPr lang="pl-PL" dirty="0" smtClean="0"/>
              <a:t>więcej </a:t>
            </a:r>
            <a:r>
              <a:rPr lang="pl-PL" dirty="0"/>
              <a:t>kosztów  pośrednich trzeba będzie sfinansować ze środków </a:t>
            </a:r>
            <a:r>
              <a:rPr lang="pl-PL" dirty="0" smtClean="0"/>
              <a:t>własnych gminy</a:t>
            </a:r>
            <a:r>
              <a:rPr lang="pl-PL" dirty="0"/>
              <a:t>, tak by montaż zachować na całości kosztów kwalifikowalnych.</a:t>
            </a:r>
          </a:p>
        </p:txBody>
      </p:sp>
      <p:sp>
        <p:nvSpPr>
          <p:cNvPr id="33" name="Prostokąt 32"/>
          <p:cNvSpPr/>
          <p:nvPr/>
        </p:nvSpPr>
        <p:spPr>
          <a:xfrm>
            <a:off x="3903786" y="548538"/>
            <a:ext cx="62464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400" dirty="0">
                <a:solidFill>
                  <a:srgbClr val="003399"/>
                </a:solidFill>
              </a:rPr>
              <a:t>MONTAŻ FINANSOWY </a:t>
            </a:r>
          </a:p>
        </p:txBody>
      </p:sp>
      <p:cxnSp>
        <p:nvCxnSpPr>
          <p:cNvPr id="35" name="Łącznik prosty 34"/>
          <p:cNvCxnSpPr/>
          <p:nvPr/>
        </p:nvCxnSpPr>
        <p:spPr>
          <a:xfrm flipH="1">
            <a:off x="8792308" y="5584402"/>
            <a:ext cx="1312985" cy="1168493"/>
          </a:xfrm>
          <a:prstGeom prst="line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7" name="Łącznik prosty 36"/>
          <p:cNvCxnSpPr/>
          <p:nvPr/>
        </p:nvCxnSpPr>
        <p:spPr>
          <a:xfrm>
            <a:off x="8563708" y="5563450"/>
            <a:ext cx="1916723" cy="1189445"/>
          </a:xfrm>
          <a:prstGeom prst="line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5412146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2915945" y="552363"/>
            <a:ext cx="76297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400" dirty="0">
                <a:solidFill>
                  <a:srgbClr val="003399"/>
                </a:solidFill>
              </a:rPr>
              <a:t>KOSZTY KWALIFIKOWALNE</a:t>
            </a:r>
          </a:p>
        </p:txBody>
      </p:sp>
      <p:sp>
        <p:nvSpPr>
          <p:cNvPr id="4" name="Prostokąt 3"/>
          <p:cNvSpPr/>
          <p:nvPr/>
        </p:nvSpPr>
        <p:spPr>
          <a:xfrm>
            <a:off x="2324750" y="2236600"/>
            <a:ext cx="881217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dirty="0" smtClean="0">
                <a:solidFill>
                  <a:srgbClr val="FF0000"/>
                </a:solidFill>
              </a:rPr>
              <a:t>Niezbędne </a:t>
            </a:r>
            <a:r>
              <a:rPr lang="pl-PL" dirty="0">
                <a:solidFill>
                  <a:srgbClr val="FF0000"/>
                </a:solidFill>
              </a:rPr>
              <a:t>z punktu realizacji projektu</a:t>
            </a:r>
            <a:r>
              <a:rPr lang="pl-PL" dirty="0"/>
              <a:t>,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dirty="0" smtClean="0"/>
              <a:t>Powiązane </a:t>
            </a:r>
            <a:r>
              <a:rPr lang="pl-PL" dirty="0"/>
              <a:t>z projektem oraz przewidziane w zatwierdzonym wniosku o dofinansowanie,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FF0000"/>
                </a:solidFill>
              </a:rPr>
              <a:t>Faktycznie poniesione w trakcie realizacji projektu</a:t>
            </a:r>
            <a:r>
              <a:rPr lang="pl-PL" dirty="0"/>
              <a:t>,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FF0000"/>
                </a:solidFill>
              </a:rPr>
              <a:t>Identyfikowalne i weryfikowalne, zarejestrowane w księgach rachunkowych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dirty="0"/>
              <a:t>Zgodne z odrębnymi przepisami prawa krajowego,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dirty="0"/>
              <a:t>Racjonalne, uzasadnione i zgodne z zasadą należytego zarządzania finansami</a:t>
            </a:r>
          </a:p>
        </p:txBody>
      </p:sp>
    </p:spTree>
    <p:extLst>
      <p:ext uri="{BB962C8B-B14F-4D97-AF65-F5344CB8AC3E}">
        <p14:creationId xmlns:p14="http://schemas.microsoft.com/office/powerpoint/2010/main" val="152852395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269152" y="486416"/>
            <a:ext cx="70128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400" dirty="0">
                <a:solidFill>
                  <a:srgbClr val="003399"/>
                </a:solidFill>
              </a:rPr>
              <a:t>KOSZTY </a:t>
            </a:r>
            <a:r>
              <a:rPr lang="pl-PL" sz="4400" dirty="0" smtClean="0">
                <a:solidFill>
                  <a:srgbClr val="003399"/>
                </a:solidFill>
              </a:rPr>
              <a:t>BEZPOŚREDNIE</a:t>
            </a:r>
            <a:endParaRPr lang="pl-PL" sz="4400" dirty="0">
              <a:solidFill>
                <a:srgbClr val="003399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1924193" y="1758770"/>
            <a:ext cx="10242062" cy="6302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Koszty </a:t>
            </a:r>
            <a:r>
              <a:rPr lang="pl-PL" dirty="0">
                <a:solidFill>
                  <a:srgbClr val="009FD5"/>
                </a:solidFill>
              </a:rPr>
              <a:t>bezpośrednie</a:t>
            </a:r>
            <a:r>
              <a:rPr lang="pl-PL" dirty="0"/>
              <a:t> projektu są to koszty bezpośrednio związane z </a:t>
            </a:r>
          </a:p>
          <a:p>
            <a:r>
              <a:rPr lang="pl-PL" dirty="0"/>
              <a:t>realizacją projektu i w związku z tym można je bezpośrednio przypisać do projektu. </a:t>
            </a:r>
          </a:p>
          <a:p>
            <a:endParaRPr lang="pl-PL" dirty="0"/>
          </a:p>
          <a:p>
            <a:r>
              <a:rPr lang="pl-PL" dirty="0"/>
              <a:t>Do kwalifikowanych </a:t>
            </a:r>
            <a:r>
              <a:rPr lang="pl-PL" dirty="0">
                <a:solidFill>
                  <a:srgbClr val="009FD5"/>
                </a:solidFill>
              </a:rPr>
              <a:t>kosztów bezpośrednich </a:t>
            </a:r>
            <a:r>
              <a:rPr lang="pl-PL" dirty="0"/>
              <a:t>zalicza się w szczególności poniższe </a:t>
            </a:r>
            <a:r>
              <a:rPr lang="pl-PL" dirty="0" smtClean="0"/>
              <a:t>kategorie </a:t>
            </a:r>
            <a:r>
              <a:rPr lang="pl-PL" dirty="0"/>
              <a:t>kosztów pod warunkiem, że spełniają one warunki </a:t>
            </a:r>
          </a:p>
          <a:p>
            <a:r>
              <a:rPr lang="pl-PL" dirty="0"/>
              <a:t>kwalifikowalności:</a:t>
            </a:r>
          </a:p>
          <a:p>
            <a:endParaRPr lang="pl-PL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/>
              <a:t>koszty personelu,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/>
              <a:t>koszty podwykonawstwa,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/>
              <a:t>koszty podróży i diet,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 smtClean="0"/>
              <a:t>cła</a:t>
            </a:r>
            <a:r>
              <a:rPr lang="pl-PL" dirty="0"/>
              <a:t>, podatki, VAT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/>
              <a:t>inne koszty np. produkcja materiałów informacyjnych (logo LIFE i logo projektu).</a:t>
            </a:r>
          </a:p>
        </p:txBody>
      </p:sp>
    </p:spTree>
    <p:extLst>
      <p:ext uri="{BB962C8B-B14F-4D97-AF65-F5344CB8AC3E}">
        <p14:creationId xmlns:p14="http://schemas.microsoft.com/office/powerpoint/2010/main" val="141421651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172734" y="603204"/>
            <a:ext cx="11276012" cy="1219200"/>
          </a:xfrm>
          <a:prstGeom prst="rect">
            <a:avLst/>
          </a:prstGeom>
        </p:spPr>
        <p:txBody>
          <a:bodyPr/>
          <a:lstStyle>
            <a:lvl1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1pPr>
            <a:lvl2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2pPr>
            <a:lvl3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3pPr>
            <a:lvl4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4pPr>
            <a:lvl5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5pPr>
            <a:lvl6pPr indent="1142477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6pPr>
            <a:lvl7pPr indent="137097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7pPr>
            <a:lvl8pPr indent="1599468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8pPr>
            <a:lvl9pPr indent="182796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9pPr>
          </a:lstStyle>
          <a:p>
            <a:r>
              <a:rPr lang="pl-PL" altLang="pl-PL" sz="4400" b="0" dirty="0" smtClean="0">
                <a:solidFill>
                  <a:srgbClr val="003399"/>
                </a:solidFill>
              </a:rPr>
              <a:t>KOSZTY POŚREDNIE (OVERHEADS)</a:t>
            </a:r>
          </a:p>
        </p:txBody>
      </p:sp>
      <p:sp>
        <p:nvSpPr>
          <p:cNvPr id="3" name="Prostokąt 2"/>
          <p:cNvSpPr/>
          <p:nvPr/>
        </p:nvSpPr>
        <p:spPr>
          <a:xfrm>
            <a:off x="2259071" y="1857572"/>
            <a:ext cx="9103337" cy="8586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pl-PL" dirty="0" smtClean="0">
                <a:ea typeface="Arial" panose="020B0604020202020204" pitchFamily="34" charset="0"/>
              </a:rPr>
              <a:t>Koszty </a:t>
            </a:r>
            <a:r>
              <a:rPr lang="pl-PL" dirty="0">
                <a:ea typeface="Arial" panose="020B0604020202020204" pitchFamily="34" charset="0"/>
              </a:rPr>
              <a:t>pośrednie to wszystkie kwalifikowalne koszty, które nie mogą być jednoznacznie  wskazane  jako  bezpośrednio związane z realizacją projektu.</a:t>
            </a:r>
            <a:endParaRPr lang="pl-PL" dirty="0" smtClean="0">
              <a:ea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pl-PL" dirty="0" smtClean="0">
              <a:ea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pl-PL" dirty="0">
                <a:solidFill>
                  <a:srgbClr val="009FD5"/>
                </a:solidFill>
                <a:ea typeface="Arial" panose="020B0604020202020204" pitchFamily="34" charset="0"/>
              </a:rPr>
              <a:t>Przykładowe koszty pośrednie</a:t>
            </a:r>
            <a:r>
              <a:rPr lang="pl-PL" dirty="0">
                <a:ea typeface="Arial" panose="020B0604020202020204" pitchFamily="34" charset="0"/>
              </a:rPr>
              <a:t>: koszty umeblowania, pieczątek, opłat za telefon </a:t>
            </a:r>
            <a:r>
              <a:rPr lang="pl-PL" dirty="0" smtClean="0">
                <a:ea typeface="Arial" panose="020B0604020202020204" pitchFamily="34" charset="0"/>
              </a:rPr>
              <a:t>komórkowy, abonament</a:t>
            </a:r>
            <a:r>
              <a:rPr lang="pl-PL" dirty="0">
                <a:ea typeface="Arial" panose="020B0604020202020204" pitchFamily="34" charset="0"/>
              </a:rPr>
              <a:t>, media, dodatek finansowy dla księgowych zaangażowanych </a:t>
            </a:r>
            <a:r>
              <a:rPr lang="pl-PL" dirty="0" smtClean="0">
                <a:ea typeface="Arial" panose="020B0604020202020204" pitchFamily="34" charset="0"/>
              </a:rPr>
              <a:t>w </a:t>
            </a:r>
            <a:r>
              <a:rPr lang="pl-PL" dirty="0">
                <a:ea typeface="Arial" panose="020B0604020202020204" pitchFamily="34" charset="0"/>
              </a:rPr>
              <a:t>realizację </a:t>
            </a:r>
            <a:r>
              <a:rPr lang="pl-PL" dirty="0" smtClean="0">
                <a:ea typeface="Arial" panose="020B0604020202020204" pitchFamily="34" charset="0"/>
              </a:rPr>
              <a:t>projektu.</a:t>
            </a:r>
            <a:endParaRPr lang="pl-PL" dirty="0">
              <a:ea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pl-PL" dirty="0">
              <a:ea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pl-PL" dirty="0">
                <a:ea typeface="Arial" panose="020B0604020202020204" pitchFamily="34" charset="0"/>
              </a:rPr>
              <a:t>Kwalifikowalne koszty pośrednie stanowią </a:t>
            </a:r>
            <a:r>
              <a:rPr lang="pl-PL" dirty="0">
                <a:solidFill>
                  <a:srgbClr val="009FD5"/>
                </a:solidFill>
                <a:ea typeface="Arial" panose="020B0604020202020204" pitchFamily="34" charset="0"/>
              </a:rPr>
              <a:t>max. 7% </a:t>
            </a:r>
            <a:r>
              <a:rPr lang="pl-PL" dirty="0">
                <a:ea typeface="Arial" panose="020B0604020202020204" pitchFamily="34" charset="0"/>
              </a:rPr>
              <a:t>rzeczywiście poniesionych wydatków bezpośrednich w ramach projektu.</a:t>
            </a:r>
            <a:endParaRPr lang="pl-PL" dirty="0" smtClean="0">
              <a:ea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pl-PL" dirty="0" smtClean="0">
              <a:ea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pl-PL" dirty="0" smtClean="0">
                <a:ea typeface="Arial" panose="020B0604020202020204" pitchFamily="34" charset="0"/>
              </a:rPr>
              <a:t>Ponadto</a:t>
            </a:r>
            <a:r>
              <a:rPr lang="pl-PL" spc="-165" dirty="0" smtClean="0">
                <a:ea typeface="Arial" panose="020B0604020202020204" pitchFamily="34" charset="0"/>
              </a:rPr>
              <a:t> </a:t>
            </a:r>
            <a:r>
              <a:rPr lang="pl-PL" dirty="0" smtClean="0">
                <a:ea typeface="Arial" panose="020B0604020202020204" pitchFamily="34" charset="0"/>
              </a:rPr>
              <a:t>koszty </a:t>
            </a:r>
            <a:r>
              <a:rPr lang="pl-PL" dirty="0">
                <a:ea typeface="Arial" panose="020B0604020202020204" pitchFamily="34" charset="0"/>
              </a:rPr>
              <a:t>pośrednie </a:t>
            </a:r>
            <a:r>
              <a:rPr lang="pl-PL" dirty="0" smtClean="0">
                <a:ea typeface="Arial" panose="020B0604020202020204" pitchFamily="34" charset="0"/>
              </a:rPr>
              <a:t>muszą mieć </a:t>
            </a:r>
            <a:r>
              <a:rPr lang="pl-PL" dirty="0" smtClean="0">
                <a:solidFill>
                  <a:srgbClr val="009FD5"/>
                </a:solidFill>
                <a:ea typeface="Arial" panose="020B0604020202020204" pitchFamily="34" charset="0"/>
              </a:rPr>
              <a:t>odzwierciedlenie                              w </a:t>
            </a:r>
            <a:r>
              <a:rPr lang="pl-PL" dirty="0">
                <a:solidFill>
                  <a:srgbClr val="009FD5"/>
                </a:solidFill>
                <a:ea typeface="Arial" panose="020B0604020202020204" pitchFamily="34" charset="0"/>
              </a:rPr>
              <a:t>przepływie finansowym </a:t>
            </a:r>
            <a:r>
              <a:rPr lang="pl-PL" dirty="0">
                <a:ea typeface="Arial" panose="020B0604020202020204" pitchFamily="34" charset="0"/>
              </a:rPr>
              <a:t>na koncie bankowym wydatkowym przypisanym do</a:t>
            </a:r>
            <a:r>
              <a:rPr lang="pl-PL" spc="-195" dirty="0">
                <a:ea typeface="Arial" panose="020B0604020202020204" pitchFamily="34" charset="0"/>
              </a:rPr>
              <a:t> </a:t>
            </a:r>
            <a:r>
              <a:rPr lang="pl-PL" dirty="0" smtClean="0">
                <a:ea typeface="Arial" panose="020B0604020202020204" pitchFamily="34" charset="0"/>
              </a:rPr>
              <a:t>projektu</a:t>
            </a:r>
            <a:r>
              <a:rPr lang="pl-PL" dirty="0">
                <a:ea typeface="Arial" panose="020B0604020202020204" pitchFamily="34" charset="0"/>
              </a:rPr>
              <a:t> </a:t>
            </a:r>
            <a:r>
              <a:rPr lang="pl-PL" dirty="0" smtClean="0">
                <a:ea typeface="Arial" panose="020B0604020202020204" pitchFamily="34" charset="0"/>
              </a:rPr>
              <a:t>poprzez: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pl-PL" dirty="0" smtClean="0">
              <a:ea typeface="Arial" panose="020B0604020202020204" pitchFamily="34" charset="0"/>
            </a:endParaRP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l-PL" dirty="0">
                <a:ea typeface="Arial" panose="020B0604020202020204" pitchFamily="34" charset="0"/>
              </a:rPr>
              <a:t>z</a:t>
            </a:r>
            <a:r>
              <a:rPr lang="pl-PL" dirty="0" smtClean="0">
                <a:ea typeface="Arial" panose="020B0604020202020204" pitchFamily="34" charset="0"/>
              </a:rPr>
              <a:t>apłatę za konkretne faktury, np. za media,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l-PL" dirty="0">
                <a:ea typeface="Arial" panose="020B0604020202020204" pitchFamily="34" charset="0"/>
              </a:rPr>
              <a:t>n</a:t>
            </a:r>
            <a:r>
              <a:rPr lang="pl-PL" dirty="0" smtClean="0">
                <a:ea typeface="Arial" panose="020B0604020202020204" pitchFamily="34" charset="0"/>
              </a:rPr>
              <a:t>a podstawie dyspozycji PK  w wysokości 7% wydatków bezpośrednich poniesionych za dany okres.  </a:t>
            </a:r>
          </a:p>
          <a:p>
            <a:pPr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</a:pPr>
            <a:endParaRPr lang="pl-PL" sz="2000" dirty="0">
              <a:ea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</a:pPr>
            <a:endParaRPr lang="pl-PL" sz="1600" dirty="0" smtClean="0">
              <a:ea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</a:pPr>
            <a:endParaRPr lang="pl-PL" sz="1600" dirty="0">
              <a:ea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</a:pPr>
            <a:endParaRPr lang="pl-PL" sz="1600" dirty="0">
              <a:ea typeface="Arial" panose="020B0604020202020204" pitchFamily="34" charset="0"/>
            </a:endParaRPr>
          </a:p>
          <a:p>
            <a:pPr algn="just">
              <a:spcBef>
                <a:spcPts val="25"/>
              </a:spcBef>
              <a:spcAft>
                <a:spcPts val="0"/>
              </a:spcAft>
            </a:pPr>
            <a:r>
              <a:rPr lang="pl-PL" sz="1800" dirty="0">
                <a:ea typeface="Arial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052025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019007" y="568666"/>
            <a:ext cx="11276012" cy="1669927"/>
          </a:xfrm>
          <a:prstGeom prst="rect">
            <a:avLst/>
          </a:prstGeom>
        </p:spPr>
        <p:txBody>
          <a:bodyPr/>
          <a:lstStyle>
            <a:lvl1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1pPr>
            <a:lvl2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2pPr>
            <a:lvl3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3pPr>
            <a:lvl4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4pPr>
            <a:lvl5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5pPr>
            <a:lvl6pPr indent="1142477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6pPr>
            <a:lvl7pPr indent="137097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7pPr>
            <a:lvl8pPr indent="1599468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8pPr>
            <a:lvl9pPr indent="182796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9pPr>
          </a:lstStyle>
          <a:p>
            <a:r>
              <a:rPr lang="pl-PL" altLang="pl-PL" sz="4400" b="0" dirty="0" smtClean="0">
                <a:solidFill>
                  <a:srgbClr val="003399"/>
                </a:solidFill>
              </a:rPr>
              <a:t>DOKUMENTY KSIĘGOWE </a:t>
            </a:r>
            <a:br>
              <a:rPr lang="pl-PL" altLang="pl-PL" sz="4400" b="0" dirty="0" smtClean="0">
                <a:solidFill>
                  <a:srgbClr val="003399"/>
                </a:solidFill>
              </a:rPr>
            </a:br>
            <a:r>
              <a:rPr lang="pl-PL" altLang="pl-PL" sz="4400" b="0" dirty="0" smtClean="0">
                <a:solidFill>
                  <a:srgbClr val="003399"/>
                </a:solidFill>
              </a:rPr>
              <a:t>W RAMACH PROJEKTU LIFE</a:t>
            </a:r>
          </a:p>
        </p:txBody>
      </p:sp>
      <p:sp>
        <p:nvSpPr>
          <p:cNvPr id="3" name="Prostokąt 2"/>
          <p:cNvSpPr/>
          <p:nvPr/>
        </p:nvSpPr>
        <p:spPr>
          <a:xfrm>
            <a:off x="1019008" y="2238594"/>
            <a:ext cx="11512962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3100">
              <a:spcAft>
                <a:spcPts val="0"/>
              </a:spcAft>
            </a:pPr>
            <a:endParaRPr lang="pl-PL" b="1" dirty="0" smtClean="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673100">
              <a:spcAft>
                <a:spcPts val="0"/>
              </a:spcAft>
            </a:pPr>
            <a:r>
              <a:rPr lang="pl-PL" b="1" dirty="0" smtClean="0">
                <a:solidFill>
                  <a:schemeClr val="tx1"/>
                </a:solidFill>
                <a:ea typeface="Arial" panose="020B0604020202020204" pitchFamily="34" charset="0"/>
              </a:rPr>
              <a:t>Na każdej fakturze lub innym dokumencie finansowym o równoważnej wartości dowodowej konieczne jest umieszczenie </a:t>
            </a:r>
            <a:r>
              <a:rPr lang="pl-PL" b="1" dirty="0">
                <a:solidFill>
                  <a:schemeClr val="tx1"/>
                </a:solidFill>
                <a:ea typeface="Arial" panose="020B0604020202020204" pitchFamily="34" charset="0"/>
              </a:rPr>
              <a:t>a</a:t>
            </a:r>
            <a:r>
              <a:rPr lang="pl-PL" b="1" dirty="0" smtClean="0">
                <a:solidFill>
                  <a:schemeClr val="tx1"/>
                </a:solidFill>
                <a:ea typeface="Arial" panose="020B0604020202020204" pitchFamily="34" charset="0"/>
              </a:rPr>
              <a:t>kronimu projektu: </a:t>
            </a:r>
          </a:p>
          <a:p>
            <a:pPr marL="673100">
              <a:spcAft>
                <a:spcPts val="0"/>
              </a:spcAft>
            </a:pPr>
            <a:r>
              <a:rPr lang="pl-PL" b="1" dirty="0" smtClean="0">
                <a:solidFill>
                  <a:srgbClr val="FF0000"/>
                </a:solidFill>
                <a:ea typeface="Arial" panose="020B0604020202020204" pitchFamily="34" charset="0"/>
              </a:rPr>
              <a:t>LIFE–IP </a:t>
            </a:r>
            <a:r>
              <a:rPr lang="pl-PL" b="1" dirty="0">
                <a:solidFill>
                  <a:srgbClr val="FF0000"/>
                </a:solidFill>
                <a:ea typeface="Arial" panose="020B0604020202020204" pitchFamily="34" charset="0"/>
              </a:rPr>
              <a:t>MALOPOLSKA/LIFE14 IPE PL021 </a:t>
            </a:r>
            <a:endParaRPr lang="pl-PL" b="1" dirty="0" smtClean="0">
              <a:solidFill>
                <a:srgbClr val="FF0000"/>
              </a:solidFill>
              <a:ea typeface="Arial" panose="020B0604020202020204" pitchFamily="34" charset="0"/>
            </a:endParaRPr>
          </a:p>
          <a:p>
            <a:pPr marL="673100">
              <a:spcAft>
                <a:spcPts val="0"/>
              </a:spcAft>
            </a:pPr>
            <a:endParaRPr lang="pl-PL" b="1" dirty="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673100">
              <a:spcAft>
                <a:spcPts val="0"/>
              </a:spcAft>
            </a:pPr>
            <a:endParaRPr lang="pl-PL" b="1" dirty="0" smtClean="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673100">
              <a:spcAft>
                <a:spcPts val="0"/>
              </a:spcAft>
            </a:pPr>
            <a:r>
              <a:rPr lang="pl-PL" u="sng" dirty="0" smtClean="0">
                <a:solidFill>
                  <a:schemeClr val="tx1"/>
                </a:solidFill>
                <a:ea typeface="Arial" panose="020B0604020202020204" pitchFamily="34" charset="0"/>
              </a:rPr>
              <a:t>Opis dokumentu powinien zawierać krótką </a:t>
            </a:r>
            <a:r>
              <a:rPr lang="pl-PL" u="sng" dirty="0">
                <a:solidFill>
                  <a:schemeClr val="tx1"/>
                </a:solidFill>
                <a:ea typeface="Arial" panose="020B0604020202020204" pitchFamily="34" charset="0"/>
              </a:rPr>
              <a:t>informację dotycząca poniesionego wydatku: </a:t>
            </a:r>
            <a:endParaRPr lang="pl-PL" u="sng" dirty="0" smtClean="0">
              <a:solidFill>
                <a:schemeClr val="tx1"/>
              </a:solidFill>
              <a:ea typeface="Arial" panose="020B0604020202020204" pitchFamily="34" charset="0"/>
            </a:endParaRPr>
          </a:p>
          <a:p>
            <a:pPr marL="673100">
              <a:spcAft>
                <a:spcPts val="0"/>
              </a:spcAft>
            </a:pPr>
            <a:endParaRPr lang="pl-PL" b="1" dirty="0">
              <a:solidFill>
                <a:schemeClr val="tx1"/>
              </a:solidFill>
              <a:ea typeface="Arial" panose="020B0604020202020204" pitchFamily="34" charset="0"/>
            </a:endParaRPr>
          </a:p>
          <a:p>
            <a:pPr marL="1016000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l-PL" dirty="0">
                <a:solidFill>
                  <a:schemeClr val="tx1"/>
                </a:solidFill>
                <a:ea typeface="Arial" panose="020B0604020202020204" pitchFamily="34" charset="0"/>
              </a:rPr>
              <a:t>czego dotyczy wydatek</a:t>
            </a:r>
            <a:r>
              <a:rPr lang="pl-PL" dirty="0" smtClean="0">
                <a:solidFill>
                  <a:schemeClr val="tx1"/>
                </a:solidFill>
                <a:ea typeface="Arial" panose="020B0604020202020204" pitchFamily="34" charset="0"/>
              </a:rPr>
              <a:t>,</a:t>
            </a:r>
          </a:p>
          <a:p>
            <a:pPr marL="1016000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l-PL" dirty="0" smtClean="0">
                <a:solidFill>
                  <a:schemeClr val="tx1"/>
                </a:solidFill>
                <a:ea typeface="Arial" panose="020B0604020202020204" pitchFamily="34" charset="0"/>
              </a:rPr>
              <a:t>kategorię </a:t>
            </a:r>
            <a:r>
              <a:rPr lang="pl-PL" dirty="0">
                <a:solidFill>
                  <a:schemeClr val="tx1"/>
                </a:solidFill>
                <a:ea typeface="Arial" panose="020B0604020202020204" pitchFamily="34" charset="0"/>
              </a:rPr>
              <a:t>wydatku oraz numer działania (zgodnie z budżetem komisyjnym np. </a:t>
            </a:r>
            <a:r>
              <a:rPr lang="pl-PL" dirty="0" err="1">
                <a:solidFill>
                  <a:schemeClr val="tx1"/>
                </a:solidFill>
                <a:ea typeface="Arial" panose="020B0604020202020204" pitchFamily="34" charset="0"/>
              </a:rPr>
              <a:t>other</a:t>
            </a:r>
            <a:r>
              <a:rPr lang="pl-PL" dirty="0">
                <a:solidFill>
                  <a:schemeClr val="tx1"/>
                </a:solidFill>
                <a:ea typeface="Arial" panose="020B0604020202020204" pitchFamily="34" charset="0"/>
              </a:rPr>
              <a:t> </a:t>
            </a:r>
            <a:r>
              <a:rPr lang="pl-PL" dirty="0" err="1">
                <a:solidFill>
                  <a:schemeClr val="tx1"/>
                </a:solidFill>
                <a:ea typeface="Arial" panose="020B0604020202020204" pitchFamily="34" charset="0"/>
              </a:rPr>
              <a:t>direct</a:t>
            </a:r>
            <a:r>
              <a:rPr lang="pl-PL" dirty="0">
                <a:solidFill>
                  <a:schemeClr val="tx1"/>
                </a:solidFill>
                <a:ea typeface="Arial" panose="020B0604020202020204" pitchFamily="34" charset="0"/>
              </a:rPr>
              <a:t> </a:t>
            </a:r>
            <a:r>
              <a:rPr lang="pl-PL" dirty="0" err="1">
                <a:solidFill>
                  <a:schemeClr val="tx1"/>
                </a:solidFill>
                <a:ea typeface="Arial" panose="020B0604020202020204" pitchFamily="34" charset="0"/>
              </a:rPr>
              <a:t>cost</a:t>
            </a:r>
            <a:r>
              <a:rPr lang="pl-PL" dirty="0">
                <a:solidFill>
                  <a:schemeClr val="tx1"/>
                </a:solidFill>
                <a:ea typeface="Arial" panose="020B0604020202020204" pitchFamily="34" charset="0"/>
              </a:rPr>
              <a:t>, działanie C1),</a:t>
            </a:r>
          </a:p>
          <a:p>
            <a:pPr marL="1016000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l-PL" dirty="0">
                <a:solidFill>
                  <a:schemeClr val="tx1"/>
                </a:solidFill>
                <a:ea typeface="Arial" panose="020B0604020202020204" pitchFamily="34" charset="0"/>
              </a:rPr>
              <a:t>adnotację czy jest to wydatek bezpośredni czy pośredni w projekcie,</a:t>
            </a:r>
          </a:p>
          <a:p>
            <a:pPr marL="1016000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l-PL" dirty="0">
                <a:solidFill>
                  <a:schemeClr val="tx1"/>
                </a:solidFill>
                <a:ea typeface="Arial" panose="020B0604020202020204" pitchFamily="34" charset="0"/>
              </a:rPr>
              <a:t>wartość wydatków kwalifikowalnych,</a:t>
            </a:r>
          </a:p>
          <a:p>
            <a:pPr marL="1016000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l-PL" dirty="0" smtClean="0">
                <a:solidFill>
                  <a:schemeClr val="tx1"/>
                </a:solidFill>
                <a:ea typeface="Arial" panose="020B0604020202020204" pitchFamily="34" charset="0"/>
              </a:rPr>
              <a:t>zastosowaną </a:t>
            </a:r>
            <a:r>
              <a:rPr lang="pl-PL" dirty="0">
                <a:solidFill>
                  <a:schemeClr val="tx1"/>
                </a:solidFill>
                <a:ea typeface="Arial" panose="020B0604020202020204" pitchFamily="34" charset="0"/>
              </a:rPr>
              <a:t>procedura </a:t>
            </a:r>
            <a:r>
              <a:rPr lang="pl-PL" dirty="0" err="1">
                <a:solidFill>
                  <a:schemeClr val="tx1"/>
                </a:solidFill>
                <a:ea typeface="Arial" panose="020B0604020202020204" pitchFamily="34" charset="0"/>
              </a:rPr>
              <a:t>Pzp</a:t>
            </a:r>
            <a:r>
              <a:rPr lang="pl-PL" dirty="0" smtClean="0">
                <a:solidFill>
                  <a:schemeClr val="tx1"/>
                </a:solidFill>
                <a:ea typeface="Arial" panose="020B0604020202020204" pitchFamily="34" charset="0"/>
              </a:rPr>
              <a:t>.</a:t>
            </a:r>
          </a:p>
          <a:p>
            <a:pPr marL="673100">
              <a:spcAft>
                <a:spcPts val="0"/>
              </a:spcAft>
            </a:pPr>
            <a:endParaRPr lang="pl-PL" dirty="0">
              <a:solidFill>
                <a:schemeClr val="tx1"/>
              </a:solidFill>
              <a:ea typeface="Arial" panose="020B0604020202020204" pitchFamily="34" charset="0"/>
            </a:endParaRPr>
          </a:p>
          <a:p>
            <a:pPr marL="673100">
              <a:spcAft>
                <a:spcPts val="0"/>
              </a:spcAft>
            </a:pPr>
            <a:endParaRPr lang="pl-PL" b="1" dirty="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spcBef>
                <a:spcPts val="25"/>
              </a:spcBef>
              <a:spcAft>
                <a:spcPts val="0"/>
              </a:spcAft>
            </a:pPr>
            <a:r>
              <a:rPr lang="pl-PL" sz="1400" dirty="0"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pl-PL" sz="19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37692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767840" y="1768864"/>
            <a:ext cx="9802368" cy="775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sz="1600" dirty="0">
                <a:solidFill>
                  <a:schemeClr val="tx1"/>
                </a:solidFill>
              </a:rPr>
              <a:t>Faktura/Rachunek nr ……………… z dnia ………………….</a:t>
            </a:r>
            <a:r>
              <a:rPr lang="pl-PL" sz="1600" dirty="0" smtClean="0">
                <a:solidFill>
                  <a:schemeClr val="tx1"/>
                </a:solidFill>
              </a:rPr>
              <a:t>za…….. + </a:t>
            </a:r>
            <a:r>
              <a:rPr lang="pl-PL" sz="1600" dirty="0" smtClean="0">
                <a:solidFill>
                  <a:srgbClr val="FF0000"/>
                </a:solidFill>
              </a:rPr>
              <a:t>(krótkie uzasadnienie poniesionego wydatku)</a:t>
            </a: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tx1"/>
                </a:solidFill>
              </a:rPr>
              <a:t>Tryb </a:t>
            </a:r>
            <a:r>
              <a:rPr lang="pl-PL" sz="1600" dirty="0">
                <a:solidFill>
                  <a:schemeClr val="tx1"/>
                </a:solidFill>
              </a:rPr>
              <a:t>zamówienia publicznego: ………………..</a:t>
            </a: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tx1"/>
                </a:solidFill>
              </a:rPr>
              <a:t>Kwota faktury………………</a:t>
            </a: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tx1"/>
                </a:solidFill>
              </a:rPr>
              <a:t>Forma </a:t>
            </a:r>
            <a:r>
              <a:rPr lang="pl-PL" sz="1600" dirty="0">
                <a:solidFill>
                  <a:schemeClr val="tx1"/>
                </a:solidFill>
              </a:rPr>
              <a:t>płatności: przelew/gotówka </a:t>
            </a:r>
          </a:p>
          <a:p>
            <a:r>
              <a:rPr lang="pl-PL" sz="1600" dirty="0" smtClean="0">
                <a:solidFill>
                  <a:schemeClr val="tx1"/>
                </a:solidFill>
              </a:rPr>
              <a:t>____________________________________________________________________</a:t>
            </a:r>
            <a:endParaRPr lang="pl-PL" sz="1600" dirty="0">
              <a:solidFill>
                <a:schemeClr val="tx1"/>
              </a:solidFill>
            </a:endParaRPr>
          </a:p>
          <a:p>
            <a:endParaRPr lang="pl-PL" sz="1600" dirty="0" smtClean="0">
              <a:solidFill>
                <a:schemeClr val="tx1"/>
              </a:solidFill>
            </a:endParaRPr>
          </a:p>
          <a:p>
            <a:r>
              <a:rPr lang="pl-PL" sz="1600" dirty="0" smtClean="0">
                <a:solidFill>
                  <a:srgbClr val="FF0000"/>
                </a:solidFill>
              </a:rPr>
              <a:t>Wydatek </a:t>
            </a:r>
            <a:r>
              <a:rPr lang="pl-PL" sz="1600" dirty="0">
                <a:solidFill>
                  <a:srgbClr val="FF0000"/>
                </a:solidFill>
              </a:rPr>
              <a:t>poniesiono w ramach Projektu Zintegrowanego LIFE w zakresie Wdrażania Programu Ochrony Powietrza dla województwa małopolskiego – Małopolska w zdrowej atmosferze / </a:t>
            </a:r>
            <a:r>
              <a:rPr lang="pl-PL" sz="1600" dirty="0" err="1">
                <a:solidFill>
                  <a:srgbClr val="FF0000"/>
                </a:solidFill>
              </a:rPr>
              <a:t>Implementation</a:t>
            </a:r>
            <a:r>
              <a:rPr lang="pl-PL" sz="1600" dirty="0">
                <a:solidFill>
                  <a:srgbClr val="FF0000"/>
                </a:solidFill>
              </a:rPr>
              <a:t> of </a:t>
            </a:r>
            <a:r>
              <a:rPr lang="pl-PL" sz="1600" dirty="0" err="1">
                <a:solidFill>
                  <a:srgbClr val="FF0000"/>
                </a:solidFill>
              </a:rPr>
              <a:t>Air</a:t>
            </a:r>
            <a:r>
              <a:rPr lang="pl-PL" sz="1600" dirty="0">
                <a:solidFill>
                  <a:srgbClr val="FF0000"/>
                </a:solidFill>
              </a:rPr>
              <a:t> </a:t>
            </a:r>
            <a:r>
              <a:rPr lang="pl-PL" sz="1600" dirty="0" err="1">
                <a:solidFill>
                  <a:srgbClr val="FF0000"/>
                </a:solidFill>
              </a:rPr>
              <a:t>Quality</a:t>
            </a:r>
            <a:r>
              <a:rPr lang="pl-PL" sz="1600" dirty="0">
                <a:solidFill>
                  <a:srgbClr val="FF0000"/>
                </a:solidFill>
              </a:rPr>
              <a:t> Plan  for </a:t>
            </a:r>
            <a:r>
              <a:rPr lang="pl-PL" sz="1600" dirty="0" err="1">
                <a:solidFill>
                  <a:srgbClr val="FF0000"/>
                </a:solidFill>
              </a:rPr>
              <a:t>Malopolska</a:t>
            </a:r>
            <a:r>
              <a:rPr lang="pl-PL" sz="1600" dirty="0">
                <a:solidFill>
                  <a:srgbClr val="FF0000"/>
                </a:solidFill>
              </a:rPr>
              <a:t> Region – </a:t>
            </a:r>
            <a:r>
              <a:rPr lang="pl-PL" sz="1600" dirty="0" err="1">
                <a:solidFill>
                  <a:srgbClr val="FF0000"/>
                </a:solidFill>
              </a:rPr>
              <a:t>Malopolska</a:t>
            </a:r>
            <a:r>
              <a:rPr lang="pl-PL" sz="1600" dirty="0">
                <a:solidFill>
                  <a:srgbClr val="FF0000"/>
                </a:solidFill>
              </a:rPr>
              <a:t> </a:t>
            </a:r>
          </a:p>
          <a:p>
            <a:r>
              <a:rPr lang="pl-PL" sz="1600" dirty="0">
                <a:solidFill>
                  <a:srgbClr val="FF0000"/>
                </a:solidFill>
              </a:rPr>
              <a:t>in a </a:t>
            </a:r>
            <a:r>
              <a:rPr lang="pl-PL" sz="1600" dirty="0" err="1">
                <a:solidFill>
                  <a:srgbClr val="FF0000"/>
                </a:solidFill>
              </a:rPr>
              <a:t>healthy</a:t>
            </a:r>
            <a:r>
              <a:rPr lang="pl-PL" sz="1600" dirty="0">
                <a:solidFill>
                  <a:srgbClr val="FF0000"/>
                </a:solidFill>
              </a:rPr>
              <a:t> </a:t>
            </a:r>
            <a:r>
              <a:rPr lang="pl-PL" sz="1600" dirty="0" err="1" smtClean="0">
                <a:solidFill>
                  <a:srgbClr val="FF0000"/>
                </a:solidFill>
              </a:rPr>
              <a:t>atmosphere</a:t>
            </a:r>
            <a:r>
              <a:rPr lang="pl-PL" sz="1600" dirty="0">
                <a:solidFill>
                  <a:srgbClr val="FF0000"/>
                </a:solidFill>
              </a:rPr>
              <a:t> </a:t>
            </a:r>
            <a:r>
              <a:rPr lang="pl-PL" sz="1600" b="1" dirty="0" smtClean="0">
                <a:solidFill>
                  <a:srgbClr val="FF0000"/>
                </a:solidFill>
              </a:rPr>
              <a:t>LIFE </a:t>
            </a:r>
            <a:r>
              <a:rPr lang="pl-PL" sz="1600" b="1" dirty="0">
                <a:solidFill>
                  <a:srgbClr val="FF0000"/>
                </a:solidFill>
              </a:rPr>
              <a:t>14 IPE PL 021/LIFE IP </a:t>
            </a:r>
            <a:r>
              <a:rPr lang="pl-PL" sz="1600" b="1" dirty="0" err="1" smtClean="0">
                <a:solidFill>
                  <a:srgbClr val="FF0000"/>
                </a:solidFill>
              </a:rPr>
              <a:t>Malopolska</a:t>
            </a:r>
            <a:endParaRPr lang="pl-PL" sz="16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rgbClr val="FF0000"/>
                </a:solidFill>
              </a:rPr>
              <a:t>Kategoria wydatku wg budżetu projektu (umowa z KE)…………………….</a:t>
            </a: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rgbClr val="FF0000"/>
                </a:solidFill>
              </a:rPr>
              <a:t>Nr działania wg budżetu projektu (umowa z KE)…………………………</a:t>
            </a:r>
            <a:endParaRPr lang="pl-PL" sz="1600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tx1"/>
                </a:solidFill>
              </a:rPr>
              <a:t>____________________________________________________________________</a:t>
            </a: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tx1"/>
                </a:solidFill>
              </a:rPr>
              <a:t>Nr zadania………………………</a:t>
            </a: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tx1"/>
                </a:solidFill>
              </a:rPr>
              <a:t>Nazwa zadania……………………………………</a:t>
            </a: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tx1"/>
                </a:solidFill>
              </a:rPr>
              <a:t>Klasyfikacja budżetowa:…………………………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tx1"/>
                </a:solidFill>
              </a:rPr>
              <a:t>Wydatki </a:t>
            </a:r>
            <a:r>
              <a:rPr lang="pl-PL" sz="1600" dirty="0">
                <a:solidFill>
                  <a:schemeClr val="tx1"/>
                </a:solidFill>
              </a:rPr>
              <a:t>kwalifikowalne: </a:t>
            </a:r>
            <a:r>
              <a:rPr lang="pl-PL" sz="1600" dirty="0" smtClean="0">
                <a:solidFill>
                  <a:schemeClr val="tx1"/>
                </a:solidFill>
              </a:rPr>
              <a:t>………………………</a:t>
            </a:r>
          </a:p>
          <a:p>
            <a:pPr>
              <a:lnSpc>
                <a:spcPct val="150000"/>
              </a:lnSpc>
            </a:pPr>
            <a:r>
              <a:rPr lang="pl-PL" sz="1600" dirty="0">
                <a:solidFill>
                  <a:schemeClr val="tx1"/>
                </a:solidFill>
              </a:rPr>
              <a:t>Wydatki </a:t>
            </a:r>
            <a:r>
              <a:rPr lang="pl-PL" sz="1600" dirty="0" smtClean="0">
                <a:solidFill>
                  <a:schemeClr val="tx1"/>
                </a:solidFill>
              </a:rPr>
              <a:t>niekwalifikowalne</a:t>
            </a:r>
            <a:r>
              <a:rPr lang="pl-PL" sz="1600" dirty="0">
                <a:solidFill>
                  <a:schemeClr val="tx1"/>
                </a:solidFill>
              </a:rPr>
              <a:t>: </a:t>
            </a:r>
            <a:r>
              <a:rPr lang="pl-PL" sz="1600" dirty="0" smtClean="0">
                <a:solidFill>
                  <a:schemeClr val="tx1"/>
                </a:solidFill>
              </a:rPr>
              <a:t>………………………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tx1"/>
                </a:solidFill>
              </a:rPr>
              <a:t>Wydatek poniesiony z kosztów bezpośrednich </a:t>
            </a: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tx1"/>
                </a:solidFill>
              </a:rPr>
              <a:t>Zakup </a:t>
            </a:r>
            <a:r>
              <a:rPr lang="pl-PL" sz="1600" dirty="0">
                <a:solidFill>
                  <a:schemeClr val="tx1"/>
                </a:solidFill>
              </a:rPr>
              <a:t>nie związany ze sprzedażą</a:t>
            </a: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tx1"/>
                </a:solidFill>
              </a:rPr>
              <a:t>Wypłata </a:t>
            </a:r>
            <a:r>
              <a:rPr lang="pl-PL" sz="1600" dirty="0">
                <a:solidFill>
                  <a:schemeClr val="tx1"/>
                </a:solidFill>
              </a:rPr>
              <a:t>z rachunku:……………………………</a:t>
            </a:r>
          </a:p>
          <a:p>
            <a:endParaRPr lang="pl-PL" sz="1800" dirty="0">
              <a:solidFill>
                <a:schemeClr val="tx1"/>
              </a:solidFill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2036064" y="619831"/>
            <a:ext cx="9448800" cy="11490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4400" i="0" u="none" strike="noStrike" cap="none" spc="0" normalizeH="0" baseline="0" dirty="0" smtClean="0">
                <a:ln>
                  <a:noFill/>
                </a:ln>
                <a:solidFill>
                  <a:srgbClr val="003399"/>
                </a:solidFill>
                <a:effectLst/>
                <a:uFillTx/>
                <a:latin typeface="Aller"/>
                <a:sym typeface="Palatino"/>
              </a:rPr>
              <a:t>PRZYKŁADOWY</a:t>
            </a:r>
            <a:r>
              <a:rPr kumimoji="0" lang="pl-PL" sz="4400" i="0" u="none" strike="noStrike" cap="none" spc="0" normalizeH="0" dirty="0" smtClean="0">
                <a:ln>
                  <a:noFill/>
                </a:ln>
                <a:solidFill>
                  <a:srgbClr val="003399"/>
                </a:solidFill>
                <a:effectLst/>
                <a:uFillTx/>
                <a:latin typeface="Aller"/>
                <a:sym typeface="Palatino"/>
              </a:rPr>
              <a:t> OPIS FAKTURY </a:t>
            </a:r>
          </a:p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spc="0" normalizeH="0" baseline="0" dirty="0">
              <a:ln>
                <a:noFill/>
              </a:ln>
              <a:solidFill>
                <a:srgbClr val="414141"/>
              </a:solidFill>
              <a:effectLst/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</p:spTree>
    <p:extLst>
      <p:ext uri="{BB962C8B-B14F-4D97-AF65-F5344CB8AC3E}">
        <p14:creationId xmlns:p14="http://schemas.microsoft.com/office/powerpoint/2010/main" val="408559627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5590807" y="615078"/>
            <a:ext cx="34018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000" dirty="0" smtClean="0">
                <a:solidFill>
                  <a:srgbClr val="003399"/>
                </a:solidFill>
              </a:rPr>
              <a:t>DELEGACJE</a:t>
            </a:r>
            <a:r>
              <a:rPr lang="pl-PL" dirty="0" smtClean="0"/>
              <a:t> </a:t>
            </a:r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2836984" y="2236710"/>
            <a:ext cx="8018585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Delegacje wystawiane są zgodnie </a:t>
            </a:r>
            <a:r>
              <a:rPr lang="pl-PL" dirty="0" smtClean="0"/>
              <a:t>z prawem krajowym           i wewnętrznymi regulacjami </a:t>
            </a:r>
            <a:r>
              <a:rPr lang="pl-PL" dirty="0" err="1" smtClean="0"/>
              <a:t>współbeneficjenta</a:t>
            </a:r>
            <a:r>
              <a:rPr lang="pl-PL" dirty="0" smtClean="0"/>
              <a:t>.</a:t>
            </a:r>
          </a:p>
          <a:p>
            <a:endParaRPr lang="pl-PL" dirty="0"/>
          </a:p>
          <a:p>
            <a:pPr>
              <a:lnSpc>
                <a:spcPct val="150000"/>
              </a:lnSpc>
            </a:pPr>
            <a:r>
              <a:rPr lang="pl-PL" dirty="0"/>
              <a:t>Do druku delegacji proszę koniecznie dołączyć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FF0000"/>
                </a:solidFill>
              </a:rPr>
              <a:t>Zaproszenie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FF0000"/>
                </a:solidFill>
              </a:rPr>
              <a:t>Plan spotkania (szkolenia, warsztatu</a:t>
            </a:r>
            <a:r>
              <a:rPr lang="pl-PL" dirty="0" smtClean="0">
                <a:solidFill>
                  <a:srgbClr val="FF0000"/>
                </a:solidFill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dirty="0"/>
          </a:p>
          <a:p>
            <a:endParaRPr lang="pl-PL" dirty="0" smtClean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0654" y="6318058"/>
            <a:ext cx="4304232" cy="2392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60970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962669" y="590530"/>
            <a:ext cx="11276012" cy="1219200"/>
          </a:xfrm>
          <a:prstGeom prst="rect">
            <a:avLst/>
          </a:prstGeom>
        </p:spPr>
        <p:txBody>
          <a:bodyPr/>
          <a:lstStyle>
            <a:lvl1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1pPr>
            <a:lvl2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2pPr>
            <a:lvl3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3pPr>
            <a:lvl4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4pPr>
            <a:lvl5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5pPr>
            <a:lvl6pPr indent="1142477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6pPr>
            <a:lvl7pPr indent="137097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7pPr>
            <a:lvl8pPr indent="1599468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8pPr>
            <a:lvl9pPr indent="182796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9pPr>
          </a:lstStyle>
          <a:p>
            <a:r>
              <a:rPr lang="pl-PL" altLang="pl-PL" sz="4400" b="0" dirty="0" smtClean="0">
                <a:solidFill>
                  <a:srgbClr val="003399"/>
                </a:solidFill>
              </a:rPr>
              <a:t>ZMIANY BUDŻETOWE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1902996" y="2093648"/>
            <a:ext cx="9984204" cy="568873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just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l-PL" sz="2200" dirty="0" smtClean="0"/>
              <a:t>Wszystkie wnioskowane </a:t>
            </a:r>
            <a:r>
              <a:rPr lang="pl-PL" sz="2200" dirty="0"/>
              <a:t>przez </a:t>
            </a:r>
            <a:r>
              <a:rPr lang="pl-PL" sz="2200" dirty="0" err="1" smtClean="0"/>
              <a:t>Współbeneficjenta</a:t>
            </a:r>
            <a:r>
              <a:rPr lang="pl-PL" sz="2200" dirty="0" smtClean="0"/>
              <a:t> zmiany w zakresie własnych </a:t>
            </a:r>
            <a:r>
              <a:rPr lang="pl-PL" sz="2200" dirty="0"/>
              <a:t>zadań, w tym przesunięcia między </a:t>
            </a:r>
            <a:r>
              <a:rPr lang="pl-PL" sz="2200" dirty="0" smtClean="0"/>
              <a:t>różnymi kategoriami </a:t>
            </a:r>
            <a:r>
              <a:rPr lang="pl-PL" sz="2200" dirty="0"/>
              <a:t>budżetu projektu </a:t>
            </a:r>
            <a:r>
              <a:rPr lang="pl-PL" sz="2200" dirty="0" smtClean="0"/>
              <a:t>           zatwierdzonego przez </a:t>
            </a:r>
            <a:r>
              <a:rPr lang="pl-PL" sz="2200" dirty="0"/>
              <a:t>Komisję </a:t>
            </a:r>
            <a:r>
              <a:rPr lang="pl-PL" sz="2200" dirty="0" smtClean="0"/>
              <a:t>Europejską</a:t>
            </a:r>
            <a:r>
              <a:rPr lang="pl-PL" sz="2200" dirty="0"/>
              <a:t>, podlegają zgłoszeniu do </a:t>
            </a:r>
            <a:r>
              <a:rPr lang="pl-PL" sz="2200" dirty="0" smtClean="0"/>
              <a:t>                                Beneficjenta </a:t>
            </a:r>
            <a:r>
              <a:rPr lang="pl-PL" sz="2200" dirty="0"/>
              <a:t>Koordynującego </a:t>
            </a:r>
            <a:r>
              <a:rPr lang="pl-PL" sz="2200" dirty="0" smtClean="0"/>
              <a:t>w Formie pisemnej </a:t>
            </a:r>
            <a:r>
              <a:rPr lang="pl-PL" sz="2200" dirty="0"/>
              <a:t>i elektronicznej </a:t>
            </a:r>
            <a:r>
              <a:rPr lang="pl-PL" sz="2200" dirty="0" smtClean="0"/>
              <a:t>na </a:t>
            </a:r>
            <a:r>
              <a:rPr lang="pl-PL" sz="2200" dirty="0"/>
              <a:t>adres </a:t>
            </a:r>
            <a:r>
              <a:rPr lang="pl-PL" sz="2200" dirty="0" smtClean="0"/>
              <a:t>                   e–mail </a:t>
            </a:r>
            <a:r>
              <a:rPr lang="pl-PL" sz="2200" dirty="0"/>
              <a:t>opiekuna </a:t>
            </a:r>
            <a:r>
              <a:rPr lang="pl-PL" sz="2200" dirty="0" smtClean="0"/>
              <a:t>finansowego </a:t>
            </a:r>
            <a:r>
              <a:rPr lang="pl-PL" sz="2200" dirty="0"/>
              <a:t>oraz </a:t>
            </a:r>
            <a:r>
              <a:rPr lang="pl-PL" sz="2200" dirty="0" smtClean="0"/>
              <a:t>opiekuna </a:t>
            </a:r>
            <a:r>
              <a:rPr lang="pl-PL" sz="2200" dirty="0"/>
              <a:t>merytorycznego.</a:t>
            </a:r>
          </a:p>
          <a:p>
            <a:pPr algn="just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l-PL" sz="2200" dirty="0"/>
              <a:t> </a:t>
            </a:r>
          </a:p>
          <a:p>
            <a:pPr algn="just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l-PL" sz="2200" dirty="0" smtClean="0">
                <a:solidFill>
                  <a:schemeClr val="tx1"/>
                </a:solidFill>
              </a:rPr>
              <a:t>Przesyłając </a:t>
            </a:r>
            <a:r>
              <a:rPr lang="pl-PL" sz="2200" dirty="0">
                <a:solidFill>
                  <a:schemeClr val="tx1"/>
                </a:solidFill>
              </a:rPr>
              <a:t>pismo </a:t>
            </a:r>
            <a:r>
              <a:rPr lang="pl-PL" sz="2200" dirty="0" smtClean="0">
                <a:solidFill>
                  <a:schemeClr val="tx1"/>
                </a:solidFill>
              </a:rPr>
              <a:t>ze zmianą, </a:t>
            </a:r>
            <a:r>
              <a:rPr lang="pl-PL" sz="2200" dirty="0">
                <a:solidFill>
                  <a:schemeClr val="tx1"/>
                </a:solidFill>
              </a:rPr>
              <a:t>każdy </a:t>
            </a:r>
            <a:r>
              <a:rPr lang="pl-PL" sz="2200" dirty="0" err="1">
                <a:solidFill>
                  <a:schemeClr val="tx1"/>
                </a:solidFill>
              </a:rPr>
              <a:t>Współbeneficjent</a:t>
            </a:r>
            <a:r>
              <a:rPr lang="pl-PL" sz="2200" dirty="0">
                <a:solidFill>
                  <a:schemeClr val="tx1"/>
                </a:solidFill>
              </a:rPr>
              <a:t> </a:t>
            </a:r>
            <a:r>
              <a:rPr lang="pl-PL" sz="2200" dirty="0" smtClean="0">
                <a:solidFill>
                  <a:schemeClr val="tx1"/>
                </a:solidFill>
              </a:rPr>
              <a:t>zobligowany jest do         przedłożenia Beneficjentowi Koordynującemu:</a:t>
            </a:r>
          </a:p>
          <a:p>
            <a:pPr marL="457200" indent="-457200" algn="just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l-PL" sz="2200" dirty="0" smtClean="0">
                <a:solidFill>
                  <a:schemeClr val="tx1"/>
                </a:solidFill>
              </a:rPr>
              <a:t>propozycji </a:t>
            </a:r>
            <a:r>
              <a:rPr lang="pl-PL" sz="2200" dirty="0">
                <a:solidFill>
                  <a:schemeClr val="tx1"/>
                </a:solidFill>
              </a:rPr>
              <a:t>zmiany z dokładnym opisem, z którego </a:t>
            </a:r>
            <a:r>
              <a:rPr lang="pl-PL" sz="2200" dirty="0" smtClean="0">
                <a:solidFill>
                  <a:schemeClr val="tx1"/>
                </a:solidFill>
              </a:rPr>
              <a:t>zadania </a:t>
            </a:r>
          </a:p>
          <a:p>
            <a:pPr algn="just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l-PL" sz="2200" dirty="0" smtClean="0">
                <a:solidFill>
                  <a:schemeClr val="tx1"/>
                </a:solidFill>
              </a:rPr>
              <a:t>     przenoszone </a:t>
            </a:r>
            <a:r>
              <a:rPr lang="pl-PL" sz="2200" dirty="0">
                <a:solidFill>
                  <a:schemeClr val="tx1"/>
                </a:solidFill>
              </a:rPr>
              <a:t>są </a:t>
            </a:r>
            <a:r>
              <a:rPr lang="pl-PL" sz="2200" dirty="0"/>
              <a:t>środki finansowe i w jakiej </a:t>
            </a:r>
            <a:r>
              <a:rPr lang="pl-PL" sz="2200" dirty="0" smtClean="0"/>
              <a:t>wysokości,</a:t>
            </a:r>
            <a:endParaRPr lang="pl-PL" sz="2200" dirty="0"/>
          </a:p>
          <a:p>
            <a:pPr marL="457200" indent="-457200" algn="just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l-PL" sz="2200" dirty="0" smtClean="0"/>
              <a:t>uzasadnienia merytorycznego </a:t>
            </a:r>
            <a:r>
              <a:rPr lang="pl-PL" sz="2200" dirty="0"/>
              <a:t>do proponowanej zmiany.</a:t>
            </a:r>
          </a:p>
        </p:txBody>
      </p:sp>
    </p:spTree>
    <p:extLst>
      <p:ext uri="{BB962C8B-B14F-4D97-AF65-F5344CB8AC3E}">
        <p14:creationId xmlns:p14="http://schemas.microsoft.com/office/powerpoint/2010/main" val="392176122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395155" y="652490"/>
            <a:ext cx="11276012" cy="1219200"/>
          </a:xfrm>
          <a:prstGeom prst="rect">
            <a:avLst/>
          </a:prstGeom>
        </p:spPr>
        <p:txBody>
          <a:bodyPr/>
          <a:lstStyle>
            <a:lvl1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1pPr>
            <a:lvl2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2pPr>
            <a:lvl3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3pPr>
            <a:lvl4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4pPr>
            <a:lvl5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5pPr>
            <a:lvl6pPr indent="1142477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6pPr>
            <a:lvl7pPr indent="137097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7pPr>
            <a:lvl8pPr indent="1599468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8pPr>
            <a:lvl9pPr indent="182796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9pPr>
          </a:lstStyle>
          <a:p>
            <a:r>
              <a:rPr lang="pl-PL" altLang="pl-PL" sz="4400" b="0" dirty="0" smtClean="0">
                <a:solidFill>
                  <a:srgbClr val="003399"/>
                </a:solidFill>
              </a:rPr>
              <a:t>SPRAWOZDANIA FINANSOWE</a:t>
            </a:r>
          </a:p>
        </p:txBody>
      </p:sp>
      <p:sp>
        <p:nvSpPr>
          <p:cNvPr id="3" name="Prostokąt 2"/>
          <p:cNvSpPr/>
          <p:nvPr/>
        </p:nvSpPr>
        <p:spPr>
          <a:xfrm>
            <a:off x="2028202" y="1871689"/>
            <a:ext cx="978865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dirty="0"/>
              <a:t>Sprawozdanie finansowe należy sporządzać raz na kwartał w sposób narastający, od początku realizacji Projektu zintegrowanego LIFE.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dirty="0" smtClean="0"/>
              <a:t>Wersja </a:t>
            </a:r>
            <a:r>
              <a:rPr lang="pl-PL" sz="2000" dirty="0"/>
              <a:t>elektroniczna </a:t>
            </a:r>
            <a:r>
              <a:rPr lang="pl-PL" sz="2000" dirty="0" smtClean="0"/>
              <a:t>oraz PDF z podpisem osób upoważnionych, wskazanych   w umowie partnerskiej, powinna być umieszczona na </a:t>
            </a:r>
            <a:r>
              <a:rPr lang="pl-PL" sz="2000" dirty="0"/>
              <a:t>Chmurze oraz opisana </a:t>
            </a:r>
            <a:r>
              <a:rPr lang="pl-PL" sz="2000" dirty="0" smtClean="0"/>
              <a:t>      w </a:t>
            </a:r>
            <a:r>
              <a:rPr lang="pl-PL" sz="2000" dirty="0"/>
              <a:t>sposób </a:t>
            </a:r>
            <a:r>
              <a:rPr lang="pl-PL" sz="2000" dirty="0" smtClean="0"/>
              <a:t>następujący: nr </a:t>
            </a:r>
            <a:r>
              <a:rPr lang="pl-PL" sz="2000" dirty="0"/>
              <a:t>i </a:t>
            </a:r>
            <a:r>
              <a:rPr lang="pl-PL" sz="2000" dirty="0" smtClean="0"/>
              <a:t>nazwa beneficjenta (ze </a:t>
            </a:r>
            <a:r>
              <a:rPr lang="pl-PL" sz="2000" dirty="0"/>
              <a:t>wskazaniem którego okresu sprawozdanie </a:t>
            </a:r>
            <a:r>
              <a:rPr lang="pl-PL" sz="2000" dirty="0" smtClean="0"/>
              <a:t>dotyczy).</a:t>
            </a:r>
          </a:p>
        </p:txBody>
      </p:sp>
      <p:sp>
        <p:nvSpPr>
          <p:cNvPr id="4" name="Prostokąt 3"/>
          <p:cNvSpPr/>
          <p:nvPr/>
        </p:nvSpPr>
        <p:spPr>
          <a:xfrm>
            <a:off x="1510814" y="5570706"/>
            <a:ext cx="1104469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i="1" dirty="0" smtClean="0"/>
              <a:t>Przykłady:</a:t>
            </a:r>
            <a:endParaRPr lang="pl-PL" i="1" dirty="0"/>
          </a:p>
          <a:p>
            <a:endParaRPr lang="pl-PL" sz="2800" dirty="0" smtClean="0"/>
          </a:p>
          <a:p>
            <a:r>
              <a:rPr lang="pl-PL" dirty="0" smtClean="0"/>
              <a:t>73_Gromnik_LIFE_Malopolska_sprawozdanie_finansowe_1_kwartal_2021</a:t>
            </a:r>
            <a:r>
              <a:rPr lang="pl-PL" dirty="0"/>
              <a:t/>
            </a:r>
            <a:br>
              <a:rPr lang="pl-PL" dirty="0"/>
            </a:br>
            <a:endParaRPr lang="pl-PL" dirty="0" smtClean="0"/>
          </a:p>
          <a:p>
            <a:r>
              <a:rPr lang="pl-PL" dirty="0" smtClean="0"/>
              <a:t>75_Sulkowice_LIFE_Malopolska_sprawozdanie_finansowe_1_kwartal_2021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7425142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1244128" y="611380"/>
            <a:ext cx="11276012" cy="1219200"/>
          </a:xfrm>
          <a:prstGeom prst="rect">
            <a:avLst/>
          </a:prstGeom>
        </p:spPr>
        <p:txBody>
          <a:bodyPr/>
          <a:lstStyle>
            <a:lvl1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1pPr>
            <a:lvl2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2pPr>
            <a:lvl3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3pPr>
            <a:lvl4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4pPr>
            <a:lvl5pPr algn="ctr" defTabSz="582613" rtl="0" eaLnBrk="0" fontAlgn="base" hangingPunct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5pPr>
            <a:lvl6pPr indent="1142477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6pPr>
            <a:lvl7pPr indent="137097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7pPr>
            <a:lvl8pPr indent="1599468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8pPr>
            <a:lvl9pPr indent="1827963" defTabSz="583934">
              <a:lnSpc>
                <a:spcPct val="90000"/>
              </a:lnSpc>
              <a:spcBef>
                <a:spcPts val="1600"/>
              </a:spcBef>
              <a:defRPr sz="4800" b="1">
                <a:solidFill>
                  <a:srgbClr val="414241"/>
                </a:solidFill>
                <a:latin typeface="Aller"/>
                <a:ea typeface="Aller"/>
                <a:cs typeface="Aller"/>
                <a:sym typeface="Aller"/>
              </a:defRPr>
            </a:lvl9pPr>
          </a:lstStyle>
          <a:p>
            <a:r>
              <a:rPr lang="pl-PL" altLang="pl-PL" sz="4400" b="0" dirty="0" smtClean="0">
                <a:solidFill>
                  <a:srgbClr val="003399"/>
                </a:solidFill>
              </a:rPr>
              <a:t>DOKUMENTACJA NA CHMURZE</a:t>
            </a:r>
          </a:p>
        </p:txBody>
      </p:sp>
      <p:sp>
        <p:nvSpPr>
          <p:cNvPr id="5" name="Prostokąt 4"/>
          <p:cNvSpPr/>
          <p:nvPr/>
        </p:nvSpPr>
        <p:spPr>
          <a:xfrm>
            <a:off x="2499764" y="1549226"/>
            <a:ext cx="8764739" cy="7325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l-PL" sz="1800" dirty="0" smtClean="0">
              <a:solidFill>
                <a:schemeClr val="tx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tx1"/>
                </a:solidFill>
              </a:rPr>
              <a:t>Beneficjenci </a:t>
            </a:r>
            <a:r>
              <a:rPr lang="pl-PL" dirty="0">
                <a:solidFill>
                  <a:schemeClr val="tx1"/>
                </a:solidFill>
              </a:rPr>
              <a:t>zobowiązani są do umieszczenia na Chmurze </a:t>
            </a:r>
            <a:r>
              <a:rPr lang="pl-PL" dirty="0" smtClean="0">
                <a:solidFill>
                  <a:schemeClr val="tx1"/>
                </a:solidFill>
              </a:rPr>
              <a:t>skanów </a:t>
            </a:r>
            <a:r>
              <a:rPr lang="pl-PL" dirty="0">
                <a:solidFill>
                  <a:schemeClr val="tx1"/>
                </a:solidFill>
              </a:rPr>
              <a:t>dokumentacji księgowej </a:t>
            </a:r>
            <a:r>
              <a:rPr lang="pl-PL" dirty="0" smtClean="0">
                <a:solidFill>
                  <a:schemeClr val="tx1"/>
                </a:solidFill>
              </a:rPr>
              <a:t>i </a:t>
            </a:r>
            <a:r>
              <a:rPr lang="pl-PL" dirty="0">
                <a:solidFill>
                  <a:schemeClr val="tx1"/>
                </a:solidFill>
              </a:rPr>
              <a:t>wyciągów bankowych, raportów kasowych, potwierdzających poniesione wydatki </a:t>
            </a:r>
            <a:r>
              <a:rPr lang="pl-PL" dirty="0" smtClean="0">
                <a:solidFill>
                  <a:schemeClr val="tx1"/>
                </a:solidFill>
              </a:rPr>
              <a:t>                    w </a:t>
            </a:r>
            <a:r>
              <a:rPr lang="pl-PL" dirty="0">
                <a:solidFill>
                  <a:schemeClr val="tx1"/>
                </a:solidFill>
              </a:rPr>
              <a:t>danym okresie </a:t>
            </a:r>
            <a:r>
              <a:rPr lang="pl-PL" dirty="0" smtClean="0">
                <a:solidFill>
                  <a:schemeClr val="tx1"/>
                </a:solidFill>
              </a:rPr>
              <a:t>rozliczeniowym</a:t>
            </a:r>
            <a:r>
              <a:rPr lang="pl-PL" dirty="0">
                <a:solidFill>
                  <a:schemeClr val="tx1"/>
                </a:solidFill>
              </a:rPr>
              <a:t> oraz każdej zawartej umowy z wykonawcą wyłonionym przy zastosowaniu prawa zamówień publicznych.</a:t>
            </a:r>
            <a:endParaRPr lang="pl-PL" dirty="0" smtClean="0">
              <a:solidFill>
                <a:schemeClr val="tx1"/>
              </a:solidFill>
            </a:endParaRPr>
          </a:p>
          <a:p>
            <a:pPr algn="just"/>
            <a:endParaRPr lang="pl-PL" dirty="0">
              <a:solidFill>
                <a:schemeClr val="tx1"/>
              </a:solidFill>
            </a:endParaRPr>
          </a:p>
          <a:p>
            <a:pPr algn="just"/>
            <a:endParaRPr lang="pl-PL" dirty="0" smtClean="0">
              <a:solidFill>
                <a:schemeClr val="tx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tx1"/>
                </a:solidFill>
              </a:rPr>
              <a:t>Każdy </a:t>
            </a:r>
            <a:r>
              <a:rPr lang="pl-PL" dirty="0">
                <a:solidFill>
                  <a:schemeClr val="tx1"/>
                </a:solidFill>
              </a:rPr>
              <a:t>dokument finansowy musi być </a:t>
            </a:r>
            <a:r>
              <a:rPr lang="pl-PL" dirty="0">
                <a:solidFill>
                  <a:srgbClr val="FF0000"/>
                </a:solidFill>
              </a:rPr>
              <a:t>prawidłowo opisany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</a:t>
            </a:r>
            <a:r>
              <a:rPr lang="pl-PL" dirty="0">
                <a:solidFill>
                  <a:schemeClr val="tx1"/>
                </a:solidFill>
              </a:rPr>
              <a:t>sposób czytelny i umożliwiający dokonanie niezbędnej </a:t>
            </a:r>
            <a:r>
              <a:rPr lang="pl-PL" dirty="0" smtClean="0">
                <a:solidFill>
                  <a:schemeClr val="tx1"/>
                </a:solidFill>
              </a:rPr>
              <a:t>weryfikacji.</a:t>
            </a:r>
          </a:p>
          <a:p>
            <a:pPr algn="just"/>
            <a:endParaRPr lang="pl-PL" sz="2600" dirty="0">
              <a:solidFill>
                <a:schemeClr val="tx1"/>
              </a:solidFill>
            </a:endParaRPr>
          </a:p>
          <a:p>
            <a:endParaRPr lang="pl-PL" sz="1800" dirty="0" smtClean="0">
              <a:solidFill>
                <a:schemeClr val="tx1"/>
              </a:solidFill>
            </a:endParaRPr>
          </a:p>
          <a:p>
            <a:endParaRPr lang="pl-PL" sz="1800" dirty="0" smtClean="0">
              <a:solidFill>
                <a:schemeClr val="tx1"/>
              </a:solidFill>
            </a:endParaRPr>
          </a:p>
          <a:p>
            <a:endParaRPr lang="pl-PL" sz="1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68825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648042" y="2347823"/>
            <a:ext cx="798487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584200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pl-PL" altLang="pl-PL" sz="6000" b="1" kern="0" dirty="0" smtClean="0">
                <a:solidFill>
                  <a:srgbClr val="CC00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  <a:cs typeface="Arial" pitchFamily="34" charset="0"/>
              </a:rPr>
              <a:t>Dziękuję za uwagę! </a:t>
            </a:r>
            <a:r>
              <a:rPr lang="pl-PL" altLang="pl-PL" sz="6000" b="1" kern="0" dirty="0" smtClean="0">
                <a:solidFill>
                  <a:srgbClr val="CC00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  <a:cs typeface="Arial" pitchFamily="34" charset="0"/>
                <a:sym typeface="Wingdings" panose="05000000000000000000" pitchFamily="2" charset="2"/>
              </a:rPr>
              <a:t></a:t>
            </a:r>
            <a:endParaRPr lang="pl-PL" altLang="pl-PL" sz="6000" b="1" kern="0" dirty="0">
              <a:solidFill>
                <a:srgbClr val="CC006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 Regular"/>
              <a:cs typeface="Arial" pitchFamily="34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709045" y="6999331"/>
            <a:ext cx="5867400" cy="56356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50800" tIns="50800" rIns="50800" bIns="50800" spcCol="38100" anchor="ctr">
            <a:spAutoFit/>
          </a:bodyPr>
          <a:lstStyle/>
          <a:p>
            <a:pPr algn="ctr" defTabSz="584200" fontAlgn="auto" latinLnBrk="1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pl-PL" altLang="pl-PL" sz="3000" b="1" dirty="0">
                <a:latin typeface="Roboto Regular"/>
                <a:ea typeface="DejaVu Sans"/>
                <a:cs typeface="Lohit Hindi"/>
              </a:rPr>
              <a:t>www.powietrze.malopolska.pl</a:t>
            </a:r>
            <a:endParaRPr lang="pl-PL" sz="3000" dirty="0">
              <a:latin typeface="Roboto Regular"/>
            </a:endParaRPr>
          </a:p>
        </p:txBody>
      </p:sp>
      <p:pic>
        <p:nvPicPr>
          <p:cNvPr id="6" name="pasted-image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989" y="4388271"/>
            <a:ext cx="6678041" cy="1011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48744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theme/theme1.xml><?xml version="1.0" encoding="utf-8"?>
<a:theme xmlns:a="http://schemas.openxmlformats.org/drawingml/2006/main" name="1_Projekt niestandardow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Projekt niestandardow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New_Template4">
  <a:themeElements>
    <a:clrScheme name="New_Template4">
      <a:dk1>
        <a:srgbClr val="414141"/>
      </a:dk1>
      <a:lt1>
        <a:srgbClr val="FFFFFF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Bodoni SvtyTwo ITC TT-Book"/>
        <a:ea typeface="Bodoni SvtyTwo ITC TT-Book"/>
        <a:cs typeface="Bodoni SvtyTwo ITC TT-Book"/>
      </a:majorFont>
      <a:minorFont>
        <a:latin typeface="Bodoni SvtyTwo ITC TT-Book"/>
        <a:ea typeface="Bodoni SvtyTwo ITC TT-Book"/>
        <a:cs typeface="Bodoni SvtyTwo ITC TT-Book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33948" dir="2700000" rotWithShape="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New_Template4">
  <a:themeElements>
    <a:clrScheme name="New_Template4">
      <a:dk1>
        <a:srgbClr val="000000"/>
      </a:dk1>
      <a:lt1>
        <a:srgbClr val="FFFFFF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Bodoni SvtyTwo ITC TT-Book"/>
        <a:ea typeface="Bodoni SvtyTwo ITC TT-Book"/>
        <a:cs typeface="Bodoni SvtyTwo ITC TT-Book"/>
      </a:majorFont>
      <a:minorFont>
        <a:latin typeface="Bodoni SvtyTwo ITC TT-Book"/>
        <a:ea typeface="Bodoni SvtyTwo ITC TT-Book"/>
        <a:cs typeface="Bodoni SvtyTwo ITC TT-Book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33948" dir="2700000" rotWithShape="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5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12199</TotalTime>
  <Words>856</Words>
  <Application>Microsoft Office PowerPoint</Application>
  <PresentationFormat>Niestandardowy</PresentationFormat>
  <Paragraphs>158</Paragraphs>
  <Slides>15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9</vt:i4>
      </vt:variant>
      <vt:variant>
        <vt:lpstr>Motyw</vt:lpstr>
      </vt:variant>
      <vt:variant>
        <vt:i4>3</vt:i4>
      </vt:variant>
      <vt:variant>
        <vt:lpstr>Tytuły slajdów</vt:lpstr>
      </vt:variant>
      <vt:variant>
        <vt:i4>15</vt:i4>
      </vt:variant>
    </vt:vector>
  </HeadingPairs>
  <TitlesOfParts>
    <vt:vector size="27" baseType="lpstr">
      <vt:lpstr>Aller</vt:lpstr>
      <vt:lpstr>Arial</vt:lpstr>
      <vt:lpstr>Avenir Roman</vt:lpstr>
      <vt:lpstr>Calibri</vt:lpstr>
      <vt:lpstr>DejaVu Sans</vt:lpstr>
      <vt:lpstr>Lohit Hindi</vt:lpstr>
      <vt:lpstr>Palatino</vt:lpstr>
      <vt:lpstr>Roboto Regular</vt:lpstr>
      <vt:lpstr>Wingdings</vt:lpstr>
      <vt:lpstr>1_Projekt niestandardowy</vt:lpstr>
      <vt:lpstr>Projekt niestandardowy</vt:lpstr>
      <vt:lpstr>1_New_Template4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 70 pkt</dc:title>
  <dc:creator>Piotr Łyczko</dc:creator>
  <cp:lastModifiedBy>Bednarczyk, Magdalena</cp:lastModifiedBy>
  <cp:revision>789</cp:revision>
  <cp:lastPrinted>2019-04-23T10:19:36Z</cp:lastPrinted>
  <dcterms:modified xsi:type="dcterms:W3CDTF">2021-11-09T13:32:30Z</dcterms:modified>
</cp:coreProperties>
</file>