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6" r:id="rId1"/>
  </p:sldMasterIdLst>
  <p:notesMasterIdLst>
    <p:notesMasterId r:id="rId19"/>
  </p:notesMasterIdLst>
  <p:sldIdLst>
    <p:sldId id="297" r:id="rId2"/>
    <p:sldId id="322" r:id="rId3"/>
    <p:sldId id="323" r:id="rId4"/>
    <p:sldId id="324" r:id="rId5"/>
    <p:sldId id="325" r:id="rId6"/>
    <p:sldId id="326" r:id="rId7"/>
    <p:sldId id="327" r:id="rId8"/>
    <p:sldId id="334" r:id="rId9"/>
    <p:sldId id="336" r:id="rId10"/>
    <p:sldId id="300" r:id="rId11"/>
    <p:sldId id="328" r:id="rId12"/>
    <p:sldId id="329" r:id="rId13"/>
    <p:sldId id="330" r:id="rId14"/>
    <p:sldId id="331" r:id="rId15"/>
    <p:sldId id="332" r:id="rId16"/>
    <p:sldId id="333" r:id="rId17"/>
    <p:sldId id="312" r:id="rId18"/>
  </p:sldIdLst>
  <p:sldSz cx="13004800" cy="9753600"/>
  <p:notesSz cx="6858000" cy="9144000"/>
  <p:defaultTextStyle>
    <a:lvl1pPr algn="ctr" defTabSz="584200">
      <a:defRPr sz="2400">
        <a:solidFill>
          <a:srgbClr val="414141"/>
        </a:solidFill>
        <a:latin typeface="Palatino"/>
        <a:ea typeface="Palatino"/>
        <a:cs typeface="Palatino"/>
        <a:sym typeface="Palatino"/>
      </a:defRPr>
    </a:lvl1pPr>
    <a:lvl2pPr indent="228600" algn="ctr" defTabSz="584200">
      <a:defRPr sz="2400">
        <a:solidFill>
          <a:srgbClr val="414141"/>
        </a:solidFill>
        <a:latin typeface="Palatino"/>
        <a:ea typeface="Palatino"/>
        <a:cs typeface="Palatino"/>
        <a:sym typeface="Palatino"/>
      </a:defRPr>
    </a:lvl2pPr>
    <a:lvl3pPr indent="457200" algn="ctr" defTabSz="584200">
      <a:defRPr sz="2400">
        <a:solidFill>
          <a:srgbClr val="414141"/>
        </a:solidFill>
        <a:latin typeface="Palatino"/>
        <a:ea typeface="Palatino"/>
        <a:cs typeface="Palatino"/>
        <a:sym typeface="Palatino"/>
      </a:defRPr>
    </a:lvl3pPr>
    <a:lvl4pPr indent="685800" algn="ctr" defTabSz="584200">
      <a:defRPr sz="2400">
        <a:solidFill>
          <a:srgbClr val="414141"/>
        </a:solidFill>
        <a:latin typeface="Palatino"/>
        <a:ea typeface="Palatino"/>
        <a:cs typeface="Palatino"/>
        <a:sym typeface="Palatino"/>
      </a:defRPr>
    </a:lvl4pPr>
    <a:lvl5pPr indent="914400" algn="ctr" defTabSz="584200">
      <a:defRPr sz="2400">
        <a:solidFill>
          <a:srgbClr val="414141"/>
        </a:solidFill>
        <a:latin typeface="Palatino"/>
        <a:ea typeface="Palatino"/>
        <a:cs typeface="Palatino"/>
        <a:sym typeface="Palatino"/>
      </a:defRPr>
    </a:lvl5pPr>
    <a:lvl6pPr indent="1143000" algn="ctr" defTabSz="584200">
      <a:defRPr sz="2400">
        <a:solidFill>
          <a:srgbClr val="414141"/>
        </a:solidFill>
        <a:latin typeface="Palatino"/>
        <a:ea typeface="Palatino"/>
        <a:cs typeface="Palatino"/>
        <a:sym typeface="Palatino"/>
      </a:defRPr>
    </a:lvl6pPr>
    <a:lvl7pPr indent="1371600" algn="ctr" defTabSz="584200">
      <a:defRPr sz="2400">
        <a:solidFill>
          <a:srgbClr val="414141"/>
        </a:solidFill>
        <a:latin typeface="Palatino"/>
        <a:ea typeface="Palatino"/>
        <a:cs typeface="Palatino"/>
        <a:sym typeface="Palatino"/>
      </a:defRPr>
    </a:lvl7pPr>
    <a:lvl8pPr indent="1600200" algn="ctr" defTabSz="584200">
      <a:defRPr sz="2400">
        <a:solidFill>
          <a:srgbClr val="414141"/>
        </a:solidFill>
        <a:latin typeface="Palatino"/>
        <a:ea typeface="Palatino"/>
        <a:cs typeface="Palatino"/>
        <a:sym typeface="Palatino"/>
      </a:defRPr>
    </a:lvl8pPr>
    <a:lvl9pPr indent="1828800" algn="ctr" defTabSz="584200">
      <a:defRPr sz="2400">
        <a:solidFill>
          <a:srgbClr val="414141"/>
        </a:solidFill>
        <a:latin typeface="Palatino"/>
        <a:ea typeface="Palatino"/>
        <a:cs typeface="Palatino"/>
        <a:sym typeface="Palatino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5C42"/>
    <a:srgbClr val="009FD5"/>
    <a:srgbClr val="68B133"/>
    <a:srgbClr val="FFD600"/>
    <a:srgbClr val="FAC81A"/>
    <a:srgbClr val="F2B01E"/>
    <a:srgbClr val="CC006A"/>
    <a:srgbClr val="DA518D"/>
    <a:srgbClr val="6CB333"/>
    <a:srgbClr val="00A0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B2416D-6F09-48F0-A3EB-589202700868}" v="18" dt="2020-02-26T23:09:12.582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Col>
    <a:lastRow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0564E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left>
          <a:righ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right>
          <a:top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H>
          <a:insideV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7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</a:tcStyle>
    </a:firstRow>
  </a:tblStyle>
  <a:tblStyle styleId="{EEE7283C-3CF3-47DC-8721-378D4A62B228}" styleName="">
    <a:tblBg/>
    <a:wholeTb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39D60"/>
          </a:solidFill>
        </a:fill>
      </a:tcStyle>
    </a:firstCol>
    <a:lastRow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C7C4E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solidFill>
                <a:srgbClr val="A8C3DF"/>
              </a:solidFill>
              <a:prstDash val="solid"/>
              <a:miter lim="400000"/>
            </a:ln>
          </a:left>
          <a:right>
            <a:ln w="12700" cap="flat">
              <a:solidFill>
                <a:srgbClr val="A8C3DF"/>
              </a:solidFill>
              <a:prstDash val="solid"/>
              <a:miter lim="400000"/>
            </a:ln>
          </a:right>
          <a:top>
            <a:ln w="12700" cap="flat">
              <a:solidFill>
                <a:srgbClr val="A8C3DF"/>
              </a:solidFill>
              <a:prstDash val="solid"/>
              <a:miter lim="400000"/>
            </a:ln>
          </a:top>
          <a:bottom>
            <a:ln w="12700" cap="flat">
              <a:solidFill>
                <a:srgbClr val="A8C3DF"/>
              </a:solidFill>
              <a:prstDash val="solid"/>
              <a:miter lim="400000"/>
            </a:ln>
          </a:bottom>
          <a:insideH>
            <a:ln w="12700" cap="flat">
              <a:solidFill>
                <a:srgbClr val="A8C3DF"/>
              </a:solidFill>
              <a:prstDash val="solid"/>
              <a:miter lim="400000"/>
            </a:ln>
          </a:insideH>
          <a:insideV>
            <a:ln w="12700" cap="flat">
              <a:solidFill>
                <a:srgbClr val="A8C3D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A8C3DF">
              <a:alpha val="3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38AA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A8C3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14975"/>
          </a:solidFill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A8C3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96392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solidFill>
                <a:srgbClr val="C9C3BA"/>
              </a:solidFill>
              <a:prstDash val="solid"/>
              <a:miter lim="400000"/>
            </a:ln>
          </a:left>
          <a:right>
            <a:ln w="12700" cap="flat">
              <a:solidFill>
                <a:srgbClr val="C9C3BA"/>
              </a:solidFill>
              <a:prstDash val="solid"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solidFill>
                <a:srgbClr val="C9C3B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6635F"/>
          </a:solidFill>
        </a:fill>
      </a:tcStyle>
    </a:firstCol>
    <a:lastRow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35000"/>
            </a:srgbClr>
          </a:solidFill>
        </a:fill>
      </a:tcStyle>
    </a:band2H>
    <a:firstCol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Roboto Regular"/>
          <a:ea typeface="Roboto Regular"/>
          <a:cs typeface="Roboto Regular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113A9D2-9D6B-4929-AA2D-F23B5EE8CBE7}" styleName="Styl z motywem 2 — ak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5652" autoAdjust="0"/>
  </p:normalViewPr>
  <p:slideViewPr>
    <p:cSldViewPr snapToGrid="0" snapToObjects="1">
      <p:cViewPr varScale="1">
        <p:scale>
          <a:sx n="53" d="100"/>
          <a:sy n="53" d="100"/>
        </p:scale>
        <p:origin x="1080" y="72"/>
      </p:cViewPr>
      <p:guideLst>
        <p:guide orient="horz" pos="3072"/>
        <p:guide pos="40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ść" providerId="Windows Live" clId="Web-{DAB2416D-6F09-48F0-A3EB-589202700868}"/>
    <pc:docChg chg="addSld delSld modSld">
      <pc:chgData name="Gość" userId="" providerId="Windows Live" clId="Web-{DAB2416D-6F09-48F0-A3EB-589202700868}" dt="2020-02-26T23:09:12.582" v="17" actId="20577"/>
      <pc:docMkLst>
        <pc:docMk/>
      </pc:docMkLst>
      <pc:sldChg chg="del">
        <pc:chgData name="Gość" userId="" providerId="Windows Live" clId="Web-{DAB2416D-6F09-48F0-A3EB-589202700868}" dt="2020-02-26T23:08:52.926" v="2"/>
        <pc:sldMkLst>
          <pc:docMk/>
          <pc:sldMk cId="3520106870" sldId="291"/>
        </pc:sldMkLst>
      </pc:sldChg>
      <pc:sldChg chg="add replId">
        <pc:chgData name="Gość" userId="" providerId="Windows Live" clId="Web-{DAB2416D-6F09-48F0-A3EB-589202700868}" dt="2020-02-26T23:08:47.520" v="0"/>
        <pc:sldMkLst>
          <pc:docMk/>
          <pc:sldMk cId="1202914089" sldId="294"/>
        </pc:sldMkLst>
      </pc:sldChg>
      <pc:sldChg chg="modSp add replId">
        <pc:chgData name="Gość" userId="" providerId="Windows Live" clId="Web-{DAB2416D-6F09-48F0-A3EB-589202700868}" dt="2020-02-26T23:09:10.676" v="15" actId="20577"/>
        <pc:sldMkLst>
          <pc:docMk/>
          <pc:sldMk cId="2306659117" sldId="295"/>
        </pc:sldMkLst>
        <pc:spChg chg="mod">
          <ac:chgData name="Gość" userId="" providerId="Windows Live" clId="Web-{DAB2416D-6F09-48F0-A3EB-589202700868}" dt="2020-02-26T23:09:02.176" v="8" actId="20577"/>
          <ac:spMkLst>
            <pc:docMk/>
            <pc:sldMk cId="2306659117" sldId="295"/>
            <ac:spMk id="8" creationId="{00000000-0000-0000-0000-000000000000}"/>
          </ac:spMkLst>
        </pc:spChg>
        <pc:spChg chg="mod">
          <ac:chgData name="Gość" userId="" providerId="Windows Live" clId="Web-{DAB2416D-6F09-48F0-A3EB-589202700868}" dt="2020-02-26T23:09:06.817" v="13" actId="20577"/>
          <ac:spMkLst>
            <pc:docMk/>
            <pc:sldMk cId="2306659117" sldId="295"/>
            <ac:spMk id="86" creationId="{00000000-0000-0000-0000-000000000000}"/>
          </ac:spMkLst>
        </pc:spChg>
        <pc:spChg chg="mod">
          <ac:chgData name="Gość" userId="" providerId="Windows Live" clId="Web-{DAB2416D-6F09-48F0-A3EB-589202700868}" dt="2020-02-26T23:09:10.676" v="15" actId="20577"/>
          <ac:spMkLst>
            <pc:docMk/>
            <pc:sldMk cId="2306659117" sldId="295"/>
            <ac:spMk id="87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56" name="Shape 5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477791822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1pPr>
    <a:lvl2pPr indent="228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2pPr>
    <a:lvl3pPr indent="457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3pPr>
    <a:lvl4pPr indent="685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4pPr>
    <a:lvl5pPr indent="9144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5pPr>
    <a:lvl6pPr indent="11430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6pPr>
    <a:lvl7pPr indent="1371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7pPr>
    <a:lvl8pPr indent="1600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8pPr>
    <a:lvl9pPr indent="1828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4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560"/>
            </a:lvl1pPr>
            <a:lvl2pPr marL="487695" indent="0" algn="ctr">
              <a:buNone/>
              <a:defRPr sz="2133"/>
            </a:lvl2pPr>
            <a:lvl3pPr marL="975390" indent="0" algn="ctr">
              <a:buNone/>
              <a:defRPr sz="1920"/>
            </a:lvl3pPr>
            <a:lvl4pPr marL="1463086" indent="0" algn="ctr">
              <a:buNone/>
              <a:defRPr sz="1707"/>
            </a:lvl4pPr>
            <a:lvl5pPr marL="1950781" indent="0" algn="ctr">
              <a:buNone/>
              <a:defRPr sz="1707"/>
            </a:lvl5pPr>
            <a:lvl6pPr marL="2438476" indent="0" algn="ctr">
              <a:buNone/>
              <a:defRPr sz="1707"/>
            </a:lvl6pPr>
            <a:lvl7pPr marL="2926171" indent="0" algn="ctr">
              <a:buNone/>
              <a:defRPr sz="1707"/>
            </a:lvl7pPr>
            <a:lvl8pPr marL="3413867" indent="0" algn="ctr">
              <a:buNone/>
              <a:defRPr sz="1707"/>
            </a:lvl8pPr>
            <a:lvl9pPr marL="3901562" indent="0" algn="ctr">
              <a:buNone/>
              <a:defRPr sz="1707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407F-E38F-4458-AE95-9BE4A12C4A35}" type="datetimeFigureOut">
              <a:rPr lang="pl-PL" smtClean="0"/>
              <a:t>08.11.2021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0579-6AFF-494C-9AB5-53A99027C2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86302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407F-E38F-4458-AE95-9BE4A12C4A35}" type="datetimeFigureOut">
              <a:rPr lang="pl-PL" smtClean="0"/>
              <a:t>08.11.2021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0579-6AFF-494C-9AB5-53A99027C2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44990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87307" y="2431628"/>
            <a:ext cx="11216640" cy="4057226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87307" y="6527237"/>
            <a:ext cx="11216640" cy="2133599"/>
          </a:xfrm>
        </p:spPr>
        <p:txBody>
          <a:bodyPr/>
          <a:lstStyle>
            <a:lvl1pPr marL="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1pPr>
            <a:lvl2pPr marL="48769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2pPr>
            <a:lvl3pPr marL="97539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463086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4pPr>
            <a:lvl5pPr marL="1950781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5pPr>
            <a:lvl6pPr marL="2438476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6pPr>
            <a:lvl7pPr marL="2926171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7pPr>
            <a:lvl8pPr marL="3413867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8pPr>
            <a:lvl9pPr marL="3901562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407F-E38F-4458-AE95-9BE4A12C4A35}" type="datetimeFigureOut">
              <a:rPr lang="pl-PL" smtClean="0"/>
              <a:t>08.11.2021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0579-6AFF-494C-9AB5-53A99027C2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82161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407F-E38F-4458-AE95-9BE4A12C4A35}" type="datetimeFigureOut">
              <a:rPr lang="pl-PL" smtClean="0"/>
              <a:t>08.11.2021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0579-6AFF-494C-9AB5-53A99027C2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5302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5774" y="519290"/>
            <a:ext cx="11216640" cy="188524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95775" y="2390987"/>
            <a:ext cx="5501639" cy="1171786"/>
          </a:xfrm>
        </p:spPr>
        <p:txBody>
          <a:bodyPr anchor="b"/>
          <a:lstStyle>
            <a:lvl1pPr marL="0" indent="0">
              <a:buNone/>
              <a:defRPr sz="2560" b="1"/>
            </a:lvl1pPr>
            <a:lvl2pPr marL="487695" indent="0">
              <a:buNone/>
              <a:defRPr sz="2133" b="1"/>
            </a:lvl2pPr>
            <a:lvl3pPr marL="975390" indent="0">
              <a:buNone/>
              <a:defRPr sz="1920" b="1"/>
            </a:lvl3pPr>
            <a:lvl4pPr marL="1463086" indent="0">
              <a:buNone/>
              <a:defRPr sz="1707" b="1"/>
            </a:lvl4pPr>
            <a:lvl5pPr marL="1950781" indent="0">
              <a:buNone/>
              <a:defRPr sz="1707" b="1"/>
            </a:lvl5pPr>
            <a:lvl6pPr marL="2438476" indent="0">
              <a:buNone/>
              <a:defRPr sz="1707" b="1"/>
            </a:lvl6pPr>
            <a:lvl7pPr marL="2926171" indent="0">
              <a:buNone/>
              <a:defRPr sz="1707" b="1"/>
            </a:lvl7pPr>
            <a:lvl8pPr marL="3413867" indent="0">
              <a:buNone/>
              <a:defRPr sz="1707" b="1"/>
            </a:lvl8pPr>
            <a:lvl9pPr marL="3901562" indent="0">
              <a:buNone/>
              <a:defRPr sz="1707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95775" y="3562773"/>
            <a:ext cx="5501639" cy="524030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560" b="1"/>
            </a:lvl1pPr>
            <a:lvl2pPr marL="487695" indent="0">
              <a:buNone/>
              <a:defRPr sz="2133" b="1"/>
            </a:lvl2pPr>
            <a:lvl3pPr marL="975390" indent="0">
              <a:buNone/>
              <a:defRPr sz="1920" b="1"/>
            </a:lvl3pPr>
            <a:lvl4pPr marL="1463086" indent="0">
              <a:buNone/>
              <a:defRPr sz="1707" b="1"/>
            </a:lvl4pPr>
            <a:lvl5pPr marL="1950781" indent="0">
              <a:buNone/>
              <a:defRPr sz="1707" b="1"/>
            </a:lvl5pPr>
            <a:lvl6pPr marL="2438476" indent="0">
              <a:buNone/>
              <a:defRPr sz="1707" b="1"/>
            </a:lvl6pPr>
            <a:lvl7pPr marL="2926171" indent="0">
              <a:buNone/>
              <a:defRPr sz="1707" b="1"/>
            </a:lvl7pPr>
            <a:lvl8pPr marL="3413867" indent="0">
              <a:buNone/>
              <a:defRPr sz="1707" b="1"/>
            </a:lvl8pPr>
            <a:lvl9pPr marL="3901562" indent="0">
              <a:buNone/>
              <a:defRPr sz="1707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407F-E38F-4458-AE95-9BE4A12C4A35}" type="datetimeFigureOut">
              <a:rPr lang="pl-PL" smtClean="0"/>
              <a:t>08.11.2021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0579-6AFF-494C-9AB5-53A99027C2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87306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407F-E38F-4458-AE95-9BE4A12C4A35}" type="datetimeFigureOut">
              <a:rPr lang="pl-PL" smtClean="0"/>
              <a:t>08.11.2021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0579-6AFF-494C-9AB5-53A99027C2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0339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407F-E38F-4458-AE95-9BE4A12C4A35}" type="datetimeFigureOut">
              <a:rPr lang="pl-PL" smtClean="0"/>
              <a:t>08.11.2021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0579-6AFF-494C-9AB5-53A99027C2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96556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413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528734" y="1404338"/>
            <a:ext cx="6583680" cy="6931378"/>
          </a:xfrm>
        </p:spPr>
        <p:txBody>
          <a:bodyPr/>
          <a:lstStyle>
            <a:lvl1pPr>
              <a:defRPr sz="3413"/>
            </a:lvl1pPr>
            <a:lvl2pPr>
              <a:defRPr sz="2987"/>
            </a:lvl2pPr>
            <a:lvl3pPr>
              <a:defRPr sz="256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707"/>
            </a:lvl1pPr>
            <a:lvl2pPr marL="487695" indent="0">
              <a:buNone/>
              <a:defRPr sz="1493"/>
            </a:lvl2pPr>
            <a:lvl3pPr marL="975390" indent="0">
              <a:buNone/>
              <a:defRPr sz="1280"/>
            </a:lvl3pPr>
            <a:lvl4pPr marL="1463086" indent="0">
              <a:buNone/>
              <a:defRPr sz="1067"/>
            </a:lvl4pPr>
            <a:lvl5pPr marL="1950781" indent="0">
              <a:buNone/>
              <a:defRPr sz="1067"/>
            </a:lvl5pPr>
            <a:lvl6pPr marL="2438476" indent="0">
              <a:buNone/>
              <a:defRPr sz="1067"/>
            </a:lvl6pPr>
            <a:lvl7pPr marL="2926171" indent="0">
              <a:buNone/>
              <a:defRPr sz="1067"/>
            </a:lvl7pPr>
            <a:lvl8pPr marL="3413867" indent="0">
              <a:buNone/>
              <a:defRPr sz="1067"/>
            </a:lvl8pPr>
            <a:lvl9pPr marL="3901562" indent="0">
              <a:buNone/>
              <a:defRPr sz="1067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407F-E38F-4458-AE95-9BE4A12C4A35}" type="datetimeFigureOut">
              <a:rPr lang="pl-PL" smtClean="0"/>
              <a:t>08.11.2021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0579-6AFF-494C-9AB5-53A99027C2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1246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413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528734" y="1404338"/>
            <a:ext cx="6583680" cy="6931378"/>
          </a:xfrm>
        </p:spPr>
        <p:txBody>
          <a:bodyPr/>
          <a:lstStyle>
            <a:lvl1pPr marL="0" indent="0">
              <a:buNone/>
              <a:defRPr sz="3413"/>
            </a:lvl1pPr>
            <a:lvl2pPr marL="487695" indent="0">
              <a:buNone/>
              <a:defRPr sz="2987"/>
            </a:lvl2pPr>
            <a:lvl3pPr marL="975390" indent="0">
              <a:buNone/>
              <a:defRPr sz="2560"/>
            </a:lvl3pPr>
            <a:lvl4pPr marL="1463086" indent="0">
              <a:buNone/>
              <a:defRPr sz="2133"/>
            </a:lvl4pPr>
            <a:lvl5pPr marL="1950781" indent="0">
              <a:buNone/>
              <a:defRPr sz="2133"/>
            </a:lvl5pPr>
            <a:lvl6pPr marL="2438476" indent="0">
              <a:buNone/>
              <a:defRPr sz="2133"/>
            </a:lvl6pPr>
            <a:lvl7pPr marL="2926171" indent="0">
              <a:buNone/>
              <a:defRPr sz="2133"/>
            </a:lvl7pPr>
            <a:lvl8pPr marL="3413867" indent="0">
              <a:buNone/>
              <a:defRPr sz="2133"/>
            </a:lvl8pPr>
            <a:lvl9pPr marL="3901562" indent="0">
              <a:buNone/>
              <a:defRPr sz="2133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707"/>
            </a:lvl1pPr>
            <a:lvl2pPr marL="487695" indent="0">
              <a:buNone/>
              <a:defRPr sz="1493"/>
            </a:lvl2pPr>
            <a:lvl3pPr marL="975390" indent="0">
              <a:buNone/>
              <a:defRPr sz="1280"/>
            </a:lvl3pPr>
            <a:lvl4pPr marL="1463086" indent="0">
              <a:buNone/>
              <a:defRPr sz="1067"/>
            </a:lvl4pPr>
            <a:lvl5pPr marL="1950781" indent="0">
              <a:buNone/>
              <a:defRPr sz="1067"/>
            </a:lvl5pPr>
            <a:lvl6pPr marL="2438476" indent="0">
              <a:buNone/>
              <a:defRPr sz="1067"/>
            </a:lvl6pPr>
            <a:lvl7pPr marL="2926171" indent="0">
              <a:buNone/>
              <a:defRPr sz="1067"/>
            </a:lvl7pPr>
            <a:lvl8pPr marL="3413867" indent="0">
              <a:buNone/>
              <a:defRPr sz="1067"/>
            </a:lvl8pPr>
            <a:lvl9pPr marL="3901562" indent="0">
              <a:buNone/>
              <a:defRPr sz="1067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407F-E38F-4458-AE95-9BE4A12C4A35}" type="datetimeFigureOut">
              <a:rPr lang="pl-PL" smtClean="0"/>
              <a:t>08.11.2021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0579-6AFF-494C-9AB5-53A99027C2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99526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407F-E38F-4458-AE95-9BE4A12C4A35}" type="datetimeFigureOut">
              <a:rPr lang="pl-PL" smtClean="0"/>
              <a:t>08.11.2021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0579-6AFF-494C-9AB5-53A99027C2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7456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407F-E38F-4458-AE95-9BE4A12C4A35}" type="datetimeFigureOut">
              <a:rPr lang="pl-PL" smtClean="0"/>
              <a:t>08.11.2021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0579-6AFF-494C-9AB5-53A99027C2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327497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y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asted-image.tif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498" y="684991"/>
            <a:ext cx="615605" cy="2262344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pasted-image.tif"/>
          <p:cNvPicPr/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0" y="635000"/>
            <a:ext cx="3051487" cy="419100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Shape 87"/>
          <p:cNvSpPr/>
          <p:nvPr userDrawn="1"/>
        </p:nvSpPr>
        <p:spPr>
          <a:xfrm>
            <a:off x="1270000" y="4333101"/>
            <a:ext cx="10464800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3600" dirty="0">
              <a:solidFill>
                <a:srgbClr val="414141"/>
              </a:solidFill>
              <a:latin typeface="Roboto Regular"/>
              <a:ea typeface="Roboto Regular"/>
              <a:cs typeface="Roboto Regular"/>
              <a:sym typeface="Roboto Regular"/>
            </a:endParaRPr>
          </a:p>
        </p:txBody>
      </p:sp>
      <p:sp>
        <p:nvSpPr>
          <p:cNvPr id="9" name="Symbol zastępczy tekstu 8"/>
          <p:cNvSpPr>
            <a:spLocks noGrp="1"/>
          </p:cNvSpPr>
          <p:nvPr>
            <p:ph type="body" sz="quarter" idx="10"/>
          </p:nvPr>
        </p:nvSpPr>
        <p:spPr>
          <a:xfrm>
            <a:off x="1752600" y="3066276"/>
            <a:ext cx="9982200" cy="2533650"/>
          </a:xfrm>
        </p:spPr>
        <p:txBody>
          <a:bodyPr>
            <a:noAutofit/>
          </a:bodyPr>
          <a:lstStyle>
            <a:lvl1pPr>
              <a:buNone/>
              <a:defRPr sz="3600">
                <a:solidFill>
                  <a:schemeClr val="tx1"/>
                </a:solidFill>
              </a:defRPr>
            </a:lvl1pPr>
            <a:lvl2pPr>
              <a:buNone/>
              <a:defRPr sz="3600"/>
            </a:lvl2pPr>
            <a:lvl3pPr>
              <a:buNone/>
              <a:defRPr sz="3600"/>
            </a:lvl3pPr>
            <a:lvl4pPr>
              <a:buNone/>
              <a:defRPr sz="3600"/>
            </a:lvl4pPr>
            <a:lvl5pPr>
              <a:buNone/>
              <a:defRPr sz="3600"/>
            </a:lvl5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11" name="Symbol zastępczy tekstu 10"/>
          <p:cNvSpPr>
            <a:spLocks noGrp="1"/>
          </p:cNvSpPr>
          <p:nvPr>
            <p:ph type="body" sz="quarter" idx="11"/>
          </p:nvPr>
        </p:nvSpPr>
        <p:spPr>
          <a:xfrm>
            <a:off x="1752600" y="5924550"/>
            <a:ext cx="9982200" cy="990600"/>
          </a:xfrm>
        </p:spPr>
        <p:txBody>
          <a:bodyPr>
            <a:normAutofit/>
          </a:bodyPr>
          <a:lstStyle>
            <a:lvl1pPr>
              <a:buNone/>
              <a:defRPr sz="18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Font typeface="Arial" pitchFamily="34" charset="0"/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 userDrawn="1"/>
        </p:nvSpPr>
        <p:spPr>
          <a:xfrm>
            <a:off x="0" y="0"/>
            <a:ext cx="13004800" cy="9753600"/>
          </a:xfrm>
          <a:prstGeom prst="rect">
            <a:avLst/>
          </a:prstGeom>
          <a:solidFill>
            <a:srgbClr val="FAC81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tlo PP yellow 2.jpg"/>
          <p:cNvPicPr/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992100" cy="9977933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pasted-image.png"/>
          <p:cNvPicPr/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000" y="8572500"/>
            <a:ext cx="2946400" cy="423048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082612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 userDrawn="1"/>
        </p:nvSpPr>
        <p:spPr>
          <a:xfrm>
            <a:off x="0" y="0"/>
            <a:ext cx="13004800" cy="9753600"/>
          </a:xfrm>
          <a:prstGeom prst="rect">
            <a:avLst/>
          </a:prstGeom>
          <a:solidFill>
            <a:srgbClr val="334C8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pasted-image.png"/>
          <p:cNvPicPr/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000" y="8572500"/>
            <a:ext cx="2941326" cy="422319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Dowolny kształt 5"/>
          <p:cNvSpPr/>
          <p:nvPr userDrawn="1"/>
        </p:nvSpPr>
        <p:spPr>
          <a:xfrm>
            <a:off x="-14111" y="2582147"/>
            <a:ext cx="13038313" cy="5234843"/>
          </a:xfrm>
          <a:custGeom>
            <a:avLst/>
            <a:gdLst>
              <a:gd name="connsiteX0" fmla="*/ 14111 w 13038313"/>
              <a:gd name="connsiteY0" fmla="*/ 2483375 h 5234843"/>
              <a:gd name="connsiteX1" fmla="*/ 13038313 w 13038313"/>
              <a:gd name="connsiteY1" fmla="*/ 0 h 5234843"/>
              <a:gd name="connsiteX2" fmla="*/ 13024203 w 13038313"/>
              <a:gd name="connsiteY2" fmla="*/ 2737357 h 5234843"/>
              <a:gd name="connsiteX3" fmla="*/ 0 w 13038313"/>
              <a:gd name="connsiteY3" fmla="*/ 5234843 h 5234843"/>
              <a:gd name="connsiteX4" fmla="*/ 14111 w 13038313"/>
              <a:gd name="connsiteY4" fmla="*/ 2483375 h 523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38313" h="5234843">
                <a:moveTo>
                  <a:pt x="14111" y="2483375"/>
                </a:moveTo>
                <a:lnTo>
                  <a:pt x="13038313" y="0"/>
                </a:lnTo>
                <a:cubicBezTo>
                  <a:pt x="13033610" y="912452"/>
                  <a:pt x="13028906" y="1824905"/>
                  <a:pt x="13024203" y="2737357"/>
                </a:cubicBezTo>
                <a:lnTo>
                  <a:pt x="0" y="5234843"/>
                </a:lnTo>
                <a:cubicBezTo>
                  <a:pt x="4704" y="4317687"/>
                  <a:pt x="9407" y="3400531"/>
                  <a:pt x="14111" y="2483375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  <a:alpha val="13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>
                <a:outerShdw blurRad="25400" dist="33948" dir="2700000" rotWithShape="0">
                  <a:srgbClr val="3B3936"/>
                </a:outerShdw>
              </a:effectLst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  <p:sp>
        <p:nvSpPr>
          <p:cNvPr id="7" name="Dowolny kształt 6"/>
          <p:cNvSpPr/>
          <p:nvPr userDrawn="1"/>
        </p:nvSpPr>
        <p:spPr>
          <a:xfrm>
            <a:off x="-16933" y="50799"/>
            <a:ext cx="13038666" cy="5232400"/>
          </a:xfrm>
          <a:custGeom>
            <a:avLst/>
            <a:gdLst>
              <a:gd name="connsiteX0" fmla="*/ 13038666 w 13038666"/>
              <a:gd name="connsiteY0" fmla="*/ 5232400 h 5232400"/>
              <a:gd name="connsiteX1" fmla="*/ 0 w 13038666"/>
              <a:gd name="connsiteY1" fmla="*/ 2726266 h 5232400"/>
              <a:gd name="connsiteX2" fmla="*/ 16933 w 13038666"/>
              <a:gd name="connsiteY2" fmla="*/ 0 h 5232400"/>
              <a:gd name="connsiteX3" fmla="*/ 457200 w 13038666"/>
              <a:gd name="connsiteY3" fmla="*/ 0 h 5232400"/>
              <a:gd name="connsiteX4" fmla="*/ 13038666 w 13038666"/>
              <a:gd name="connsiteY4" fmla="*/ 2455333 h 5232400"/>
              <a:gd name="connsiteX5" fmla="*/ 13038666 w 13038666"/>
              <a:gd name="connsiteY5" fmla="*/ 5232400 h 523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038666" h="5232400">
                <a:moveTo>
                  <a:pt x="13038666" y="5232400"/>
                </a:moveTo>
                <a:lnTo>
                  <a:pt x="0" y="2726266"/>
                </a:lnTo>
                <a:lnTo>
                  <a:pt x="16933" y="0"/>
                </a:lnTo>
                <a:lnTo>
                  <a:pt x="457200" y="0"/>
                </a:lnTo>
                <a:lnTo>
                  <a:pt x="13038666" y="2455333"/>
                </a:lnTo>
                <a:lnTo>
                  <a:pt x="13038666" y="52324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6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>
                <a:outerShdw blurRad="25400" dist="33948" dir="2700000" rotWithShape="0">
                  <a:srgbClr val="3B3936"/>
                </a:outerShdw>
              </a:effectLst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  <p:sp>
        <p:nvSpPr>
          <p:cNvPr id="8" name="Dowolny kształt 7"/>
          <p:cNvSpPr/>
          <p:nvPr userDrawn="1"/>
        </p:nvSpPr>
        <p:spPr>
          <a:xfrm>
            <a:off x="-67733" y="-16933"/>
            <a:ext cx="13072533" cy="2675466"/>
          </a:xfrm>
          <a:custGeom>
            <a:avLst/>
            <a:gdLst>
              <a:gd name="connsiteX0" fmla="*/ 33866 w 13072533"/>
              <a:gd name="connsiteY0" fmla="*/ 0 h 2675466"/>
              <a:gd name="connsiteX1" fmla="*/ 13072533 w 13072533"/>
              <a:gd name="connsiteY1" fmla="*/ 0 h 2675466"/>
              <a:gd name="connsiteX2" fmla="*/ 13072533 w 13072533"/>
              <a:gd name="connsiteY2" fmla="*/ 186266 h 2675466"/>
              <a:gd name="connsiteX3" fmla="*/ 0 w 13072533"/>
              <a:gd name="connsiteY3" fmla="*/ 2675466 h 2675466"/>
              <a:gd name="connsiteX4" fmla="*/ 33866 w 13072533"/>
              <a:gd name="connsiteY4" fmla="*/ 0 h 2675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72533" h="2675466">
                <a:moveTo>
                  <a:pt x="33866" y="0"/>
                </a:moveTo>
                <a:lnTo>
                  <a:pt x="13072533" y="0"/>
                </a:lnTo>
                <a:lnTo>
                  <a:pt x="13072533" y="186266"/>
                </a:lnTo>
                <a:lnTo>
                  <a:pt x="0" y="2675466"/>
                </a:lnTo>
                <a:lnTo>
                  <a:pt x="33866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  <a:alpha val="7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>
                <a:outerShdw blurRad="25400" dist="33948" dir="2700000" rotWithShape="0">
                  <a:srgbClr val="3B3936"/>
                </a:outerShdw>
              </a:effectLst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</p:spTree>
    <p:extLst>
      <p:ext uri="{BB962C8B-B14F-4D97-AF65-F5344CB8AC3E}">
        <p14:creationId xmlns:p14="http://schemas.microsoft.com/office/powerpoint/2010/main" val="2987895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ytuł na środ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asted-image.tif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997658" cy="99822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8" name="pasted-image.pn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000" y="8572500"/>
            <a:ext cx="2941326" cy="4223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94080" y="519290"/>
            <a:ext cx="11216640" cy="18852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94080" y="2596444"/>
            <a:ext cx="11216640" cy="61885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94080" y="9040143"/>
            <a:ext cx="2926080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A407F-E38F-4458-AE95-9BE4A12C4A35}" type="datetimeFigureOut">
              <a:rPr lang="pl-PL" smtClean="0"/>
              <a:t>08.11.2021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307840" y="9040143"/>
            <a:ext cx="4389120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9184640" y="9040143"/>
            <a:ext cx="2926080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00579-6AFF-494C-9AB5-53A99027C2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19196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60" r:id="rId12"/>
    <p:sldLayoutId id="2147483684" r:id="rId13"/>
    <p:sldLayoutId id="2147483683" r:id="rId14"/>
    <p:sldLayoutId id="2147483685" r:id="rId15"/>
  </p:sldLayoutIdLst>
  <p:txStyles>
    <p:titleStyle>
      <a:lvl1pPr algn="l" defTabSz="975390" rtl="0" eaLnBrk="1" latinLnBrk="0" hangingPunct="1">
        <a:lnSpc>
          <a:spcPct val="90000"/>
        </a:lnSpc>
        <a:spcBef>
          <a:spcPct val="0"/>
        </a:spcBef>
        <a:buNone/>
        <a:defRPr sz="469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848" indent="-243848" algn="l" defTabSz="975390" rtl="0" eaLnBrk="1" latinLnBrk="0" hangingPunct="1">
        <a:lnSpc>
          <a:spcPct val="90000"/>
        </a:lnSpc>
        <a:spcBef>
          <a:spcPts val="1067"/>
        </a:spcBef>
        <a:buFont typeface="Arial" panose="020B0604020202020204" pitchFamily="34" charset="0"/>
        <a:buChar char="•"/>
        <a:defRPr sz="2987" kern="1200">
          <a:solidFill>
            <a:schemeClr val="tx1"/>
          </a:solidFill>
          <a:latin typeface="+mn-lt"/>
          <a:ea typeface="+mn-ea"/>
          <a:cs typeface="+mn-cs"/>
        </a:defRPr>
      </a:lvl1pPr>
      <a:lvl2pPr marL="731543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8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706933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4pPr>
      <a:lvl5pPr marL="2194629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5pPr>
      <a:lvl6pPr marL="2682324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6pPr>
      <a:lvl7pPr marL="3170019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7pPr>
      <a:lvl8pPr marL="3657714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8pPr>
      <a:lvl9pPr marL="4145410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1pPr>
      <a:lvl2pPr marL="487695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2pPr>
      <a:lvl3pPr marL="975390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3pPr>
      <a:lvl4pPr marL="1463086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4pPr>
      <a:lvl5pPr marL="1950781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5pPr>
      <a:lvl6pPr marL="2438476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6pPr>
      <a:lvl7pPr marL="2926171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7pPr>
      <a:lvl8pPr marL="3413867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8pPr>
      <a:lvl9pPr marL="3901562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6663690" y="5711890"/>
            <a:ext cx="6313170" cy="51039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endParaRPr lang="pl-PL" b="1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896112" y="3365355"/>
            <a:ext cx="10899647" cy="3321676"/>
          </a:xfrm>
        </p:spPr>
        <p:txBody>
          <a:bodyPr>
            <a:normAutofit fontScale="90000"/>
          </a:bodyPr>
          <a:lstStyle/>
          <a:p>
            <a:r>
              <a:rPr lang="pl-PL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Wskaźniki na III i IV Fazę Projektu LIFE IP MALOPOLSKA; </a:t>
            </a:r>
            <a:br>
              <a:rPr lang="pl-PL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r>
              <a:rPr lang="pl-PL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Omówienie sprawozdania technicznego</a:t>
            </a:r>
            <a:br>
              <a:rPr lang="pl-PL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endParaRPr lang="pl-PL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7" name="Shape 61"/>
          <p:cNvSpPr txBox="1">
            <a:spLocks/>
          </p:cNvSpPr>
          <p:nvPr/>
        </p:nvSpPr>
        <p:spPr bwMode="auto">
          <a:xfrm>
            <a:off x="8780585" y="7151775"/>
            <a:ext cx="3739661" cy="1839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6" tIns="45700" rIns="91396" bIns="45700"/>
          <a:lstStyle/>
          <a:p>
            <a:pPr>
              <a:spcBef>
                <a:spcPts val="2200"/>
              </a:spcBef>
              <a:buSzPct val="75000"/>
            </a:pPr>
            <a:r>
              <a:rPr lang="pl-PL" altLang="pl-PL" sz="2200" b="1" dirty="0" smtClean="0">
                <a:solidFill>
                  <a:schemeClr val="tx1"/>
                </a:solidFill>
                <a:latin typeface="+mn-lt"/>
                <a:ea typeface="Roboto Regular"/>
                <a:cs typeface="Roboto Regular"/>
                <a:sym typeface="Roboto Regular"/>
              </a:rPr>
              <a:t>Andrzej Gniewkowski</a:t>
            </a:r>
            <a:endParaRPr lang="pl-PL" altLang="pl-PL" sz="2200" b="1" dirty="0">
              <a:solidFill>
                <a:schemeClr val="tx1"/>
              </a:solidFill>
              <a:latin typeface="+mn-lt"/>
              <a:ea typeface="Roboto Regular"/>
              <a:cs typeface="Roboto Regular"/>
              <a:sym typeface="Roboto Regular"/>
            </a:endParaRPr>
          </a:p>
          <a:p>
            <a:pPr>
              <a:spcBef>
                <a:spcPts val="2200"/>
              </a:spcBef>
              <a:buSzPct val="75000"/>
            </a:pPr>
            <a:r>
              <a:rPr lang="pl-PL" altLang="pl-PL" sz="2200" dirty="0" smtClean="0">
                <a:solidFill>
                  <a:schemeClr val="tx1"/>
                </a:solidFill>
                <a:latin typeface="+mn-lt"/>
                <a:ea typeface="Roboto Regular"/>
                <a:cs typeface="Roboto Regular"/>
                <a:sym typeface="Roboto Regular"/>
              </a:rPr>
              <a:t>Zespół Ochrony Powietrza</a:t>
            </a:r>
            <a:br>
              <a:rPr lang="pl-PL" altLang="pl-PL" sz="2200" dirty="0" smtClean="0">
                <a:solidFill>
                  <a:schemeClr val="tx1"/>
                </a:solidFill>
                <a:latin typeface="+mn-lt"/>
                <a:ea typeface="Roboto Regular"/>
                <a:cs typeface="Roboto Regular"/>
                <a:sym typeface="Roboto Regular"/>
              </a:rPr>
            </a:br>
            <a:r>
              <a:rPr lang="pl-PL" altLang="pl-PL" sz="2200" dirty="0" smtClean="0">
                <a:solidFill>
                  <a:schemeClr val="tx1"/>
                </a:solidFill>
                <a:latin typeface="+mn-lt"/>
                <a:ea typeface="Roboto Regular"/>
                <a:cs typeface="Roboto Regular"/>
                <a:sym typeface="Roboto Regular"/>
              </a:rPr>
              <a:t>Urząd </a:t>
            </a:r>
            <a:r>
              <a:rPr lang="pl-PL" altLang="pl-PL" sz="2200" dirty="0">
                <a:solidFill>
                  <a:schemeClr val="tx1"/>
                </a:solidFill>
                <a:latin typeface="+mn-lt"/>
                <a:ea typeface="Roboto Regular"/>
                <a:cs typeface="Roboto Regular"/>
                <a:sym typeface="Roboto Regular"/>
              </a:rPr>
              <a:t>Marszałkowski Województwa Małopolskiego</a:t>
            </a:r>
          </a:p>
        </p:txBody>
      </p:sp>
      <p:cxnSp>
        <p:nvCxnSpPr>
          <p:cNvPr id="4" name="Łącznik prosty 3"/>
          <p:cNvCxnSpPr/>
          <p:nvPr/>
        </p:nvCxnSpPr>
        <p:spPr>
          <a:xfrm>
            <a:off x="8780585" y="7151775"/>
            <a:ext cx="0" cy="1681329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3385" y="397391"/>
            <a:ext cx="4198327" cy="59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67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6663690" y="5711890"/>
            <a:ext cx="6313170" cy="51039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rtl="0" latinLnBrk="1" hangingPunct="0">
              <a:spcAft>
                <a:spcPts val="300"/>
              </a:spcAft>
            </a:pPr>
            <a:endParaRPr lang="pl-PL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1620469" y="1150078"/>
            <a:ext cx="9753600" cy="1019907"/>
          </a:xfrm>
        </p:spPr>
        <p:txBody>
          <a:bodyPr>
            <a:normAutofit/>
          </a:bodyPr>
          <a:lstStyle/>
          <a:p>
            <a:r>
              <a:rPr lang="pl-PL" sz="4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Trzecia faza Projektu LIFE</a:t>
            </a:r>
            <a:endParaRPr lang="pl-PL" sz="48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1250706" y="2767101"/>
            <a:ext cx="1012336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Termin realizacji:</a:t>
            </a:r>
          </a:p>
          <a:p>
            <a:pPr algn="l">
              <a:lnSpc>
                <a:spcPct val="150000"/>
              </a:lnSpc>
            </a:pPr>
            <a:r>
              <a:rPr lang="pl-PL" dirty="0" smtClean="0">
                <a:solidFill>
                  <a:prstClr val="black"/>
                </a:solidFill>
              </a:rPr>
              <a:t>1 stycznia 2020 roku – 31 grudnia 2021 roku</a:t>
            </a:r>
          </a:p>
          <a:p>
            <a:pPr algn="l">
              <a:lnSpc>
                <a:spcPct val="150000"/>
              </a:lnSpc>
            </a:pPr>
            <a:endParaRPr lang="pl-PL" dirty="0">
              <a:solidFill>
                <a:prstClr val="black"/>
              </a:solidFill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Zakres działań: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 smtClean="0">
                <a:solidFill>
                  <a:prstClr val="black"/>
                </a:solidFill>
              </a:rPr>
              <a:t>Wdrażanie uchwał antysmogowych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 smtClean="0">
                <a:solidFill>
                  <a:prstClr val="black"/>
                </a:solidFill>
              </a:rPr>
              <a:t>Edukacja ekologiczna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 smtClean="0">
                <a:solidFill>
                  <a:prstClr val="black"/>
                </a:solidFill>
              </a:rPr>
              <a:t>Realizacja Programu ochrony powietrza</a:t>
            </a:r>
          </a:p>
          <a:p>
            <a:pPr algn="l">
              <a:lnSpc>
                <a:spcPct val="150000"/>
              </a:lnSpc>
            </a:pPr>
            <a:endParaRPr lang="pl-PL" dirty="0">
              <a:solidFill>
                <a:prstClr val="black"/>
              </a:solidFill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Finansowanie działań:</a:t>
            </a:r>
          </a:p>
          <a:p>
            <a:pPr algn="l">
              <a:lnSpc>
                <a:spcPct val="150000"/>
              </a:lnSpc>
            </a:pPr>
            <a:r>
              <a:rPr lang="pl-PL" dirty="0" smtClean="0">
                <a:solidFill>
                  <a:prstClr val="black"/>
                </a:solidFill>
              </a:rPr>
              <a:t>Możliwy zakres finansowania obejmuje zadania wynikające ze wskaźników na III Fazę oraz szeroki wachlarz działań dodatkowych.</a:t>
            </a:r>
          </a:p>
          <a:p>
            <a:pPr algn="l">
              <a:lnSpc>
                <a:spcPct val="150000"/>
              </a:lnSpc>
            </a:pPr>
            <a:endParaRPr lang="pl-PL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82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1620469" y="1079996"/>
            <a:ext cx="9753600" cy="1884895"/>
          </a:xfrm>
        </p:spPr>
        <p:txBody>
          <a:bodyPr>
            <a:normAutofit fontScale="90000"/>
          </a:bodyPr>
          <a:lstStyle/>
          <a:p>
            <a:r>
              <a:rPr lang="pl-PL" sz="4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Działanie C1. </a:t>
            </a:r>
            <a:r>
              <a:rPr lang="pl-PL" sz="4800" b="1" dirty="0" err="1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Ekodoradcy</a:t>
            </a:r>
            <a:r>
              <a:rPr lang="pl-PL" sz="4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– wsparcie kontroli przestrzegania uchwały antysmogowej dla Małopolski</a:t>
            </a:r>
            <a:endParaRPr lang="pl-PL" sz="48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1250706" y="3089341"/>
            <a:ext cx="10270734" cy="7802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Przeprowadzanie kontroli palenisk 2,5% zabudowy mieszkaniowej</a:t>
            </a:r>
          </a:p>
          <a:p>
            <a:pPr algn="l">
              <a:lnSpc>
                <a:spcPct val="150000"/>
              </a:lnSpc>
            </a:pPr>
            <a:r>
              <a:rPr lang="pl-PL" dirty="0" smtClean="0">
                <a:solidFill>
                  <a:prstClr val="black"/>
                </a:solidFill>
              </a:rPr>
              <a:t>- </a:t>
            </a:r>
            <a:r>
              <a:rPr lang="pl-PL" dirty="0" err="1" smtClean="0">
                <a:solidFill>
                  <a:prstClr val="black"/>
                </a:solidFill>
              </a:rPr>
              <a:t>Ekodoradca</a:t>
            </a:r>
            <a:r>
              <a:rPr lang="pl-PL" dirty="0" smtClean="0">
                <a:solidFill>
                  <a:prstClr val="black"/>
                </a:solidFill>
              </a:rPr>
              <a:t>, straż miejska/gminna, policja, ochotnicza straż pożarna oraz osoby uprawnione do przeprowadzenia kontroli,</a:t>
            </a:r>
            <a:br>
              <a:rPr lang="pl-PL" dirty="0" smtClean="0">
                <a:solidFill>
                  <a:prstClr val="black"/>
                </a:solidFill>
              </a:rPr>
            </a:br>
            <a:endParaRPr lang="pl-PL" dirty="0" smtClean="0">
              <a:solidFill>
                <a:prstClr val="black"/>
              </a:solidFill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Przebadanie próbek popiołu: 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 smtClean="0">
                <a:solidFill>
                  <a:prstClr val="black"/>
                </a:solidFill>
              </a:rPr>
              <a:t>10 próbek (min. 5 próbek/rok) gminy &lt; 10 000 mieszkańców,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 smtClean="0">
                <a:solidFill>
                  <a:prstClr val="black"/>
                </a:solidFill>
              </a:rPr>
              <a:t>15 próbek (min. 7 próbek/rok) gminy 10 000 do 20 000 mieszkańców,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 smtClean="0">
                <a:solidFill>
                  <a:prstClr val="black"/>
                </a:solidFill>
              </a:rPr>
              <a:t>20 próbek (min. 10 próbek/rok) gminy </a:t>
            </a:r>
            <a:r>
              <a:rPr lang="pl-PL" dirty="0" smtClean="0">
                <a:solidFill>
                  <a:schemeClr val="tx1"/>
                </a:solidFill>
              </a:rPr>
              <a:t>≥ 20 000</a:t>
            </a:r>
            <a:br>
              <a:rPr lang="pl-PL" dirty="0" smtClean="0">
                <a:solidFill>
                  <a:schemeClr val="tx1"/>
                </a:solidFill>
              </a:rPr>
            </a:br>
            <a:endParaRPr lang="pl-PL" dirty="0" smtClean="0">
              <a:solidFill>
                <a:schemeClr val="tx1"/>
              </a:solidFill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schemeClr val="tx1"/>
                </a:solidFill>
              </a:rPr>
              <a:t>Wykonanie ok. 100% inwentaryzacji ogrzewania budynków + baza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endParaRPr lang="pl-PL" dirty="0" smtClean="0">
              <a:solidFill>
                <a:schemeClr val="tx1"/>
              </a:solidFill>
            </a:endParaRP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endParaRPr lang="pl-PL" dirty="0" smtClean="0">
              <a:solidFill>
                <a:prstClr val="black"/>
              </a:solidFill>
            </a:endParaRPr>
          </a:p>
          <a:p>
            <a:pPr algn="l">
              <a:lnSpc>
                <a:spcPct val="150000"/>
              </a:lnSpc>
            </a:pPr>
            <a:endParaRPr lang="pl-PL" b="1" dirty="0" smtClean="0">
              <a:solidFill>
                <a:prstClr val="black"/>
              </a:solidFill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l-PL" sz="22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34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6663690" y="5711890"/>
            <a:ext cx="6313170" cy="51039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rtl="0" latinLnBrk="1" hangingPunct="0">
              <a:spcAft>
                <a:spcPts val="300"/>
              </a:spcAft>
            </a:pPr>
            <a:endParaRPr lang="pl-PL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1620469" y="2126927"/>
            <a:ext cx="9753600" cy="1019907"/>
          </a:xfrm>
        </p:spPr>
        <p:txBody>
          <a:bodyPr>
            <a:normAutofit fontScale="90000"/>
          </a:bodyPr>
          <a:lstStyle/>
          <a:p>
            <a:r>
              <a:rPr lang="pl-PL" sz="4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Finansowanie we wsparciu kontroli przestrzegania uchwały antysmogowej dla Małopolski</a:t>
            </a:r>
            <a:endParaRPr lang="pl-PL" sz="48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1250706" y="3704930"/>
            <a:ext cx="101233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Zakup wyposażenia niezbędnego do przeprowadzania kontroli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 smtClean="0">
                <a:solidFill>
                  <a:prstClr val="black"/>
                </a:solidFill>
              </a:rPr>
              <a:t>wyposażenie ochronne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>
                <a:solidFill>
                  <a:prstClr val="black"/>
                </a:solidFill>
              </a:rPr>
              <a:t>s</a:t>
            </a:r>
            <a:r>
              <a:rPr lang="pl-PL" dirty="0" smtClean="0">
                <a:solidFill>
                  <a:prstClr val="black"/>
                </a:solidFill>
              </a:rPr>
              <a:t>przęt do poboru i zabezpieczenia próbek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Udział w szkoleniu z zakresu przeprowadzania kontroli palenisk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Zlecenie przeprowadzania kontroli innej uprawnionej osobie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>
                <a:solidFill>
                  <a:prstClr val="black"/>
                </a:solidFill>
              </a:rPr>
              <a:t>w</a:t>
            </a:r>
            <a:r>
              <a:rPr lang="pl-PL" dirty="0" smtClean="0">
                <a:solidFill>
                  <a:prstClr val="black"/>
                </a:solidFill>
              </a:rPr>
              <a:t> przypadku nieposiadania straży gminnej/miejskiej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Zlecenie</a:t>
            </a:r>
            <a:r>
              <a:rPr lang="pl-PL" dirty="0" smtClean="0">
                <a:solidFill>
                  <a:prstClr val="black"/>
                </a:solidFill>
              </a:rPr>
              <a:t> </a:t>
            </a:r>
            <a:r>
              <a:rPr lang="pl-PL" b="1" dirty="0" smtClean="0">
                <a:solidFill>
                  <a:prstClr val="black"/>
                </a:solidFill>
              </a:rPr>
              <a:t>badania próbek popiołu w laboratorium certyfikowanym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Zlecenie </a:t>
            </a:r>
            <a:r>
              <a:rPr lang="pl-PL" b="1" dirty="0">
                <a:solidFill>
                  <a:prstClr val="black"/>
                </a:solidFill>
              </a:rPr>
              <a:t>wykonania inwentaryzacji ogrzewania budynków firmie </a:t>
            </a:r>
            <a:endParaRPr lang="pl-PL" b="1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1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6663690" y="5711890"/>
            <a:ext cx="6313170" cy="51039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rtl="0" latinLnBrk="1" hangingPunct="0">
              <a:spcAft>
                <a:spcPts val="300"/>
              </a:spcAft>
            </a:pPr>
            <a:endParaRPr lang="pl-PL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1620469" y="1551163"/>
            <a:ext cx="9753600" cy="1292539"/>
          </a:xfrm>
        </p:spPr>
        <p:txBody>
          <a:bodyPr>
            <a:normAutofit fontScale="90000"/>
          </a:bodyPr>
          <a:lstStyle/>
          <a:p>
            <a:r>
              <a:rPr lang="pl-PL" sz="48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Działanie C1. </a:t>
            </a:r>
            <a:r>
              <a:rPr lang="pl-PL" sz="4800" b="1" dirty="0" err="1">
                <a:solidFill>
                  <a:schemeClr val="accent5">
                    <a:lumMod val="50000"/>
                  </a:schemeClr>
                </a:solidFill>
                <a:latin typeface="+mn-lt"/>
              </a:rPr>
              <a:t>Ekodoradcy</a:t>
            </a:r>
            <a:r>
              <a:rPr lang="pl-PL" sz="48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 – wsparcie </a:t>
            </a:r>
            <a:r>
              <a:rPr lang="pl-PL" sz="4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osób dotkniętych ubóstwem energetycznym</a:t>
            </a:r>
            <a:endParaRPr lang="pl-PL" sz="48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1250706" y="3057278"/>
            <a:ext cx="1012336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Pomoc osobom dotkniętych ubóstwem energetycznym: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b="1" dirty="0" smtClean="0">
                <a:solidFill>
                  <a:prstClr val="black"/>
                </a:solidFill>
              </a:rPr>
              <a:t>10 gospodarstw domowych </a:t>
            </a:r>
            <a:r>
              <a:rPr lang="pl-PL" dirty="0" smtClean="0">
                <a:solidFill>
                  <a:prstClr val="black"/>
                </a:solidFill>
              </a:rPr>
              <a:t>(min. 5 gospodarstw/rok) w przypadku gmin o liczbie mieszkańców &lt; 10 000,</a:t>
            </a:r>
            <a:br>
              <a:rPr lang="pl-PL" dirty="0" smtClean="0">
                <a:solidFill>
                  <a:prstClr val="black"/>
                </a:solidFill>
              </a:rPr>
            </a:br>
            <a:endParaRPr lang="pl-PL" dirty="0" smtClean="0">
              <a:solidFill>
                <a:prstClr val="black"/>
              </a:solidFill>
            </a:endParaRP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b="1" dirty="0" smtClean="0">
                <a:solidFill>
                  <a:prstClr val="black"/>
                </a:solidFill>
              </a:rPr>
              <a:t>15 gospodarstw domowych </a:t>
            </a:r>
            <a:r>
              <a:rPr lang="pl-PL" dirty="0" smtClean="0">
                <a:solidFill>
                  <a:prstClr val="black"/>
                </a:solidFill>
              </a:rPr>
              <a:t>(min. 7 gospodarstw/rok) w przypadku gmin o liczbie mieszkańców od 10 000 do 20 000,</a:t>
            </a:r>
            <a:r>
              <a:rPr lang="pl-PL" b="1" dirty="0" smtClean="0">
                <a:solidFill>
                  <a:prstClr val="black"/>
                </a:solidFill>
              </a:rPr>
              <a:t/>
            </a:r>
            <a:br>
              <a:rPr lang="pl-PL" b="1" dirty="0" smtClean="0">
                <a:solidFill>
                  <a:prstClr val="black"/>
                </a:solidFill>
              </a:rPr>
            </a:br>
            <a:endParaRPr lang="pl-PL" b="1" dirty="0" smtClean="0">
              <a:solidFill>
                <a:prstClr val="black"/>
              </a:solidFill>
            </a:endParaRP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b="1" dirty="0" smtClean="0">
                <a:solidFill>
                  <a:prstClr val="black"/>
                </a:solidFill>
              </a:rPr>
              <a:t>20 gospodarstw domowych </a:t>
            </a:r>
            <a:r>
              <a:rPr lang="pl-PL" dirty="0" smtClean="0">
                <a:solidFill>
                  <a:prstClr val="black"/>
                </a:solidFill>
              </a:rPr>
              <a:t>(min. 10 gospodarstw/rok) w przypadku gmin o liczbie mieszkańców </a:t>
            </a:r>
            <a:r>
              <a:rPr lang="pl-PL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≥ 20 000</a:t>
            </a:r>
            <a:endParaRPr lang="pl-PL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75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6663690" y="5711890"/>
            <a:ext cx="6313170" cy="51039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rtl="0" latinLnBrk="1" hangingPunct="0">
              <a:spcAft>
                <a:spcPts val="300"/>
              </a:spcAft>
            </a:pPr>
            <a:endParaRPr lang="pl-PL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1620469" y="1310330"/>
            <a:ext cx="9753600" cy="1268278"/>
          </a:xfrm>
        </p:spPr>
        <p:txBody>
          <a:bodyPr>
            <a:normAutofit fontScale="90000"/>
          </a:bodyPr>
          <a:lstStyle/>
          <a:p>
            <a:r>
              <a:rPr lang="pl-PL" sz="4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Finansowanie we wsparciu osób dotkniętych ubóstwem energetycznym</a:t>
            </a:r>
            <a:endParaRPr lang="pl-PL" sz="48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347472" y="2589362"/>
            <a:ext cx="1196035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Zakup urządzeń do badania zużycia energii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dirty="0" smtClean="0">
                <a:solidFill>
                  <a:prstClr val="black"/>
                </a:solidFill>
              </a:rPr>
              <a:t>Zakup drobnych urządzeń</a:t>
            </a:r>
            <a:r>
              <a:rPr lang="pl-PL" b="1" dirty="0" smtClean="0">
                <a:solidFill>
                  <a:prstClr val="black"/>
                </a:solidFill>
              </a:rPr>
              <a:t>, które służą oszczędności energii i wody </a:t>
            </a:r>
            <a:r>
              <a:rPr lang="pl-PL" dirty="0" smtClean="0">
                <a:solidFill>
                  <a:prstClr val="black"/>
                </a:solidFill>
              </a:rPr>
              <a:t>(np. </a:t>
            </a:r>
            <a:r>
              <a:rPr lang="pl-PL" dirty="0" err="1" smtClean="0">
                <a:solidFill>
                  <a:prstClr val="black"/>
                </a:solidFill>
              </a:rPr>
              <a:t>perlatorów</a:t>
            </a:r>
            <a:r>
              <a:rPr lang="pl-PL" dirty="0" smtClean="0">
                <a:solidFill>
                  <a:prstClr val="black"/>
                </a:solidFill>
              </a:rPr>
              <a:t>, żarówek LED, ekranów </a:t>
            </a:r>
            <a:r>
              <a:rPr lang="pl-PL" dirty="0" err="1" smtClean="0">
                <a:solidFill>
                  <a:prstClr val="black"/>
                </a:solidFill>
              </a:rPr>
              <a:t>zagrzejnikowych</a:t>
            </a:r>
            <a:r>
              <a:rPr lang="pl-PL" dirty="0" smtClean="0">
                <a:solidFill>
                  <a:prstClr val="black"/>
                </a:solidFill>
              </a:rPr>
              <a:t>, itp.)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Zakup materiałów edukacyjnych </a:t>
            </a:r>
            <a:r>
              <a:rPr lang="pl-PL" dirty="0" smtClean="0">
                <a:solidFill>
                  <a:prstClr val="black"/>
                </a:solidFill>
              </a:rPr>
              <a:t>(broszury, ulotki) na potrzeby wizyt w gospodarstwach domowych u osób dotkniętych ubóstwem energetycznym,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Pokrycie kosztów uczestnictwa w wizytach audytora/eksperta </a:t>
            </a:r>
            <a:r>
              <a:rPr lang="pl-PL" dirty="0" smtClean="0">
                <a:solidFill>
                  <a:prstClr val="black"/>
                </a:solidFill>
              </a:rPr>
              <a:t>w zakresie oszczędności energii (np. w formie umowy o dzieło na wykonanie audytów)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Koszty przygotowania audytu lub oceny energetycznej budynku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Koszty przygotowania dokumentacji i wniosków </a:t>
            </a:r>
            <a:r>
              <a:rPr lang="pl-PL" dirty="0" smtClean="0">
                <a:solidFill>
                  <a:prstClr val="black"/>
                </a:solidFill>
              </a:rPr>
              <a:t>do programów dofinansowania do przeprowadzenia termomodernizacji u osób dotkniętych ubóstwem energetycznym (np. Stop Smog, Czyste Powietrze), </a:t>
            </a:r>
            <a:r>
              <a:rPr lang="pl-PL" b="1" dirty="0" smtClean="0">
                <a:solidFill>
                  <a:prstClr val="black"/>
                </a:solidFill>
              </a:rPr>
              <a:t>jeśli koszty te nie będą kwalifikowane w ramach tych programów.</a:t>
            </a:r>
          </a:p>
        </p:txBody>
      </p:sp>
    </p:spTree>
    <p:extLst>
      <p:ext uri="{BB962C8B-B14F-4D97-AF65-F5344CB8AC3E}">
        <p14:creationId xmlns:p14="http://schemas.microsoft.com/office/powerpoint/2010/main" val="343142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6663690" y="5711890"/>
            <a:ext cx="6313170" cy="51039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rtl="0" latinLnBrk="1" hangingPunct="0">
              <a:spcAft>
                <a:spcPts val="300"/>
              </a:spcAft>
            </a:pPr>
            <a:endParaRPr lang="pl-PL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1620469" y="1238188"/>
            <a:ext cx="9753600" cy="1292539"/>
          </a:xfrm>
        </p:spPr>
        <p:txBody>
          <a:bodyPr>
            <a:normAutofit fontScale="90000"/>
          </a:bodyPr>
          <a:lstStyle/>
          <a:p>
            <a:r>
              <a:rPr lang="pl-PL" sz="48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Działanie </a:t>
            </a:r>
            <a:r>
              <a:rPr lang="pl-PL" sz="4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E2. Lokalne działania informacyjno-edukacyjne</a:t>
            </a:r>
            <a:endParaRPr lang="pl-PL" sz="48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574050" y="2639842"/>
            <a:ext cx="1102054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Dystrybucja materiałów edukacyjnych i organizacja wydarzeń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 smtClean="0">
                <a:solidFill>
                  <a:prstClr val="black"/>
                </a:solidFill>
              </a:rPr>
              <a:t>Ulotki, broszury, plakaty, karty pracy dla dzieci, książki o tematyce ochrony powietrza itp.</a:t>
            </a:r>
          </a:p>
          <a:p>
            <a:pPr lvl="1" indent="0" algn="l">
              <a:lnSpc>
                <a:spcPct val="150000"/>
              </a:lnSpc>
            </a:pPr>
            <a:r>
              <a:rPr lang="pl-PL" dirty="0">
                <a:solidFill>
                  <a:prstClr val="black"/>
                </a:solidFill>
              </a:rPr>
              <a:t>	</a:t>
            </a:r>
            <a:r>
              <a:rPr lang="pl-PL" b="1" dirty="0" smtClean="0">
                <a:solidFill>
                  <a:prstClr val="black"/>
                </a:solidFill>
              </a:rPr>
              <a:t>- 1 000 szt</a:t>
            </a:r>
            <a:r>
              <a:rPr lang="pl-PL" dirty="0" smtClean="0">
                <a:solidFill>
                  <a:prstClr val="black"/>
                </a:solidFill>
              </a:rPr>
              <a:t>. </a:t>
            </a:r>
            <a:r>
              <a:rPr lang="pl-PL" dirty="0">
                <a:solidFill>
                  <a:prstClr val="black"/>
                </a:solidFill>
              </a:rPr>
              <a:t>w</a:t>
            </a:r>
            <a:r>
              <a:rPr lang="pl-PL" dirty="0" smtClean="0">
                <a:solidFill>
                  <a:prstClr val="black"/>
                </a:solidFill>
              </a:rPr>
              <a:t> przypadku gmin o liczbie mieszkańców </a:t>
            </a:r>
            <a:r>
              <a:rPr lang="pl-PL" b="1" dirty="0" smtClean="0">
                <a:solidFill>
                  <a:prstClr val="black"/>
                </a:solidFill>
              </a:rPr>
              <a:t>&lt; 10 000,</a:t>
            </a:r>
          </a:p>
          <a:p>
            <a:pPr lvl="1" indent="0" algn="l">
              <a:lnSpc>
                <a:spcPct val="150000"/>
              </a:lnSpc>
            </a:pPr>
            <a:r>
              <a:rPr lang="pl-PL" dirty="0">
                <a:solidFill>
                  <a:prstClr val="black"/>
                </a:solidFill>
              </a:rPr>
              <a:t>	</a:t>
            </a:r>
            <a:r>
              <a:rPr lang="pl-PL" b="1" dirty="0" smtClean="0">
                <a:solidFill>
                  <a:prstClr val="black"/>
                </a:solidFill>
              </a:rPr>
              <a:t>- 2 000 szt</a:t>
            </a:r>
            <a:r>
              <a:rPr lang="pl-PL" dirty="0" smtClean="0">
                <a:solidFill>
                  <a:prstClr val="black"/>
                </a:solidFill>
              </a:rPr>
              <a:t>. </a:t>
            </a:r>
            <a:r>
              <a:rPr lang="pl-PL" dirty="0">
                <a:solidFill>
                  <a:prstClr val="black"/>
                </a:solidFill>
              </a:rPr>
              <a:t>w</a:t>
            </a:r>
            <a:r>
              <a:rPr lang="pl-PL" dirty="0" smtClean="0">
                <a:solidFill>
                  <a:prstClr val="black"/>
                </a:solidFill>
              </a:rPr>
              <a:t> przypadku gmin o liczbie mieszkańców </a:t>
            </a:r>
            <a:r>
              <a:rPr lang="pl-PL" b="1" dirty="0" smtClean="0">
                <a:solidFill>
                  <a:prstClr val="black"/>
                </a:solidFill>
              </a:rPr>
              <a:t>od 10 000 do 20 000,</a:t>
            </a:r>
          </a:p>
          <a:p>
            <a:pPr lvl="1" indent="0" algn="l">
              <a:lnSpc>
                <a:spcPct val="150000"/>
              </a:lnSpc>
            </a:pPr>
            <a:r>
              <a:rPr lang="pl-PL" dirty="0">
                <a:solidFill>
                  <a:prstClr val="black"/>
                </a:solidFill>
              </a:rPr>
              <a:t>	</a:t>
            </a:r>
            <a:r>
              <a:rPr lang="pl-PL" b="1" dirty="0" smtClean="0">
                <a:solidFill>
                  <a:prstClr val="black"/>
                </a:solidFill>
              </a:rPr>
              <a:t>- 3 000 szt</a:t>
            </a:r>
            <a:r>
              <a:rPr lang="pl-PL" dirty="0" smtClean="0">
                <a:solidFill>
                  <a:prstClr val="black"/>
                </a:solidFill>
              </a:rPr>
              <a:t>. w przypadku gmin o liczbie mieszkańców </a:t>
            </a:r>
            <a:r>
              <a:rPr lang="pl-PL" b="1" dirty="0" smtClean="0">
                <a:solidFill>
                  <a:schemeClr val="tx1"/>
                </a:solidFill>
              </a:rPr>
              <a:t>≥ 20 000,</a:t>
            </a:r>
          </a:p>
          <a:p>
            <a:pPr marL="342900" lvl="1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schemeClr val="tx1"/>
                </a:solidFill>
              </a:rPr>
              <a:t>Organizacja wydarzeń z zakresu ochrony powietrza </a:t>
            </a:r>
            <a:r>
              <a:rPr lang="pl-PL" dirty="0" smtClean="0">
                <a:solidFill>
                  <a:schemeClr val="tx1"/>
                </a:solidFill>
              </a:rPr>
              <a:t>(przynajmniej 2 wydarzenia w roku, tj. </a:t>
            </a:r>
            <a:r>
              <a:rPr lang="pl-PL" b="1" dirty="0" smtClean="0">
                <a:solidFill>
                  <a:schemeClr val="tx1"/>
                </a:solidFill>
              </a:rPr>
              <a:t>4 wydarzenia w okresie trwania III fazy Projektu</a:t>
            </a:r>
            <a:r>
              <a:rPr lang="pl-PL" dirty="0" smtClean="0">
                <a:solidFill>
                  <a:schemeClr val="tx1"/>
                </a:solidFill>
              </a:rPr>
              <a:t>)</a:t>
            </a:r>
          </a:p>
          <a:p>
            <a:pPr marL="342900" lvl="1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schemeClr val="tx1"/>
                </a:solidFill>
              </a:rPr>
              <a:t>Udział lub organizacja </a:t>
            </a:r>
            <a:r>
              <a:rPr lang="pl-PL" dirty="0" smtClean="0">
                <a:solidFill>
                  <a:schemeClr val="tx1"/>
                </a:solidFill>
              </a:rPr>
              <a:t>przynajmniej 6-u spotkań w roku (tj. </a:t>
            </a:r>
            <a:r>
              <a:rPr lang="pl-PL" b="1" dirty="0" smtClean="0">
                <a:solidFill>
                  <a:schemeClr val="tx1"/>
                </a:solidFill>
              </a:rPr>
              <a:t>12-u spotkań w okresie trwania III fazy Projektu) z grupami opiniotwórczymi</a:t>
            </a:r>
          </a:p>
          <a:p>
            <a:pPr lvl="1" indent="0" algn="l">
              <a:lnSpc>
                <a:spcPct val="150000"/>
              </a:lnSpc>
            </a:pPr>
            <a:r>
              <a:rPr lang="pl-PL" dirty="0" smtClean="0">
                <a:solidFill>
                  <a:schemeClr val="tx1"/>
                </a:solidFill>
              </a:rPr>
              <a:t>* Materiałami edukacyjnymi nie są gadżety przekazywane podczas wydarzeń – materiały mają mieć </a:t>
            </a:r>
            <a:r>
              <a:rPr lang="pl-PL" smtClean="0">
                <a:solidFill>
                  <a:schemeClr val="tx1"/>
                </a:solidFill>
              </a:rPr>
              <a:t>charakter </a:t>
            </a:r>
            <a:r>
              <a:rPr lang="pl-PL" smtClean="0">
                <a:solidFill>
                  <a:schemeClr val="tx1"/>
                </a:solidFill>
              </a:rPr>
              <a:t>edukacyjny</a:t>
            </a:r>
            <a:r>
              <a:rPr lang="pl-PL" dirty="0" smtClean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664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6663690" y="5711890"/>
            <a:ext cx="6313170" cy="51039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rtl="0" latinLnBrk="1" hangingPunct="0">
              <a:spcAft>
                <a:spcPts val="300"/>
              </a:spcAft>
            </a:pPr>
            <a:endParaRPr lang="pl-PL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1620469" y="1409880"/>
            <a:ext cx="9753600" cy="1292539"/>
          </a:xfrm>
        </p:spPr>
        <p:txBody>
          <a:bodyPr>
            <a:normAutofit fontScale="90000"/>
          </a:bodyPr>
          <a:lstStyle/>
          <a:p>
            <a:r>
              <a:rPr lang="pl-PL" sz="4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Finansowanie działań</a:t>
            </a:r>
            <a:br>
              <a:rPr lang="pl-PL" sz="4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r>
              <a:rPr lang="pl-PL" sz="4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informacyjno-edukacyjnych</a:t>
            </a:r>
            <a:endParaRPr lang="pl-PL" sz="48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938743" y="3138308"/>
            <a:ext cx="1043532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Koszty organizacji dużych wydarzeń w zakresie ochrony powietrza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Koszty przeprowadzenia akcji informacyjnych na skalę całej gminy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Wydruk oraz dystrybucja materiałów edukacyjnych</a:t>
            </a:r>
          </a:p>
          <a:p>
            <a:pPr algn="l">
              <a:lnSpc>
                <a:spcPct val="150000"/>
              </a:lnSpc>
            </a:pPr>
            <a:r>
              <a:rPr lang="pl-PL" dirty="0" smtClean="0">
                <a:solidFill>
                  <a:prstClr val="black"/>
                </a:solidFill>
              </a:rPr>
              <a:t>-   ulotki, plakaty, karty pracy itp.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Tworzenie ścieżek edukacyjnych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Doposażenie szkół i przedszkoli w materiały dydaktyczne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>
                <a:solidFill>
                  <a:prstClr val="black"/>
                </a:solidFill>
              </a:rPr>
              <a:t>g</a:t>
            </a:r>
            <a:r>
              <a:rPr lang="pl-PL" dirty="0" smtClean="0">
                <a:solidFill>
                  <a:prstClr val="black"/>
                </a:solidFill>
              </a:rPr>
              <a:t>ry planszowe, gabloty informacyjne, inne materiały edukacyjne</a:t>
            </a:r>
            <a:endParaRPr lang="pl-PL" dirty="0">
              <a:solidFill>
                <a:prstClr val="black"/>
              </a:solidFill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Materiały i instalacje trwałe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>
                <a:solidFill>
                  <a:prstClr val="black"/>
                </a:solidFill>
              </a:rPr>
              <a:t>o</a:t>
            </a:r>
            <a:r>
              <a:rPr lang="pl-PL" dirty="0" smtClean="0">
                <a:solidFill>
                  <a:prstClr val="black"/>
                </a:solidFill>
              </a:rPr>
              <a:t>patrzone odpowiednimi logotypami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>
                <a:solidFill>
                  <a:prstClr val="black"/>
                </a:solidFill>
              </a:rPr>
              <a:t>o</a:t>
            </a:r>
            <a:r>
              <a:rPr lang="pl-PL" dirty="0" smtClean="0">
                <a:solidFill>
                  <a:prstClr val="black"/>
                </a:solidFill>
              </a:rPr>
              <a:t> tematyce ochrony powietrza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>
                <a:solidFill>
                  <a:prstClr val="black"/>
                </a:solidFill>
              </a:rPr>
              <a:t>m</a:t>
            </a:r>
            <a:r>
              <a:rPr lang="pl-PL" dirty="0" smtClean="0">
                <a:solidFill>
                  <a:prstClr val="black"/>
                </a:solidFill>
              </a:rPr>
              <a:t>.in. mural, ławki solarne, stojaki na rowery</a:t>
            </a:r>
          </a:p>
        </p:txBody>
      </p:sp>
    </p:spTree>
    <p:extLst>
      <p:ext uri="{BB962C8B-B14F-4D97-AF65-F5344CB8AC3E}">
        <p14:creationId xmlns:p14="http://schemas.microsoft.com/office/powerpoint/2010/main" val="95320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6663690" y="5711890"/>
            <a:ext cx="6313170" cy="51039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rtl="0" latinLnBrk="1" hangingPunct="0">
              <a:spcAft>
                <a:spcPts val="300"/>
              </a:spcAft>
            </a:pPr>
            <a:endParaRPr lang="pl-PL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1620469" y="697397"/>
            <a:ext cx="9753600" cy="894408"/>
          </a:xfrm>
        </p:spPr>
        <p:txBody>
          <a:bodyPr>
            <a:normAutofit/>
          </a:bodyPr>
          <a:lstStyle/>
          <a:p>
            <a:r>
              <a:rPr lang="pl-PL" sz="4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Realizacja wskaźników na III Fazę</a:t>
            </a:r>
            <a:endParaRPr lang="pl-PL" sz="48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086115"/>
              </p:ext>
            </p:extLst>
          </p:nvPr>
        </p:nvGraphicFramePr>
        <p:xfrm>
          <a:off x="635965" y="1577869"/>
          <a:ext cx="11722608" cy="76858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7536"/>
                <a:gridCol w="3907536"/>
                <a:gridCol w="3907536"/>
              </a:tblGrid>
              <a:tr h="577885">
                <a:tc>
                  <a:txBody>
                    <a:bodyPr/>
                    <a:lstStyle/>
                    <a:p>
                      <a:r>
                        <a:rPr lang="pl-PL" sz="3200" b="1" dirty="0" smtClean="0"/>
                        <a:t>Nazwa działania</a:t>
                      </a:r>
                      <a:endParaRPr lang="pl-PL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3200" b="1" dirty="0" smtClean="0"/>
                        <a:t>Wymaganie na czas całej fazy</a:t>
                      </a:r>
                      <a:endParaRPr lang="pl-PL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3200" b="1" dirty="0" smtClean="0"/>
                        <a:t>% Gmin spełniających</a:t>
                      </a:r>
                      <a:r>
                        <a:rPr lang="pl-PL" sz="3200" b="1" baseline="0" dirty="0" smtClean="0"/>
                        <a:t> wskaźnik</a:t>
                      </a:r>
                      <a:endParaRPr lang="pl-PL" sz="3200" b="1" dirty="0"/>
                    </a:p>
                  </a:txBody>
                  <a:tcPr/>
                </a:tc>
              </a:tr>
              <a:tr h="853497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Kontrole palenisk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dirty="0" smtClean="0"/>
                        <a:t>2,5 % zabudowy mieszkaniowej</a:t>
                      </a:r>
                      <a:endParaRPr lang="pl-PL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29 %</a:t>
                      </a:r>
                      <a:endParaRPr lang="pl-PL" sz="2800" b="1" dirty="0"/>
                    </a:p>
                  </a:txBody>
                  <a:tcPr/>
                </a:tc>
              </a:tr>
              <a:tr h="853497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Badanie próbek popiołu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753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800" dirty="0" smtClean="0"/>
                        <a:t>10-20 przebadanych próbek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15 % - co najmniej 10 próbek</a:t>
                      </a:r>
                      <a:endParaRPr lang="pl-PL" sz="2800" b="1" dirty="0"/>
                    </a:p>
                  </a:txBody>
                  <a:tcPr/>
                </a:tc>
              </a:tr>
              <a:tr h="523021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Inwentaryzacja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dirty="0" smtClean="0"/>
                        <a:t>100 % baza UMWM</a:t>
                      </a:r>
                      <a:endParaRPr lang="pl-PL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3 %</a:t>
                      </a:r>
                      <a:endParaRPr lang="pl-PL" sz="2800" b="1" dirty="0"/>
                    </a:p>
                  </a:txBody>
                  <a:tcPr/>
                </a:tc>
              </a:tr>
              <a:tr h="853497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Ubóstwo energetyczne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753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800" dirty="0" smtClean="0"/>
                        <a:t>10-20 wizyt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21 % - co najmniej 10 wizyt</a:t>
                      </a:r>
                      <a:endParaRPr lang="pl-PL" sz="2800" b="1" dirty="0"/>
                    </a:p>
                  </a:txBody>
                  <a:tcPr/>
                </a:tc>
              </a:tr>
              <a:tr h="853497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Dystrybucja materiałów edukacyjnych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753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800" dirty="0" smtClean="0"/>
                        <a:t>1000-3000 rozdystrybuowanych materiałów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84 % - co najmniej</a:t>
                      </a:r>
                      <a:r>
                        <a:rPr lang="pl-PL" sz="2800" b="1" baseline="0" dirty="0" smtClean="0"/>
                        <a:t> 1000 materiałów</a:t>
                      </a:r>
                      <a:endParaRPr lang="pl-PL" sz="2800" b="1" dirty="0"/>
                    </a:p>
                  </a:txBody>
                  <a:tcPr/>
                </a:tc>
              </a:tr>
              <a:tr h="853497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Wydarzenia związane</a:t>
                      </a:r>
                      <a:r>
                        <a:rPr lang="pl-PL" sz="2800" b="1" baseline="0" dirty="0" smtClean="0"/>
                        <a:t> z ochroną powietrza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 sz="2800" baseline="0" dirty="0" smtClean="0"/>
                        <a:t>4 wydarzenia</a:t>
                      </a:r>
                      <a:endParaRPr lang="pl-PL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pl-PL" sz="2800" b="1" dirty="0" smtClean="0"/>
                        <a:t>40</a:t>
                      </a:r>
                      <a:r>
                        <a:rPr lang="pl-PL" sz="2800" b="1" baseline="0" dirty="0" smtClean="0"/>
                        <a:t> %</a:t>
                      </a:r>
                      <a:endParaRPr lang="pl-PL" sz="2800" b="1" dirty="0"/>
                    </a:p>
                  </a:txBody>
                  <a:tcPr/>
                </a:tc>
              </a:tr>
              <a:tr h="853497">
                <a:tc>
                  <a:txBody>
                    <a:bodyPr/>
                    <a:lstStyle/>
                    <a:p>
                      <a:r>
                        <a:rPr lang="pl-PL" sz="2800" b="1" dirty="0" smtClean="0"/>
                        <a:t>Spotkania</a:t>
                      </a:r>
                      <a:r>
                        <a:rPr lang="pl-PL" sz="2800" b="1" baseline="0" dirty="0" smtClean="0"/>
                        <a:t> z grupami opiniotwórczymi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dirty="0" smtClean="0"/>
                        <a:t>Organizacja/uczestnictwo w</a:t>
                      </a:r>
                      <a:r>
                        <a:rPr lang="pl-PL" sz="2800" baseline="0" dirty="0" smtClean="0"/>
                        <a:t> 12 spotkaniach</a:t>
                      </a:r>
                      <a:endParaRPr lang="pl-PL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55 %</a:t>
                      </a:r>
                      <a:endParaRPr lang="pl-PL" sz="28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475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6663690" y="5711890"/>
            <a:ext cx="6313170" cy="51039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rtl="0" latinLnBrk="1" hangingPunct="0">
              <a:spcAft>
                <a:spcPts val="300"/>
              </a:spcAft>
            </a:pPr>
            <a:endParaRPr lang="pl-PL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1620469" y="1150078"/>
            <a:ext cx="9753600" cy="1019907"/>
          </a:xfrm>
        </p:spPr>
        <p:txBody>
          <a:bodyPr>
            <a:normAutofit/>
          </a:bodyPr>
          <a:lstStyle/>
          <a:p>
            <a:r>
              <a:rPr lang="pl-PL" sz="4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Czwarta faza Projektu LIFE</a:t>
            </a:r>
            <a:endParaRPr lang="pl-PL" sz="48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1250706" y="2767101"/>
            <a:ext cx="1012336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Termin realizacji:</a:t>
            </a:r>
          </a:p>
          <a:p>
            <a:pPr algn="l">
              <a:lnSpc>
                <a:spcPct val="150000"/>
              </a:lnSpc>
            </a:pPr>
            <a:r>
              <a:rPr lang="pl-PL" dirty="0" smtClean="0">
                <a:solidFill>
                  <a:prstClr val="black"/>
                </a:solidFill>
              </a:rPr>
              <a:t>- 1 stycznia 2022 roku – 31 grudnia 2023 roku</a:t>
            </a:r>
          </a:p>
          <a:p>
            <a:pPr algn="l">
              <a:lnSpc>
                <a:spcPct val="150000"/>
              </a:lnSpc>
            </a:pPr>
            <a:endParaRPr lang="pl-PL" dirty="0">
              <a:solidFill>
                <a:prstClr val="black"/>
              </a:solidFill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Zakres działań</a:t>
            </a:r>
            <a:r>
              <a:rPr lang="pl-PL" b="1" dirty="0">
                <a:solidFill>
                  <a:prstClr val="black"/>
                </a:solidFill>
              </a:rPr>
              <a:t> </a:t>
            </a:r>
            <a:endParaRPr lang="pl-PL" b="1" dirty="0" smtClean="0">
              <a:solidFill>
                <a:prstClr val="black"/>
              </a:solidFill>
            </a:endParaRP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 smtClean="0">
                <a:solidFill>
                  <a:prstClr val="black"/>
                </a:solidFill>
              </a:rPr>
              <a:t>Zbliżony do wskaźników III Fazy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pl-PL" dirty="0" smtClean="0">
                <a:solidFill>
                  <a:prstClr val="black"/>
                </a:solidFill>
              </a:rPr>
              <a:t>Zgodny z wymaganiami przedstawionymi w Programie ochrony powietrza dla województwa małopolskiego z 2020 roku</a:t>
            </a:r>
          </a:p>
          <a:p>
            <a:pPr algn="l">
              <a:lnSpc>
                <a:spcPct val="150000"/>
              </a:lnSpc>
            </a:pPr>
            <a:endParaRPr lang="pl-PL" dirty="0">
              <a:solidFill>
                <a:prstClr val="black"/>
              </a:solidFill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prstClr val="black"/>
                </a:solidFill>
              </a:rPr>
              <a:t>Finansowanie działań:</a:t>
            </a:r>
          </a:p>
          <a:p>
            <a:pPr algn="l">
              <a:lnSpc>
                <a:spcPct val="150000"/>
              </a:lnSpc>
            </a:pPr>
            <a:r>
              <a:rPr lang="pl-PL" dirty="0" smtClean="0">
                <a:solidFill>
                  <a:prstClr val="black"/>
                </a:solidFill>
              </a:rPr>
              <a:t>- Możliwy zakres finansowania obejmuje zadania wynikające z POP 2020 oraz szeroki wachlarz działań dodatkowych</a:t>
            </a:r>
          </a:p>
          <a:p>
            <a:pPr algn="l">
              <a:lnSpc>
                <a:spcPct val="150000"/>
              </a:lnSpc>
            </a:pPr>
            <a:endParaRPr lang="pl-PL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2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1638757" y="5153302"/>
            <a:ext cx="9753600" cy="1292539"/>
          </a:xfrm>
        </p:spPr>
        <p:txBody>
          <a:bodyPr>
            <a:noAutofit/>
          </a:bodyPr>
          <a:lstStyle/>
          <a:p>
            <a:r>
              <a:rPr lang="pl-PL" sz="80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Sprawozdanie techniczne </a:t>
            </a:r>
            <a:r>
              <a:rPr lang="pl-PL" sz="8000" b="1" dirty="0" err="1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Ekodoradcy</a:t>
            </a:r>
            <a:endParaRPr lang="pl-PL" sz="80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35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8424" y="1796794"/>
            <a:ext cx="13023224" cy="7347206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3187" y="6127622"/>
            <a:ext cx="6158225" cy="2266569"/>
          </a:xfrm>
          <a:prstGeom prst="rect">
            <a:avLst/>
          </a:prstGeom>
        </p:spPr>
      </p:pic>
      <p:sp>
        <p:nvSpPr>
          <p:cNvPr id="6" name="Schemat blokowy: proces alternatywny 5"/>
          <p:cNvSpPr/>
          <p:nvPr/>
        </p:nvSpPr>
        <p:spPr>
          <a:xfrm>
            <a:off x="219456" y="5470397"/>
            <a:ext cx="2907792" cy="641222"/>
          </a:xfrm>
          <a:prstGeom prst="flowChartAlternateProcess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chemat blokowy: proces alternatywny 9"/>
          <p:cNvSpPr/>
          <p:nvPr/>
        </p:nvSpPr>
        <p:spPr>
          <a:xfrm>
            <a:off x="219456" y="6602347"/>
            <a:ext cx="2907792" cy="641222"/>
          </a:xfrm>
          <a:prstGeom prst="flowChartAlternateProcess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chemat blokowy: proces alternatywny 11"/>
          <p:cNvSpPr/>
          <p:nvPr/>
        </p:nvSpPr>
        <p:spPr>
          <a:xfrm>
            <a:off x="219456" y="7764206"/>
            <a:ext cx="2907792" cy="641222"/>
          </a:xfrm>
          <a:prstGeom prst="flowChartAlternateProcess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004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08446"/>
            <a:ext cx="12991433" cy="7225826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2614" y="2499359"/>
            <a:ext cx="5387779" cy="1902747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2614" y="4787373"/>
            <a:ext cx="5387779" cy="202278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32613" y="7049115"/>
            <a:ext cx="5387779" cy="185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95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43854"/>
            <a:ext cx="12978364" cy="6896642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5760" y="3016758"/>
            <a:ext cx="6532055" cy="153695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5760" y="6692455"/>
            <a:ext cx="6492074" cy="10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89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44974"/>
            <a:ext cx="12999892" cy="7884194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1284" y="2486215"/>
            <a:ext cx="5526531" cy="878777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1824" y="4876799"/>
            <a:ext cx="5515991" cy="1336053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1284" y="7442338"/>
            <a:ext cx="5562147" cy="970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37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488" y="356957"/>
            <a:ext cx="4198327" cy="598589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55547"/>
            <a:ext cx="13004800" cy="8798054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2893" y="1608062"/>
            <a:ext cx="6124922" cy="1498182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2892" y="4123102"/>
            <a:ext cx="5377459" cy="174861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82893" y="6631399"/>
            <a:ext cx="6124922" cy="1156454"/>
          </a:xfrm>
          <a:prstGeom prst="rect">
            <a:avLst/>
          </a:prstGeom>
        </p:spPr>
      </p:pic>
      <p:sp>
        <p:nvSpPr>
          <p:cNvPr id="8" name="Schemat blokowy: proces alternatywny 7"/>
          <p:cNvSpPr/>
          <p:nvPr/>
        </p:nvSpPr>
        <p:spPr>
          <a:xfrm>
            <a:off x="219456" y="3952493"/>
            <a:ext cx="3291840" cy="641222"/>
          </a:xfrm>
          <a:prstGeom prst="flowChartAlternateProcess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4125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6663690" y="5711890"/>
            <a:ext cx="6313170" cy="51039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rtl="0" latinLnBrk="1" hangingPunct="0">
              <a:spcAft>
                <a:spcPts val="300"/>
              </a:spcAft>
            </a:pPr>
            <a:endParaRPr lang="pl-PL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2708032" y="3622627"/>
            <a:ext cx="8452337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150000"/>
              </a:lnSpc>
              <a:buFontTx/>
              <a:buChar char="-"/>
            </a:pPr>
            <a:endParaRPr lang="pl-PL" sz="22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endParaRPr lang="pl-PL" sz="22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endParaRPr lang="pl-PL" sz="22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342900" indent="-342900" algn="l">
              <a:buFontTx/>
              <a:buChar char="-"/>
            </a:pPr>
            <a:endParaRPr lang="pl-PL" sz="2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Symbol zastępczy tekstu 3"/>
          <p:cNvSpPr txBox="1">
            <a:spLocks/>
          </p:cNvSpPr>
          <p:nvPr/>
        </p:nvSpPr>
        <p:spPr bwMode="auto">
          <a:xfrm>
            <a:off x="2193464" y="363964"/>
            <a:ext cx="8602556" cy="2150639"/>
          </a:xfrm>
          <a:prstGeom prst="roundRect">
            <a:avLst>
              <a:gd name="adj" fmla="val 50000"/>
            </a:avLst>
          </a:pr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1pPr>
            <a:lvl2pPr marL="0" indent="228496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2pPr>
            <a:lvl3pPr marL="0" indent="456992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3pPr>
            <a:lvl4pPr marL="0" indent="685486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4pPr>
            <a:lvl5pPr marL="0" indent="913982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5pPr>
            <a:lvl6pPr marL="2661543" indent="-313124" defTabSz="583934">
              <a:spcBef>
                <a:spcPts val="2201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6pPr>
            <a:lvl7pPr marL="3131231" indent="-313124" defTabSz="583934">
              <a:spcBef>
                <a:spcPts val="2201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7pPr>
            <a:lvl8pPr marL="3600913" indent="-313124" defTabSz="583934">
              <a:spcBef>
                <a:spcPts val="2201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8pPr>
            <a:lvl9pPr marL="4070601" indent="-313124" defTabSz="583934">
              <a:spcBef>
                <a:spcPts val="2201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9pPr>
          </a:lstStyle>
          <a:p>
            <a:pPr algn="ctr"/>
            <a:endParaRPr lang="en-US" sz="3556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526429" y="7625003"/>
            <a:ext cx="7768576" cy="189933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2249" tIns="72249" rIns="72249" bIns="72249" numCol="1" spcCol="38100" rtlCol="0" anchor="ctr">
            <a:spAutoFit/>
          </a:bodyPr>
          <a:lstStyle/>
          <a:p>
            <a:pPr marL="325115">
              <a:lnSpc>
                <a:spcPct val="107000"/>
              </a:lnSpc>
              <a:spcAft>
                <a:spcPts val="1138"/>
              </a:spcAft>
            </a:pPr>
            <a:r>
              <a:rPr lang="pl-PL" sz="3413" b="1" dirty="0" smtClean="0">
                <a:solidFill>
                  <a:schemeClr val="tx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fb.com/</a:t>
            </a:r>
            <a:r>
              <a:rPr lang="pl-PL" sz="3413" b="1" dirty="0" err="1" smtClean="0">
                <a:solidFill>
                  <a:schemeClr val="tx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ekomalopolska</a:t>
            </a:r>
            <a:endParaRPr lang="pl-PL" sz="3413" b="1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l-PL" sz="3413" b="1" dirty="0" smtClean="0">
                <a:solidFill>
                  <a:schemeClr val="tx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powietrze.malopolska.pl</a:t>
            </a:r>
            <a:r>
              <a:rPr lang="pl-PL" sz="3413" b="1" dirty="0"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pl-PL" sz="3413" b="1" dirty="0">
                <a:ea typeface="Calibri" panose="020F0502020204030204" pitchFamily="34" charset="0"/>
                <a:cs typeface="Arial" panose="020B0604020202020204" pitchFamily="34" charset="0"/>
              </a:rPr>
            </a:br>
            <a:endParaRPr lang="pl-PL" sz="3413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Symbol zastępczy tekstu 3"/>
          <p:cNvSpPr txBox="1">
            <a:spLocks/>
          </p:cNvSpPr>
          <p:nvPr/>
        </p:nvSpPr>
        <p:spPr bwMode="auto">
          <a:xfrm>
            <a:off x="2193464" y="2737948"/>
            <a:ext cx="8602556" cy="2150639"/>
          </a:xfrm>
          <a:prstGeom prst="roundRect">
            <a:avLst>
              <a:gd name="adj" fmla="val 50000"/>
            </a:avLst>
          </a:pr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1pPr>
            <a:lvl2pPr marL="0" indent="228496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2pPr>
            <a:lvl3pPr marL="0" indent="456992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3pPr>
            <a:lvl4pPr marL="0" indent="685486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4pPr>
            <a:lvl5pPr marL="0" indent="913982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5pPr>
            <a:lvl6pPr marL="2661543" indent="-313124" defTabSz="583934">
              <a:spcBef>
                <a:spcPts val="2201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6pPr>
            <a:lvl7pPr marL="3131231" indent="-313124" defTabSz="583934">
              <a:spcBef>
                <a:spcPts val="2201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7pPr>
            <a:lvl8pPr marL="3600913" indent="-313124" defTabSz="583934">
              <a:spcBef>
                <a:spcPts val="2201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8pPr>
            <a:lvl9pPr marL="4070601" indent="-313124" defTabSz="583934">
              <a:spcBef>
                <a:spcPts val="2201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9pPr>
          </a:lstStyle>
          <a:p>
            <a:pPr algn="ctr"/>
            <a:endParaRPr lang="en-US" sz="3556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242" y="3217430"/>
            <a:ext cx="5715000" cy="952500"/>
          </a:xfrm>
          <a:prstGeom prst="rect">
            <a:avLst/>
          </a:prstGeom>
        </p:spPr>
      </p:pic>
      <p:sp>
        <p:nvSpPr>
          <p:cNvPr id="16" name="Symbol zastępczy tekstu 3"/>
          <p:cNvSpPr txBox="1">
            <a:spLocks/>
          </p:cNvSpPr>
          <p:nvPr/>
        </p:nvSpPr>
        <p:spPr bwMode="auto">
          <a:xfrm>
            <a:off x="2193464" y="5083846"/>
            <a:ext cx="8602556" cy="2150639"/>
          </a:xfrm>
          <a:prstGeom prst="roundRect">
            <a:avLst>
              <a:gd name="adj" fmla="val 50000"/>
            </a:avLst>
          </a:pr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1pPr>
            <a:lvl2pPr marL="0" indent="228496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2pPr>
            <a:lvl3pPr marL="0" indent="456992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3pPr>
            <a:lvl4pPr marL="0" indent="685486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4pPr>
            <a:lvl5pPr marL="0" indent="913982" algn="l" defTabSz="582613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SzTx/>
              <a:buNone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5pPr>
            <a:lvl6pPr marL="2661543" indent="-313124" defTabSz="583934">
              <a:spcBef>
                <a:spcPts val="2201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6pPr>
            <a:lvl7pPr marL="3131231" indent="-313124" defTabSz="583934">
              <a:spcBef>
                <a:spcPts val="2201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7pPr>
            <a:lvl8pPr marL="3600913" indent="-313124" defTabSz="583934">
              <a:spcBef>
                <a:spcPts val="2201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8pPr>
            <a:lvl9pPr marL="4070601" indent="-313124" defTabSz="583934">
              <a:spcBef>
                <a:spcPts val="2201"/>
              </a:spcBef>
              <a:buSzPct val="75000"/>
              <a:buChar char="•"/>
              <a:defRPr sz="2400">
                <a:solidFill>
                  <a:srgbClr val="414141"/>
                </a:solidFill>
                <a:latin typeface="Roboto Regular"/>
                <a:ea typeface="Roboto Regular"/>
                <a:cs typeface="Roboto Regular"/>
                <a:sym typeface="Roboto Regular"/>
              </a:defRPr>
            </a:lvl9pPr>
          </a:lstStyle>
          <a:p>
            <a:pPr algn="ctr"/>
            <a:endParaRPr lang="en-US" sz="3556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pic>
        <p:nvPicPr>
          <p:cNvPr id="17" name="Obraz 16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113" y="4937101"/>
            <a:ext cx="4643207" cy="2297384"/>
          </a:xfrm>
          <a:prstGeom prst="rect">
            <a:avLst/>
          </a:prstGeom>
        </p:spPr>
      </p:pic>
      <p:pic>
        <p:nvPicPr>
          <p:cNvPr id="18" name="Picture 4" descr="C:\Users\Gosia\Desktop\pozioma\Logo_EKO_H-rgb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7677" y="-460273"/>
            <a:ext cx="7201955" cy="357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16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ew_Template4">
  <a:themeElements>
    <a:clrScheme name="New_Template4">
      <a:dk1>
        <a:srgbClr val="000000"/>
      </a:dk1>
      <a:lt1>
        <a:srgbClr val="FFFFFF"/>
      </a:lt1>
      <a:dk2>
        <a:srgbClr val="66635F"/>
      </a:dk2>
      <a:lt2>
        <a:srgbClr val="C9C3BA"/>
      </a:lt2>
      <a:accent1>
        <a:srgbClr val="738FAF"/>
      </a:accent1>
      <a:accent2>
        <a:srgbClr val="74B6A8"/>
      </a:accent2>
      <a:accent3>
        <a:srgbClr val="A0AA69"/>
      </a:accent3>
      <a:accent4>
        <a:srgbClr val="CBA968"/>
      </a:accent4>
      <a:accent5>
        <a:srgbClr val="D08A7A"/>
      </a:accent5>
      <a:accent6>
        <a:srgbClr val="9E95A9"/>
      </a:accent6>
      <a:hlink>
        <a:srgbClr val="0000FF"/>
      </a:hlink>
      <a:folHlink>
        <a:srgbClr val="FF00FF"/>
      </a:folHlink>
    </a:clrScheme>
    <a:fontScheme name="New_Template4">
      <a:majorFont>
        <a:latin typeface="Bodoni SvtyTwo ITC TT-Book"/>
        <a:ea typeface="Bodoni SvtyTwo ITC TT-Book"/>
        <a:cs typeface="Bodoni SvtyTwo ITC TT-Book"/>
      </a:majorFont>
      <a:minorFont>
        <a:latin typeface="Bodoni SvtyTwo ITC TT-Book"/>
        <a:ea typeface="Bodoni SvtyTwo ITC TT-Book"/>
        <a:cs typeface="Bodoni SvtyTwo ITC TT-Book"/>
      </a:minorFont>
    </a:fontScheme>
    <a:fmtScheme name="New_Templat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25400" dist="33948" dir="2700000" rotWithShape="0">
                <a:srgbClr val="3B3936"/>
              </a:outerShdw>
            </a:effectLst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14141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414141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2903</TotalTime>
  <Words>562</Words>
  <Application>Microsoft Office PowerPoint</Application>
  <PresentationFormat>Niestandardowy</PresentationFormat>
  <Paragraphs>105</Paragraphs>
  <Slides>17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26" baseType="lpstr">
      <vt:lpstr>Arial</vt:lpstr>
      <vt:lpstr>Avenir Roman</vt:lpstr>
      <vt:lpstr>Calibri</vt:lpstr>
      <vt:lpstr>Calibri Light</vt:lpstr>
      <vt:lpstr>Palatino</vt:lpstr>
      <vt:lpstr>Roboto Regular</vt:lpstr>
      <vt:lpstr>Times New Roman</vt:lpstr>
      <vt:lpstr>Wingdings</vt:lpstr>
      <vt:lpstr>Motyw pakietu Office</vt:lpstr>
      <vt:lpstr>Wskaźniki na III i IV Fazę Projektu LIFE IP MALOPOLSKA;  Omówienie sprawozdania technicznego </vt:lpstr>
      <vt:lpstr>Trzecia faza Projektu LIFE</vt:lpstr>
      <vt:lpstr>Działanie C1. Ekodoradcy – wsparcie kontroli przestrzegania uchwały antysmogowej dla Małopolski</vt:lpstr>
      <vt:lpstr>Finansowanie we wsparciu kontroli przestrzegania uchwały antysmogowej dla Małopolski</vt:lpstr>
      <vt:lpstr>Działanie C1. Ekodoradcy – wsparcie osób dotkniętych ubóstwem energetycznym</vt:lpstr>
      <vt:lpstr>Finansowanie we wsparciu osób dotkniętych ubóstwem energetycznym</vt:lpstr>
      <vt:lpstr>Działanie E2. Lokalne działania informacyjno-edukacyjne</vt:lpstr>
      <vt:lpstr>Finansowanie działań  informacyjno-edukacyjnych</vt:lpstr>
      <vt:lpstr>Realizacja wskaźników na III Fazę</vt:lpstr>
      <vt:lpstr>Czwarta faza Projektu LIFE</vt:lpstr>
      <vt:lpstr>Sprawozdanie techniczne Ekodoradcy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UMWM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 70 pkt</dc:title>
  <dc:creator>umwm</dc:creator>
  <cp:lastModifiedBy>Gniewkowski, Andrzej</cp:lastModifiedBy>
  <cp:revision>264</cp:revision>
  <dcterms:created xsi:type="dcterms:W3CDTF">2016-01-28T15:35:22Z</dcterms:created>
  <dcterms:modified xsi:type="dcterms:W3CDTF">2021-11-08T07:03:26Z</dcterms:modified>
</cp:coreProperties>
</file>