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2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328" r:id="rId3"/>
    <p:sldId id="336" r:id="rId4"/>
    <p:sldId id="337" r:id="rId5"/>
    <p:sldId id="338" r:id="rId6"/>
    <p:sldId id="340" r:id="rId7"/>
    <p:sldId id="335" r:id="rId8"/>
    <p:sldId id="341" r:id="rId9"/>
    <p:sldId id="349" r:id="rId10"/>
    <p:sldId id="334" r:id="rId11"/>
    <p:sldId id="344" r:id="rId12"/>
    <p:sldId id="347" r:id="rId13"/>
    <p:sldId id="346" r:id="rId14"/>
    <p:sldId id="345" r:id="rId15"/>
    <p:sldId id="348" r:id="rId16"/>
    <p:sldId id="302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1E727736-8C80-42DD-8E7B-4F438A8433BC}">
          <p14:sldIdLst>
            <p14:sldId id="256"/>
            <p14:sldId id="328"/>
            <p14:sldId id="336"/>
            <p14:sldId id="337"/>
            <p14:sldId id="338"/>
            <p14:sldId id="340"/>
            <p14:sldId id="335"/>
            <p14:sldId id="341"/>
            <p14:sldId id="349"/>
            <p14:sldId id="334"/>
            <p14:sldId id="344"/>
            <p14:sldId id="347"/>
            <p14:sldId id="346"/>
            <p14:sldId id="345"/>
            <p14:sldId id="348"/>
            <p14:sldId id="30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DE2E"/>
    <a:srgbClr val="FFCC00"/>
    <a:srgbClr val="FFFF99"/>
    <a:srgbClr val="FFFF00"/>
    <a:srgbClr val="FFCC66"/>
    <a:srgbClr val="FF9900"/>
    <a:srgbClr val="B5B503"/>
    <a:srgbClr val="6681C0"/>
    <a:srgbClr val="ECD10A"/>
    <a:srgbClr val="2655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 autoAdjust="0"/>
    <p:restoredTop sz="85258" autoAdjust="0"/>
  </p:normalViewPr>
  <p:slideViewPr>
    <p:cSldViewPr snapToGrid="0">
      <p:cViewPr varScale="1">
        <p:scale>
          <a:sx n="98" d="100"/>
          <a:sy n="98" d="100"/>
        </p:scale>
        <p:origin x="79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Arkusz_programu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4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6.xml"/><Relationship Id="rId1" Type="http://schemas.microsoft.com/office/2011/relationships/chartStyle" Target="style6.xml"/><Relationship Id="rId5" Type="http://schemas.openxmlformats.org/officeDocument/2006/relationships/chartUserShapes" Target="../drawings/drawing3.xml"/><Relationship Id="rId4" Type="http://schemas.openxmlformats.org/officeDocument/2006/relationships/package" Target="../embeddings/Arkusz_programu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64398844295545E-2"/>
          <c:y val="0.22800329492271612"/>
          <c:w val="0.94671202311408909"/>
          <c:h val="0.5809002318829690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'wymiany_10 lat'!$B$2</c:f>
              <c:strCache>
                <c:ptCount val="1"/>
                <c:pt idx="0">
                  <c:v>Gminy Województwa z wyłączeniem Krakowa</c:v>
                </c:pt>
              </c:strCache>
            </c:strRef>
          </c:tx>
          <c:spPr>
            <a:solidFill>
              <a:srgbClr val="EC009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cap="none" spc="0" baseline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'wymiany_10 lat'!$A$7:$A$12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I półrocze 2022</c:v>
                </c:pt>
              </c:strCache>
            </c:strRef>
          </c:cat>
          <c:val>
            <c:numRef>
              <c:f>'wymiany_10 lat'!$B$7:$B$12</c:f>
              <c:numCache>
                <c:formatCode>#,##0</c:formatCode>
                <c:ptCount val="6"/>
                <c:pt idx="0">
                  <c:v>4133</c:v>
                </c:pt>
                <c:pt idx="1">
                  <c:v>11812</c:v>
                </c:pt>
                <c:pt idx="2">
                  <c:v>10818</c:v>
                </c:pt>
                <c:pt idx="3">
                  <c:v>10139</c:v>
                </c:pt>
                <c:pt idx="4">
                  <c:v>13559</c:v>
                </c:pt>
                <c:pt idx="5">
                  <c:v>7821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58-434B-AA7F-7D298F13EFA0}"/>
            </c:ext>
          </c:extLst>
        </c:ser>
        <c:ser>
          <c:idx val="1"/>
          <c:order val="1"/>
          <c:tx>
            <c:strRef>
              <c:f>'wymiany_10 lat'!$C$2</c:f>
              <c:strCache>
                <c:ptCount val="1"/>
                <c:pt idx="0">
                  <c:v>Kraków</c:v>
                </c:pt>
              </c:strCache>
            </c:strRef>
          </c:tx>
          <c:spPr>
            <a:solidFill>
              <a:srgbClr val="3399FF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-8.9375346880362439E-17"/>
                  <c:y val="-6.176969804730315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F58-434B-AA7F-7D298F13EFA0}"/>
                </c:ext>
              </c:extLst>
            </c:dLbl>
            <c:dLbl>
              <c:idx val="4"/>
              <c:layout>
                <c:manualLayout>
                  <c:x val="0"/>
                  <c:y val="-1.6195463866393565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F58-434B-AA7F-7D298F13EF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cap="none" spc="0" baseline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'wymiany_10 lat'!$A$7:$A$12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I półrocze 2022</c:v>
                </c:pt>
              </c:strCache>
            </c:strRef>
          </c:cat>
          <c:val>
            <c:numRef>
              <c:f>'wymiany_10 lat'!$C$7:$C$12</c:f>
              <c:numCache>
                <c:formatCode>General</c:formatCode>
                <c:ptCount val="6"/>
                <c:pt idx="0">
                  <c:v>6114</c:v>
                </c:pt>
                <c:pt idx="1">
                  <c:v>4256</c:v>
                </c:pt>
                <c:pt idx="2">
                  <c:v>4186</c:v>
                </c:pt>
                <c:pt idx="3">
                  <c:v>68</c:v>
                </c:pt>
                <c:pt idx="4">
                  <c:v>22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58-434B-AA7F-7D298F13EF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2"/>
        <c:overlap val="100"/>
        <c:axId val="304471784"/>
        <c:axId val="304473352"/>
      </c:barChart>
      <c:catAx>
        <c:axId val="304471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304473352"/>
        <c:crosses val="autoZero"/>
        <c:auto val="1"/>
        <c:lblAlgn val="ctr"/>
        <c:lblOffset val="100"/>
        <c:noMultiLvlLbl val="0"/>
      </c:catAx>
      <c:valAx>
        <c:axId val="30447335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304471784"/>
        <c:crosses val="autoZero"/>
        <c:crossBetween val="between"/>
      </c:valAx>
      <c:spPr>
        <a:noFill/>
        <a:ln w="25400">
          <a:noFill/>
        </a:ln>
        <a:effectLst>
          <a:outerShdw dir="5400000" algn="ctr" rotWithShape="0">
            <a:srgbClr val="000000">
              <a:alpha val="74000"/>
            </a:srgbClr>
          </a:outerShdw>
        </a:effectLst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050" b="1" dirty="0">
                <a:latin typeface="Century Gothic" panose="020B0502020202020204" pitchFamily="34" charset="0"/>
              </a:rPr>
              <a:t>Średnia liczba wymienionych kotłów </a:t>
            </a:r>
            <a:r>
              <a:rPr lang="pl-PL" sz="1050" b="1" dirty="0" smtClean="0">
                <a:latin typeface="Century Gothic" panose="020B0502020202020204" pitchFamily="34" charset="0"/>
              </a:rPr>
              <a:t> w jednej gminie </a:t>
            </a:r>
            <a:br>
              <a:rPr lang="pl-PL" sz="1050" b="1" dirty="0" smtClean="0">
                <a:latin typeface="Century Gothic" panose="020B0502020202020204" pitchFamily="34" charset="0"/>
              </a:rPr>
            </a:br>
            <a:r>
              <a:rPr lang="pl-PL" sz="1050" b="1" dirty="0" smtClean="0">
                <a:latin typeface="Century Gothic" panose="020B0502020202020204" pitchFamily="34" charset="0"/>
              </a:rPr>
              <a:t>w </a:t>
            </a:r>
            <a:r>
              <a:rPr lang="pl-PL" sz="1050" b="1" dirty="0">
                <a:latin typeface="Century Gothic" panose="020B0502020202020204" pitchFamily="34" charset="0"/>
              </a:rPr>
              <a:t>Małopolsce </a:t>
            </a:r>
            <a:r>
              <a:rPr lang="pl-PL" sz="1050" b="1" dirty="0" smtClean="0">
                <a:latin typeface="Century Gothic" panose="020B0502020202020204" pitchFamily="34" charset="0"/>
              </a:rPr>
              <a:t>(2017-I poł.</a:t>
            </a:r>
            <a:r>
              <a:rPr lang="pl-PL" sz="1050" b="1" baseline="0" dirty="0" smtClean="0">
                <a:latin typeface="Century Gothic" panose="020B0502020202020204" pitchFamily="34" charset="0"/>
              </a:rPr>
              <a:t> </a:t>
            </a:r>
            <a:r>
              <a:rPr lang="pl-PL" sz="1050" b="1" dirty="0" smtClean="0">
                <a:latin typeface="Century Gothic" panose="020B0502020202020204" pitchFamily="34" charset="0"/>
              </a:rPr>
              <a:t>2022)</a:t>
            </a:r>
            <a:r>
              <a:rPr lang="pl-PL" sz="1050" b="1" baseline="0" dirty="0" smtClean="0">
                <a:latin typeface="Century Gothic" panose="020B0502020202020204" pitchFamily="34" charset="0"/>
              </a:rPr>
              <a:t> </a:t>
            </a:r>
            <a:endParaRPr lang="pl-PL" sz="1050" b="1" dirty="0">
              <a:latin typeface="Century Gothic" panose="020B0502020202020204" pitchFamily="34" charset="0"/>
            </a:endParaRPr>
          </a:p>
        </c:rich>
      </c:tx>
      <c:layout>
        <c:manualLayout>
          <c:xMode val="edge"/>
          <c:yMode val="edge"/>
          <c:x val="0.16276897402323098"/>
          <c:y val="7.8013818688729426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4.1284515947862102E-2"/>
          <c:y val="0.15952416269157105"/>
          <c:w val="0.93888888888888888"/>
          <c:h val="0.6410035724701078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B050"/>
            </a:solidFill>
            <a:ln>
              <a:solidFill>
                <a:srgbClr val="A5A5A5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A5A5A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054-4A81-827C-6BAD81BA41D3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solidFill>
                  <a:srgbClr val="A5A5A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054-4A81-827C-6BAD81BA41D3}"/>
              </c:ext>
            </c:extLst>
          </c:dPt>
          <c:dLbls>
            <c:dLbl>
              <c:idx val="0"/>
              <c:layout>
                <c:manualLayout>
                  <c:x val="-3.0043892600194492E-3"/>
                  <c:y val="0.2669102529328940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688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054-4A81-827C-6BAD81BA41D3}"/>
                </c:ext>
              </c:extLst>
            </c:dLbl>
            <c:dLbl>
              <c:idx val="1"/>
              <c:layout>
                <c:manualLayout>
                  <c:x val="0"/>
                  <c:y val="0.1944444444444444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252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054-4A81-827C-6BAD81BA41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Arkusz1!$N$35:$N$36</c:f>
              <c:strCache>
                <c:ptCount val="2"/>
                <c:pt idx="0">
                  <c:v>Gminy w projekcie LIFE</c:v>
                </c:pt>
                <c:pt idx="1">
                  <c:v>Pozostałe</c:v>
                </c:pt>
              </c:strCache>
            </c:strRef>
          </c:cat>
          <c:val>
            <c:numRef>
              <c:f>Arkusz1!$O$35:$O$36</c:f>
              <c:numCache>
                <c:formatCode>General</c:formatCode>
                <c:ptCount val="2"/>
                <c:pt idx="0">
                  <c:v>632</c:v>
                </c:pt>
                <c:pt idx="1">
                  <c:v>356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054-4A81-827C-6BAD81BA41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3376400"/>
        <c:axId val="343376792"/>
      </c:barChart>
      <c:catAx>
        <c:axId val="34337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pl-PL"/>
          </a:p>
        </c:txPr>
        <c:crossAx val="343376792"/>
        <c:crosses val="autoZero"/>
        <c:auto val="1"/>
        <c:lblAlgn val="ctr"/>
        <c:lblOffset val="100"/>
        <c:noMultiLvlLbl val="0"/>
      </c:catAx>
      <c:valAx>
        <c:axId val="3433767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43376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  <c:userShapes r:id="rId5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69062141601744"/>
          <c:y val="0.12091279543602283"/>
          <c:w val="0.67387225033042986"/>
          <c:h val="0.8034612299379447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tx1">
                  <a:lumMod val="50000"/>
                  <a:lumOff val="50000"/>
                  <a:alpha val="64000"/>
                </a:schemeClr>
              </a:solidFill>
            </a:ln>
            <a:effectLst>
              <a:outerShdw blurRad="685800" dist="50800" dir="5400000" algn="ctr" rotWithShape="0">
                <a:schemeClr val="bg1">
                  <a:alpha val="83000"/>
                </a:schemeClr>
              </a:outerShdw>
              <a:softEdge rad="0"/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1-FE2D-4F22-BE7F-E5A7CFC46520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3-FE2D-4F22-BE7F-E5A7CFC46520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5-FE2D-4F22-BE7F-E5A7CFC4652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7-FE2D-4F22-BE7F-E5A7CFC46520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9-FE2D-4F22-BE7F-E5A7CFC46520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B-FE2D-4F22-BE7F-E5A7CFC46520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D-FE2D-4F22-BE7F-E5A7CFC46520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F-FE2D-4F22-BE7F-E5A7CFC46520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11-FE2D-4F22-BE7F-E5A7CFC46520}"/>
              </c:ext>
            </c:extLst>
          </c:dPt>
          <c:dPt>
            <c:idx val="9"/>
            <c:invertIfNegative val="0"/>
            <c:bubble3D val="0"/>
            <c:spPr>
              <a:solidFill>
                <a:srgbClr val="638ACF"/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13-FE2D-4F22-BE7F-E5A7CFC46520}"/>
              </c:ext>
            </c:extLst>
          </c:dPt>
          <c:dPt>
            <c:idx val="10"/>
            <c:invertIfNegative val="0"/>
            <c:bubble3D val="0"/>
            <c:spPr>
              <a:solidFill>
                <a:srgbClr val="EC008C"/>
              </a:solidFill>
              <a:ln>
                <a:solidFill>
                  <a:schemeClr val="tx1">
                    <a:lumMod val="50000"/>
                    <a:lumOff val="50000"/>
                    <a:alpha val="64000"/>
                  </a:schemeClr>
                </a:solidFill>
              </a:ln>
              <a:effectLst>
                <a:outerShdw blurRad="685800" dist="50800" dir="5400000" algn="ctr" rotWithShape="0">
                  <a:schemeClr val="bg1">
                    <a:alpha val="83000"/>
                  </a:schemeClr>
                </a:outerShdw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15-FE2D-4F22-BE7F-E5A7CFC46520}"/>
              </c:ext>
            </c:extLst>
          </c:dPt>
          <c:dLbls>
            <c:dLbl>
              <c:idx val="10"/>
              <c:layout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sz="12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39051DF-EC69-4857-907F-7E07A6EC4429}" type="VALUE">
                      <a:rPr lang="en-US" sz="1200" b="1">
                        <a:solidFill>
                          <a:sysClr val="windowText" lastClr="000000"/>
                        </a:solidFill>
                      </a:rPr>
                      <a:pPr algn="ctr">
                        <a:defRPr sz="1200" b="1">
                          <a:solidFill>
                            <a:sysClr val="windowText" lastClr="000000"/>
                          </a:solidFill>
                        </a:defRPr>
                      </a:pPr>
                      <a:t>[WARTOŚĆ]</a:t>
                    </a:fld>
                    <a:endParaRPr lang="pl-PL"/>
                  </a:p>
                </c:rich>
              </c:tx>
              <c:spPr>
                <a:noFill/>
                <a:ln cmpd="sng"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FE2D-4F22-BE7F-E5A7CFC465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Arkusz2!$B$2:$B$12</c:f>
              <c:strCache>
                <c:ptCount val="11"/>
                <c:pt idx="0">
                  <c:v>Wieliczka</c:v>
                </c:pt>
                <c:pt idx="1">
                  <c:v>Wielka Wieś</c:v>
                </c:pt>
                <c:pt idx="2">
                  <c:v>Liszki</c:v>
                </c:pt>
                <c:pt idx="3">
                  <c:v>Kocmyrzów-Luborzyca</c:v>
                </c:pt>
                <c:pt idx="4">
                  <c:v>Zielonki</c:v>
                </c:pt>
                <c:pt idx="5">
                  <c:v>Oświęcim (miasto)</c:v>
                </c:pt>
                <c:pt idx="6">
                  <c:v>Zabierzów</c:v>
                </c:pt>
                <c:pt idx="7">
                  <c:v>Tarnów</c:v>
                </c:pt>
                <c:pt idx="8">
                  <c:v>Skawina</c:v>
                </c:pt>
                <c:pt idx="9">
                  <c:v>Kraków</c:v>
                </c:pt>
                <c:pt idx="10">
                  <c:v>Wartość docelowa</c:v>
                </c:pt>
              </c:strCache>
            </c:strRef>
          </c:cat>
          <c:val>
            <c:numRef>
              <c:f>Arkusz2!$C$2:$C$12</c:f>
              <c:numCache>
                <c:formatCode>0%</c:formatCode>
                <c:ptCount val="11"/>
                <c:pt idx="0">
                  <c:v>0.39</c:v>
                </c:pt>
                <c:pt idx="1">
                  <c:v>0.4</c:v>
                </c:pt>
                <c:pt idx="2">
                  <c:v>0.41</c:v>
                </c:pt>
                <c:pt idx="3">
                  <c:v>0.42</c:v>
                </c:pt>
                <c:pt idx="4">
                  <c:v>0.47</c:v>
                </c:pt>
                <c:pt idx="5">
                  <c:v>0.47</c:v>
                </c:pt>
                <c:pt idx="6">
                  <c:v>0.48</c:v>
                </c:pt>
                <c:pt idx="7">
                  <c:v>0.48</c:v>
                </c:pt>
                <c:pt idx="8">
                  <c:v>0.49</c:v>
                </c:pt>
                <c:pt idx="9">
                  <c:v>0.98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FE2D-4F22-BE7F-E5A7CFC465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1"/>
        <c:axId val="343377576"/>
        <c:axId val="343377968"/>
      </c:barChart>
      <c:catAx>
        <c:axId val="3433775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43377968"/>
        <c:crosses val="autoZero"/>
        <c:auto val="1"/>
        <c:lblAlgn val="ctr"/>
        <c:lblOffset val="100"/>
        <c:noMultiLvlLbl val="0"/>
      </c:catAx>
      <c:valAx>
        <c:axId val="343377968"/>
        <c:scaling>
          <c:orientation val="minMax"/>
          <c:max val="1"/>
        </c:scaling>
        <c:delete val="1"/>
        <c:axPos val="b"/>
        <c:numFmt formatCode="0%" sourceLinked="1"/>
        <c:majorTickMark val="none"/>
        <c:minorTickMark val="none"/>
        <c:tickLblPos val="nextTo"/>
        <c:crossAx val="343377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% </a:t>
            </a:r>
            <a:r>
              <a:rPr lang="en-US" dirty="0" err="1"/>
              <a:t>wypełnienia</a:t>
            </a:r>
            <a:r>
              <a:rPr lang="en-US" dirty="0"/>
              <a:t> </a:t>
            </a:r>
            <a:r>
              <a:rPr lang="en-US" dirty="0" err="1"/>
              <a:t>wskaźnika</a:t>
            </a:r>
            <a:r>
              <a:rPr lang="en-US" dirty="0"/>
              <a:t> - </a:t>
            </a:r>
            <a:r>
              <a:rPr lang="en-US" dirty="0" err="1"/>
              <a:t>kontrole</a:t>
            </a:r>
            <a:r>
              <a:rPr lang="en-US" dirty="0"/>
              <a:t> </a:t>
            </a:r>
            <a:r>
              <a:rPr lang="en-US" dirty="0" err="1" smtClean="0"/>
              <a:t>planowe</a:t>
            </a:r>
            <a:r>
              <a:rPr lang="pl-PL" dirty="0" smtClean="0"/>
              <a:t> w gminach LIFE</a:t>
            </a:r>
            <a:endParaRPr lang="en-US" dirty="0"/>
          </a:p>
        </c:rich>
      </c:tx>
      <c:layout>
        <c:manualLayout>
          <c:xMode val="edge"/>
          <c:yMode val="edge"/>
          <c:x val="0.24282160710389769"/>
          <c:y val="7.79969751414783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0947810095767993"/>
          <c:y val="7.0589245539011108E-2"/>
          <c:w val="0.87732473199886163"/>
          <c:h val="0.62046070310379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Arkusz3!$B$1</c:f>
              <c:strCache>
                <c:ptCount val="1"/>
                <c:pt idx="0">
                  <c:v>% wypełnienia wskaźnika - kontrole planowe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548-4FBA-B7CD-236D8738D951}"/>
              </c:ext>
            </c:extLst>
          </c:dPt>
          <c:dPt>
            <c:idx val="1"/>
            <c:invertIfNegative val="0"/>
            <c:bubble3D val="0"/>
            <c:spPr>
              <a:solidFill>
                <a:srgbClr val="FFCC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548-4FBA-B7CD-236D8738D951}"/>
              </c:ext>
            </c:extLst>
          </c:dPt>
          <c:dPt>
            <c:idx val="2"/>
            <c:invertIfNegative val="0"/>
            <c:bubble3D val="0"/>
            <c:spPr>
              <a:solidFill>
                <a:srgbClr val="FFCC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548-4FBA-B7CD-236D8738D951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548-4FBA-B7CD-236D8738D951}"/>
              </c:ext>
            </c:extLst>
          </c:dPt>
          <c:dPt>
            <c:idx val="4"/>
            <c:invertIfNegative val="0"/>
            <c:bubble3D val="0"/>
            <c:spPr>
              <a:solidFill>
                <a:srgbClr val="FFCC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548-4FBA-B7CD-236D8738D951}"/>
              </c:ext>
            </c:extLst>
          </c:dPt>
          <c:dPt>
            <c:idx val="5"/>
            <c:invertIfNegative val="0"/>
            <c:bubble3D val="0"/>
            <c:spPr>
              <a:solidFill>
                <a:srgbClr val="F6DE2E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3548-4FBA-B7CD-236D8738D951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3548-4FBA-B7CD-236D8738D951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3548-4FBA-B7CD-236D8738D951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3548-4FBA-B7CD-236D8738D951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3548-4FBA-B7CD-236D8738D951}"/>
              </c:ext>
            </c:extLst>
          </c:dPt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Arkusz3!$A$2:$A$11</c:f>
              <c:strCache>
                <c:ptCount val="10"/>
                <c:pt idx="0">
                  <c:v>Sucha Beskidzka</c:v>
                </c:pt>
                <c:pt idx="1">
                  <c:v>Skawina</c:v>
                </c:pt>
                <c:pt idx="2">
                  <c:v>Kocmyrzów-Luborzyca</c:v>
                </c:pt>
                <c:pt idx="3">
                  <c:v>Gdów</c:v>
                </c:pt>
                <c:pt idx="4">
                  <c:v>Liszki</c:v>
                </c:pt>
                <c:pt idx="5">
                  <c:v>Gorlice (miasto)</c:v>
                </c:pt>
                <c:pt idx="6">
                  <c:v>Czernichów</c:v>
                </c:pt>
                <c:pt idx="7">
                  <c:v>Bystra-Sidzina</c:v>
                </c:pt>
                <c:pt idx="8">
                  <c:v>Sułkowice</c:v>
                </c:pt>
                <c:pt idx="9">
                  <c:v>Myślenice</c:v>
                </c:pt>
              </c:strCache>
            </c:strRef>
          </c:cat>
          <c:val>
            <c:numRef>
              <c:f>Arkusz3!$B$2:$B$11</c:f>
              <c:numCache>
                <c:formatCode>0%</c:formatCode>
                <c:ptCount val="10"/>
                <c:pt idx="0">
                  <c:v>4.2329999999999997</c:v>
                </c:pt>
                <c:pt idx="1">
                  <c:v>2.4849999999999999</c:v>
                </c:pt>
                <c:pt idx="2">
                  <c:v>2.4700000000000002</c:v>
                </c:pt>
                <c:pt idx="3">
                  <c:v>1.86</c:v>
                </c:pt>
                <c:pt idx="4">
                  <c:v>1.85</c:v>
                </c:pt>
                <c:pt idx="5">
                  <c:v>1.66</c:v>
                </c:pt>
                <c:pt idx="6">
                  <c:v>1.34</c:v>
                </c:pt>
                <c:pt idx="7">
                  <c:v>1.2330000000000001</c:v>
                </c:pt>
                <c:pt idx="8">
                  <c:v>1.05</c:v>
                </c:pt>
                <c:pt idx="9">
                  <c:v>0.86499999999999999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548-4FBA-B7CD-236D8738D95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49"/>
        <c:overlap val="-27"/>
        <c:axId val="343374440"/>
        <c:axId val="305535024"/>
      </c:barChart>
      <c:catAx>
        <c:axId val="343374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5535024"/>
        <c:crosses val="autoZero"/>
        <c:auto val="1"/>
        <c:lblAlgn val="ctr"/>
        <c:lblOffset val="100"/>
        <c:noMultiLvlLbl val="0"/>
      </c:catAx>
      <c:valAx>
        <c:axId val="30553502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43374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600" b="1" i="0" baseline="0" dirty="0">
                <a:solidFill>
                  <a:sysClr val="windowText" lastClr="000000"/>
                </a:solidFill>
                <a:effectLst/>
              </a:rPr>
              <a:t>Ilość gmin spełniających obowiązek z POP </a:t>
            </a:r>
            <a:br>
              <a:rPr lang="pl-PL" sz="1600" b="1" i="0" baseline="0" dirty="0">
                <a:solidFill>
                  <a:sysClr val="windowText" lastClr="000000"/>
                </a:solidFill>
                <a:effectLst/>
              </a:rPr>
            </a:br>
            <a:r>
              <a:rPr lang="pl-PL" sz="1600" b="1" i="0" baseline="0" dirty="0">
                <a:solidFill>
                  <a:sysClr val="windowText" lastClr="000000"/>
                </a:solidFill>
                <a:effectLst/>
              </a:rPr>
              <a:t>- Procent wypełnienia bazy CEEB</a:t>
            </a:r>
            <a:endParaRPr lang="pl-PL" sz="1600" b="1" dirty="0">
              <a:solidFill>
                <a:sysClr val="windowText" lastClr="000000"/>
              </a:solidFill>
              <a:effectLst/>
            </a:endParaRPr>
          </a:p>
        </c:rich>
      </c:tx>
      <c:layout>
        <c:manualLayout>
          <c:xMode val="edge"/>
          <c:yMode val="edge"/>
          <c:x val="0.20601104058511116"/>
          <c:y val="2.10573497750152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3.4666666666666665E-2"/>
          <c:y val="0.21061224489795918"/>
          <c:w val="0.94133333333333336"/>
          <c:h val="0.6920052340396225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008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E14-4AF9-8458-A82ACEC8E4CA}"/>
              </c:ext>
            </c:extLst>
          </c:dPt>
          <c:dPt>
            <c:idx val="1"/>
            <c:invertIfNegative val="0"/>
            <c:bubble3D val="0"/>
            <c:spPr>
              <a:solidFill>
                <a:srgbClr val="00B9F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E14-4AF9-8458-A82ACEC8E4CA}"/>
              </c:ext>
            </c:extLst>
          </c:dPt>
          <c:dPt>
            <c:idx val="2"/>
            <c:invertIfNegative val="0"/>
            <c:bubble3D val="0"/>
            <c:spPr>
              <a:solidFill>
                <a:srgbClr val="33669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E14-4AF9-8458-A82ACEC8E4CA}"/>
              </c:ext>
            </c:extLst>
          </c:dPt>
          <c:cat>
            <c:strRef>
              <c:f>Arkusz1!$O$6:$O$8</c:f>
              <c:strCache>
                <c:ptCount val="3"/>
                <c:pt idx="0">
                  <c:v>wypełnienie ≥ 90%</c:v>
                </c:pt>
                <c:pt idx="1">
                  <c:v>wypełnienie 70-89%</c:v>
                </c:pt>
                <c:pt idx="2">
                  <c:v>wypełnienie &lt; 70%</c:v>
                </c:pt>
              </c:strCache>
            </c:strRef>
          </c:cat>
          <c:val>
            <c:numRef>
              <c:f>Arkusz1!$P$6:$P$8</c:f>
              <c:numCache>
                <c:formatCode>General</c:formatCode>
                <c:ptCount val="3"/>
                <c:pt idx="0">
                  <c:v>20</c:v>
                </c:pt>
                <c:pt idx="1">
                  <c:v>130</c:v>
                </c:pt>
                <c:pt idx="2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E14-4AF9-8458-A82ACEC8E4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6"/>
        <c:overlap val="-27"/>
        <c:axId val="305537376"/>
        <c:axId val="305535808"/>
      </c:barChart>
      <c:catAx>
        <c:axId val="305537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5535808"/>
        <c:crosses val="autoZero"/>
        <c:auto val="1"/>
        <c:lblAlgn val="ctr"/>
        <c:lblOffset val="100"/>
        <c:noMultiLvlLbl val="0"/>
      </c:catAx>
      <c:valAx>
        <c:axId val="3055358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553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pl-PL" dirty="0" smtClean="0">
                <a:solidFill>
                  <a:schemeClr val="tx1"/>
                </a:solidFill>
              </a:rPr>
              <a:t>Liczba </a:t>
            </a:r>
            <a:r>
              <a:rPr lang="pl-PL" dirty="0">
                <a:solidFill>
                  <a:schemeClr val="tx1"/>
                </a:solidFill>
              </a:rPr>
              <a:t>złożonych wniosków do Programu Czyste Powietrze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7.3740390439360759E-2"/>
          <c:y val="0.17892356219281436"/>
          <c:w val="0.90456335709515601"/>
          <c:h val="0.575078856332333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'Czyste Powietrze (2)'!$C$3</c:f>
              <c:strCache>
                <c:ptCount val="1"/>
                <c:pt idx="0">
                  <c:v>Lizba złożonych wniosków do Programu Czyste Powietrze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'Czyste Powietrze (2)'!$B$4:$B$26</c:f>
              <c:strCache>
                <c:ptCount val="23"/>
                <c:pt idx="0">
                  <c:v>styczeń </c:v>
                </c:pt>
                <c:pt idx="1">
                  <c:v>luty </c:v>
                </c:pt>
                <c:pt idx="2">
                  <c:v>marzec </c:v>
                </c:pt>
                <c:pt idx="3">
                  <c:v>kwiecień</c:v>
                </c:pt>
                <c:pt idx="4">
                  <c:v>maj </c:v>
                </c:pt>
                <c:pt idx="5">
                  <c:v>czerwiec </c:v>
                </c:pt>
                <c:pt idx="6">
                  <c:v>lipiec</c:v>
                </c:pt>
                <c:pt idx="7">
                  <c:v>sierpień</c:v>
                </c:pt>
                <c:pt idx="8">
                  <c:v>wrzesień</c:v>
                </c:pt>
                <c:pt idx="9">
                  <c:v>październik </c:v>
                </c:pt>
                <c:pt idx="10">
                  <c:v>listopad </c:v>
                </c:pt>
                <c:pt idx="11">
                  <c:v>grudzień</c:v>
                </c:pt>
                <c:pt idx="12">
                  <c:v>styczeń </c:v>
                </c:pt>
                <c:pt idx="13">
                  <c:v>luty</c:v>
                </c:pt>
                <c:pt idx="14">
                  <c:v>marzec</c:v>
                </c:pt>
                <c:pt idx="15">
                  <c:v>kwiecień</c:v>
                </c:pt>
                <c:pt idx="16">
                  <c:v>maj</c:v>
                </c:pt>
                <c:pt idx="17">
                  <c:v>czerwiec </c:v>
                </c:pt>
                <c:pt idx="18">
                  <c:v>lipiec </c:v>
                </c:pt>
                <c:pt idx="19">
                  <c:v>sierpień </c:v>
                </c:pt>
                <c:pt idx="20">
                  <c:v>wrzesień </c:v>
                </c:pt>
                <c:pt idx="21">
                  <c:v>październik</c:v>
                </c:pt>
                <c:pt idx="22">
                  <c:v>listopad </c:v>
                </c:pt>
              </c:strCache>
            </c:strRef>
          </c:cat>
          <c:val>
            <c:numRef>
              <c:f>'Czyste Powietrze (2)'!$C$4:$C$26</c:f>
              <c:numCache>
                <c:formatCode>General</c:formatCode>
                <c:ptCount val="23"/>
                <c:pt idx="0">
                  <c:v>969</c:v>
                </c:pt>
                <c:pt idx="1">
                  <c:v>1341</c:v>
                </c:pt>
                <c:pt idx="2">
                  <c:v>1894</c:v>
                </c:pt>
                <c:pt idx="3">
                  <c:v>1646</c:v>
                </c:pt>
                <c:pt idx="4">
                  <c:v>1649</c:v>
                </c:pt>
                <c:pt idx="5">
                  <c:v>1592</c:v>
                </c:pt>
                <c:pt idx="6">
                  <c:v>1830</c:v>
                </c:pt>
                <c:pt idx="7">
                  <c:v>1737</c:v>
                </c:pt>
                <c:pt idx="8">
                  <c:v>1802</c:v>
                </c:pt>
                <c:pt idx="9">
                  <c:v>1856</c:v>
                </c:pt>
                <c:pt idx="10">
                  <c:v>1777</c:v>
                </c:pt>
                <c:pt idx="11">
                  <c:v>1868</c:v>
                </c:pt>
                <c:pt idx="12">
                  <c:v>1174</c:v>
                </c:pt>
                <c:pt idx="13">
                  <c:v>1718</c:v>
                </c:pt>
                <c:pt idx="14">
                  <c:v>2068</c:v>
                </c:pt>
                <c:pt idx="15">
                  <c:v>1714</c:v>
                </c:pt>
                <c:pt idx="16">
                  <c:v>1723</c:v>
                </c:pt>
                <c:pt idx="17">
                  <c:v>1888</c:v>
                </c:pt>
                <c:pt idx="18">
                  <c:v>1714</c:v>
                </c:pt>
                <c:pt idx="19">
                  <c:v>1524</c:v>
                </c:pt>
                <c:pt idx="20">
                  <c:v>1327</c:v>
                </c:pt>
                <c:pt idx="21">
                  <c:v>1137</c:v>
                </c:pt>
                <c:pt idx="22">
                  <c:v>945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BB-4C2F-821A-479322A07D1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-100"/>
        <c:axId val="1309442303"/>
        <c:axId val="1309438143"/>
      </c:barChart>
      <c:catAx>
        <c:axId val="13094423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309438143"/>
        <c:crosses val="autoZero"/>
        <c:auto val="1"/>
        <c:lblAlgn val="ctr"/>
        <c:lblOffset val="100"/>
        <c:noMultiLvlLbl val="0"/>
      </c:catAx>
      <c:valAx>
        <c:axId val="130943814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094423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0.39834</cdr:x>
      <cdr:y>0.2828</cdr:y>
    </cdr:from>
    <cdr:to>
      <cdr:x>0.39881</cdr:x>
      <cdr:y>0.78594</cdr:y>
    </cdr:to>
    <cdr:cxnSp macro="">
      <cdr:nvCxnSpPr>
        <cdr:cNvPr id="2" name="Łącznik prosty ze strzałką 1"/>
        <cdr:cNvCxnSpPr/>
      </cdr:nvCxnSpPr>
      <cdr:spPr>
        <a:xfrm xmlns:a="http://schemas.openxmlformats.org/drawingml/2006/main" flipH="1" flipV="1">
          <a:off x="1951782" y="607714"/>
          <a:ext cx="2306" cy="1081204"/>
        </a:xfrm>
        <a:prstGeom xmlns:a="http://schemas.openxmlformats.org/drawingml/2006/main" prst="straightConnector1">
          <a:avLst/>
        </a:prstGeom>
        <a:ln xmlns:a="http://schemas.openxmlformats.org/drawingml/2006/main" w="76200">
          <a:solidFill>
            <a:srgbClr val="00AA3F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0.46</cdr:x>
      <cdr:y>0.47813</cdr:y>
    </cdr:from>
    <cdr:to>
      <cdr:x>0.544</cdr:x>
      <cdr:y>0.55977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2190750" y="1562101"/>
          <a:ext cx="400050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300" b="1" dirty="0"/>
            <a:t>130</a:t>
          </a:r>
        </a:p>
      </cdr:txBody>
    </cdr:sp>
  </cdr:relSizeAnchor>
  <cdr:relSizeAnchor xmlns:cdr="http://schemas.openxmlformats.org/drawingml/2006/chartDrawing">
    <cdr:from>
      <cdr:x>0.15998</cdr:x>
      <cdr:y>0.81776</cdr:y>
    </cdr:from>
    <cdr:to>
      <cdr:x>0.24398</cdr:x>
      <cdr:y>0.89939</cdr:y>
    </cdr:to>
    <cdr:sp macro="" textlink="">
      <cdr:nvSpPr>
        <cdr:cNvPr id="3" name="pole tekstowe 1"/>
        <cdr:cNvSpPr txBox="1"/>
      </cdr:nvSpPr>
      <cdr:spPr>
        <a:xfrm xmlns:a="http://schemas.openxmlformats.org/drawingml/2006/main">
          <a:off x="963299" y="2959235"/>
          <a:ext cx="505799" cy="2953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300" b="1" dirty="0"/>
            <a:t>20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0.26884</cdr:x>
      <cdr:y>0.91084</cdr:y>
    </cdr:from>
    <cdr:to>
      <cdr:x>0.33982</cdr:x>
      <cdr:y>0.97375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2552373" y="3553008"/>
          <a:ext cx="673898" cy="2453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200" b="1" dirty="0">
              <a:solidFill>
                <a:sysClr val="windowText" lastClr="000000"/>
              </a:solidFill>
            </a:rPr>
            <a:t>2021</a:t>
          </a:r>
        </a:p>
      </cdr:txBody>
    </cdr:sp>
  </cdr:relSizeAnchor>
  <cdr:relSizeAnchor xmlns:cdr="http://schemas.openxmlformats.org/drawingml/2006/chartDrawing">
    <cdr:from>
      <cdr:x>0.74294</cdr:x>
      <cdr:y>0.90586</cdr:y>
    </cdr:from>
    <cdr:to>
      <cdr:x>0.85253</cdr:x>
      <cdr:y>0.97093</cdr:y>
    </cdr:to>
    <cdr:sp macro="" textlink="">
      <cdr:nvSpPr>
        <cdr:cNvPr id="3" name="pole tekstowe 2"/>
        <cdr:cNvSpPr txBox="1"/>
      </cdr:nvSpPr>
      <cdr:spPr>
        <a:xfrm xmlns:a="http://schemas.openxmlformats.org/drawingml/2006/main">
          <a:off x="7053587" y="3533553"/>
          <a:ext cx="1040469" cy="253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200" b="1" dirty="0">
              <a:solidFill>
                <a:sysClr val="windowText" lastClr="000000"/>
              </a:solidFill>
            </a:rPr>
            <a:t>2022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5814C-983F-4C8F-9661-B7A45BF56C6E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9E3A5-8693-41EE-9B8B-F013BB7008D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539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Do zastanowienia</a:t>
            </a:r>
            <a:r>
              <a:rPr lang="pl-PL" baseline="0" dirty="0" smtClean="0"/>
              <a:t> graficznie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0280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5558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0916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986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1627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998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9E3A5-8693-41EE-9B8B-F013BB7008DD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2125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57185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025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9106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0538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320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8872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2852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2928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251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5708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555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B5365-9EF8-49B1-87D3-35DA3949AE26}" type="datetimeFigureOut">
              <a:rPr lang="pl-PL" smtClean="0"/>
              <a:t>06.12.2022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272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" y="325120"/>
            <a:ext cx="868571" cy="240792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492" y="-352287"/>
            <a:ext cx="3633088" cy="1804421"/>
          </a:xfrm>
          <a:prstGeom prst="rect">
            <a:avLst/>
          </a:prstGeom>
        </p:spPr>
      </p:pic>
      <p:sp>
        <p:nvSpPr>
          <p:cNvPr id="7" name="Shape 59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127000" y="1905207"/>
            <a:ext cx="10390188" cy="178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582613">
              <a:lnSpc>
                <a:spcPct val="110000"/>
              </a:lnSpc>
            </a:pPr>
            <a:r>
              <a:rPr lang="pl-PL" altLang="pl-PL" sz="3600" b="1" dirty="0">
                <a:solidFill>
                  <a:srgbClr val="0070C0"/>
                </a:solidFill>
                <a:latin typeface="Roboto Regular"/>
                <a:sym typeface="Roboto Regular"/>
              </a:rPr>
              <a:t>Podsumowanie efektów działań realizowanych </a:t>
            </a:r>
            <a:br>
              <a:rPr lang="pl-PL" altLang="pl-PL" sz="3600" b="1" dirty="0">
                <a:solidFill>
                  <a:srgbClr val="0070C0"/>
                </a:solidFill>
                <a:latin typeface="Roboto Regular"/>
                <a:sym typeface="Roboto Regular"/>
              </a:rPr>
            </a:br>
            <a:r>
              <a:rPr lang="pl-PL" altLang="pl-PL" sz="3600" b="1" dirty="0">
                <a:solidFill>
                  <a:srgbClr val="0070C0"/>
                </a:solidFill>
                <a:latin typeface="Roboto Regular"/>
                <a:sym typeface="Roboto Regular"/>
              </a:rPr>
              <a:t>w ramach Programu ochrony powietrza </a:t>
            </a:r>
            <a:br>
              <a:rPr lang="pl-PL" altLang="pl-PL" sz="3600" b="1" dirty="0">
                <a:solidFill>
                  <a:srgbClr val="0070C0"/>
                </a:solidFill>
                <a:latin typeface="Roboto Regular"/>
                <a:sym typeface="Roboto Regular"/>
              </a:rPr>
            </a:br>
            <a:r>
              <a:rPr lang="pl-PL" altLang="pl-PL" sz="3600" b="1" dirty="0">
                <a:solidFill>
                  <a:srgbClr val="0070C0"/>
                </a:solidFill>
                <a:latin typeface="Roboto Regular"/>
                <a:sym typeface="Roboto Regular"/>
              </a:rPr>
              <a:t>w województwie małopolskim </a:t>
            </a:r>
            <a:endParaRPr lang="pl-PL" altLang="pl-PL" sz="3600" b="1" dirty="0" smtClean="0">
              <a:solidFill>
                <a:srgbClr val="0070C0"/>
              </a:solidFill>
              <a:latin typeface="Roboto Regular"/>
              <a:sym typeface="Roboto Regular"/>
            </a:endParaRPr>
          </a:p>
        </p:txBody>
      </p:sp>
      <p:sp>
        <p:nvSpPr>
          <p:cNvPr id="8" name="Shape 58"/>
          <p:cNvSpPr>
            <a:spLocks/>
          </p:cNvSpPr>
          <p:nvPr/>
        </p:nvSpPr>
        <p:spPr bwMode="auto">
          <a:xfrm rot="-5400000">
            <a:off x="-756751" y="5350907"/>
            <a:ext cx="2244725" cy="44450"/>
          </a:xfrm>
          <a:custGeom>
            <a:avLst/>
            <a:gdLst>
              <a:gd name="T0" fmla="*/ 2147483647 w 21600"/>
              <a:gd name="T1" fmla="*/ 21587 h 45719"/>
              <a:gd name="T2" fmla="*/ 2147483647 w 21600"/>
              <a:gd name="T3" fmla="*/ 21587 h 45719"/>
              <a:gd name="T4" fmla="*/ 2147483647 w 21600"/>
              <a:gd name="T5" fmla="*/ 21587 h 45719"/>
              <a:gd name="T6" fmla="*/ 2147483647 w 21600"/>
              <a:gd name="T7" fmla="*/ 21587 h 4571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45719" extrusionOk="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444444">
                <a:alpha val="30196"/>
              </a:srgbClr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/>
          <a:p>
            <a:pPr defTabSz="582613" eaLnBrk="1" hangingPunct="1"/>
            <a:endParaRPr lang="pl-PL"/>
          </a:p>
        </p:txBody>
      </p:sp>
      <p:sp>
        <p:nvSpPr>
          <p:cNvPr id="9" name="Shape 61"/>
          <p:cNvSpPr txBox="1">
            <a:spLocks/>
          </p:cNvSpPr>
          <p:nvPr/>
        </p:nvSpPr>
        <p:spPr bwMode="auto">
          <a:xfrm>
            <a:off x="490229" y="4485704"/>
            <a:ext cx="5956291" cy="175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700" rIns="91396" bIns="45700"/>
          <a:lstStyle/>
          <a:p>
            <a:pPr defTabSz="582613" eaLnBrk="1" hangingPunct="1">
              <a:spcBef>
                <a:spcPts val="2200"/>
              </a:spcBef>
              <a:buSzPct val="75000"/>
            </a:pPr>
            <a:r>
              <a:rPr lang="pl-PL" altLang="pl-PL" sz="2600" b="1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Piotr Łyczko</a:t>
            </a:r>
          </a:p>
          <a:p>
            <a:pPr defTabSz="582613">
              <a:spcBef>
                <a:spcPts val="2200"/>
              </a:spcBef>
              <a:buSzPct val="75000"/>
            </a:pPr>
            <a:r>
              <a:rPr lang="en-US" altLang="pl-PL" sz="2800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/>
            </a:r>
            <a:br>
              <a:rPr lang="en-US" altLang="pl-PL" sz="2800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</a:br>
            <a:r>
              <a:rPr lang="pl-PL" altLang="pl-PL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Zastępca Dyrektora Departamentu Środowiska </a:t>
            </a:r>
            <a:br>
              <a:rPr lang="pl-PL" altLang="pl-PL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</a:br>
            <a:r>
              <a:rPr lang="pl-PL" altLang="pl-PL" dirty="0" smtClean="0">
                <a:solidFill>
                  <a:srgbClr val="0070C0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Urzędu Marszałkowskiego Województwa Małopolskiego</a:t>
            </a:r>
            <a:endParaRPr lang="en-US" altLang="pl-PL" dirty="0">
              <a:solidFill>
                <a:srgbClr val="0070C0"/>
              </a:solidFill>
              <a:latin typeface="Roboto Regular"/>
              <a:ea typeface="Roboto Regular"/>
              <a:cs typeface="Roboto Regular"/>
              <a:sym typeface="Roboto Regular"/>
            </a:endParaRPr>
          </a:p>
        </p:txBody>
      </p:sp>
      <p:pic>
        <p:nvPicPr>
          <p:cNvPr id="10" name="Picture 2" descr="LIFEIPMalopolskaNF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527" y="5920155"/>
            <a:ext cx="4589440" cy="65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49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graphicFrame>
        <p:nvGraphicFramePr>
          <p:cNvPr id="9" name="Wykres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7388597"/>
              </p:ext>
            </p:extLst>
          </p:nvPr>
        </p:nvGraphicFramePr>
        <p:xfrm>
          <a:off x="6668017" y="932051"/>
          <a:ext cx="5243209" cy="2874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Wykres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7010824"/>
              </p:ext>
            </p:extLst>
          </p:nvPr>
        </p:nvGraphicFramePr>
        <p:xfrm>
          <a:off x="6839716" y="4289898"/>
          <a:ext cx="4899812" cy="2372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Schemat blokowy: proces alternatywny 10"/>
          <p:cNvSpPr/>
          <p:nvPr/>
        </p:nvSpPr>
        <p:spPr>
          <a:xfrm>
            <a:off x="400814" y="67810"/>
            <a:ext cx="11520000" cy="720000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584200"/>
            <a:r>
              <a:rPr lang="pl-PL" sz="2800" b="1" dirty="0">
                <a:solidFill>
                  <a:schemeClr val="bg1"/>
                </a:solidFill>
                <a:sym typeface="Palatino"/>
              </a:rPr>
              <a:t>Realizacja działań antysmogowych w województwie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400814" y="1733361"/>
            <a:ext cx="5760000" cy="17685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584200">
              <a:spcAft>
                <a:spcPts val="1200"/>
              </a:spcAft>
            </a:pPr>
            <a:r>
              <a:rPr lang="pl-PL" kern="0" dirty="0">
                <a:solidFill>
                  <a:prstClr val="black"/>
                </a:solidFill>
                <a:sym typeface="Palatino"/>
              </a:rPr>
              <a:t>Od przyjęcia uchwały antysmogowej dla Małopolski, </a:t>
            </a:r>
            <a:br>
              <a:rPr lang="pl-PL" kern="0" dirty="0">
                <a:solidFill>
                  <a:prstClr val="black"/>
                </a:solidFill>
                <a:sym typeface="Palatino"/>
              </a:rPr>
            </a:br>
            <a:r>
              <a:rPr lang="pl-PL" kern="0" dirty="0">
                <a:solidFill>
                  <a:prstClr val="black"/>
                </a:solidFill>
                <a:sym typeface="Palatino"/>
              </a:rPr>
              <a:t>w okresie od stycznia 2017- do końca czerwca 2022 roku wymienionych zostało prawie </a:t>
            </a:r>
            <a:r>
              <a:rPr lang="pl-PL" b="1" kern="0" dirty="0">
                <a:solidFill>
                  <a:prstClr val="black"/>
                </a:solidFill>
                <a:sym typeface="Palatino"/>
              </a:rPr>
              <a:t>73 tys. nieefektywnych kotłów </a:t>
            </a:r>
            <a:r>
              <a:rPr lang="pl-PL" kern="0" dirty="0">
                <a:solidFill>
                  <a:prstClr val="black"/>
                </a:solidFill>
                <a:sym typeface="Palatino"/>
              </a:rPr>
              <a:t>na paliwa stałe.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484401" y="4289898"/>
            <a:ext cx="5838578" cy="179961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spcAft>
                <a:spcPts val="1200"/>
              </a:spcAft>
            </a:pPr>
            <a:r>
              <a:rPr lang="pl-PL" dirty="0"/>
              <a:t>Średnia liczba wymienionych kotłów w gminach będących partnerami projektu LIFE, gdzie funkcjonują </a:t>
            </a:r>
            <a:r>
              <a:rPr lang="pl-PL" dirty="0" err="1"/>
              <a:t>ekodoradcy</a:t>
            </a:r>
            <a:r>
              <a:rPr lang="pl-PL" dirty="0"/>
              <a:t> jest </a:t>
            </a:r>
            <a:r>
              <a:rPr lang="pl-PL" dirty="0" smtClean="0"/>
              <a:t>prawie </a:t>
            </a:r>
            <a:r>
              <a:rPr lang="pl-PL" b="1" dirty="0" smtClean="0"/>
              <a:t>3‑krotnie </a:t>
            </a:r>
            <a:r>
              <a:rPr lang="pl-PL" b="1" dirty="0"/>
              <a:t>wyższa </a:t>
            </a:r>
            <a:r>
              <a:rPr lang="pl-PL" dirty="0"/>
              <a:t>niż dla pozostałych gmin.</a:t>
            </a:r>
          </a:p>
        </p:txBody>
      </p:sp>
    </p:spTree>
    <p:extLst>
      <p:ext uri="{BB962C8B-B14F-4D97-AF65-F5344CB8AC3E}">
        <p14:creationId xmlns:p14="http://schemas.microsoft.com/office/powerpoint/2010/main" val="369057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6" name="Prostokąt zaokrąglony 15"/>
          <p:cNvSpPr/>
          <p:nvPr/>
        </p:nvSpPr>
        <p:spPr>
          <a:xfrm>
            <a:off x="581008" y="1093573"/>
            <a:ext cx="5739246" cy="5373011"/>
          </a:xfrm>
          <a:prstGeom prst="roundRect">
            <a:avLst>
              <a:gd name="adj" fmla="val 1029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Najwięcej pozaklasowych kotłów zlikwidowano </a:t>
            </a:r>
            <a:b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  gminach: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 smtClean="0"/>
              <a:t>Kraków </a:t>
            </a:r>
            <a:r>
              <a:rPr lang="pl-PL" dirty="0"/>
              <a:t>(14 675 szt</a:t>
            </a:r>
            <a:r>
              <a:rPr lang="pl-PL" dirty="0" smtClean="0"/>
              <a:t>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 smtClean="0"/>
              <a:t>Skawina </a:t>
            </a:r>
            <a:r>
              <a:rPr lang="pl-PL" dirty="0"/>
              <a:t>(1 958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Myślenice (1 804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Wieliczka (1 500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Tarnów (1 471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Chrzanów (1 050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Zabierzów (1 046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Liszki (1 023 szt</a:t>
            </a:r>
            <a:r>
              <a:rPr lang="pl-PL" dirty="0" smtClean="0"/>
              <a:t>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 smtClean="0"/>
              <a:t>Wadowice (812 szt.)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 smtClean="0"/>
              <a:t>Zielonki (812 szt.)</a:t>
            </a:r>
            <a:endParaRPr lang="pl-PL" dirty="0"/>
          </a:p>
        </p:txBody>
      </p:sp>
      <p:sp>
        <p:nvSpPr>
          <p:cNvPr id="24" name="Schemat blokowy: proces alternatywny 23"/>
          <p:cNvSpPr/>
          <p:nvPr/>
        </p:nvSpPr>
        <p:spPr>
          <a:xfrm>
            <a:off x="266755" y="126350"/>
            <a:ext cx="11520000" cy="720000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Wymiany pozaklasowych kotłów w okresie styczeń 2017 – czerwiec 2022   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9" y="2667224"/>
            <a:ext cx="426757" cy="31092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9" y="3069905"/>
            <a:ext cx="426757" cy="31092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9" y="2264540"/>
            <a:ext cx="426757" cy="310923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8" y="3489360"/>
            <a:ext cx="426757" cy="31092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8" y="3887700"/>
            <a:ext cx="426757" cy="31092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7" y="5063011"/>
            <a:ext cx="426757" cy="310923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37" y="5535456"/>
            <a:ext cx="426757" cy="310923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3648" y="2319200"/>
            <a:ext cx="4800600" cy="352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7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24" name="Schemat blokowy: proces alternatywny 23"/>
          <p:cNvSpPr/>
          <p:nvPr/>
        </p:nvSpPr>
        <p:spPr>
          <a:xfrm>
            <a:off x="477810" y="99641"/>
            <a:ext cx="11520000" cy="720000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Postępy w wymianach pozaklasowych kotłów</a:t>
            </a:r>
          </a:p>
        </p:txBody>
      </p:sp>
      <p:sp>
        <p:nvSpPr>
          <p:cNvPr id="12" name="Prostokąt zaokrąglony 11"/>
          <p:cNvSpPr/>
          <p:nvPr/>
        </p:nvSpPr>
        <p:spPr>
          <a:xfrm>
            <a:off x="924791" y="1159087"/>
            <a:ext cx="10619509" cy="1034215"/>
          </a:xfrm>
          <a:prstGeom prst="roundRect">
            <a:avLst>
              <a:gd name="adj" fmla="val 926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W odniesieniu do szacowanych ilości kotłów do wymiany 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o</a:t>
            </a:r>
            <a:r>
              <a:rPr lang="pl-PL" sz="2000" dirty="0">
                <a:solidFill>
                  <a:schemeClr val="tx1"/>
                </a:solidFill>
              </a:rPr>
              <a:t>d przyjęcia uchwały antysmogowej dla Małopolski (w okresie styczeń 2017 do końca czerwca 2022 roku) </a:t>
            </a:r>
            <a:br>
              <a:rPr lang="pl-PL" sz="2000" dirty="0">
                <a:solidFill>
                  <a:schemeClr val="tx1"/>
                </a:solidFill>
              </a:rPr>
            </a:b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z wymianami 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pozaklasowych kotłów najlepiej </a:t>
            </a: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poradziły sobie gminy: 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3" name="Prostokąt zaokrąglony 12"/>
          <p:cNvSpPr/>
          <p:nvPr/>
        </p:nvSpPr>
        <p:spPr>
          <a:xfrm>
            <a:off x="924791" y="2583004"/>
            <a:ext cx="3730336" cy="3341139"/>
          </a:xfrm>
          <a:prstGeom prst="roundRect">
            <a:avLst>
              <a:gd name="adj" fmla="val 8354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Kraków – 98%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Skawina – 49%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Zabierzów – 48%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Tarnów – 48%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Zielonki – 47%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Miasto Oświęcim – 47%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Kocmyrzów – Luborzyca – 42%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Liszki – 41%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Wielka Wieś – 40%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 smtClean="0"/>
              <a:t>Wieliczka – 39%</a:t>
            </a:r>
            <a:endParaRPr lang="pl-PL" dirty="0"/>
          </a:p>
        </p:txBody>
      </p:sp>
      <p:graphicFrame>
        <p:nvGraphicFramePr>
          <p:cNvPr id="14" name="Wykres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4035501"/>
              </p:ext>
            </p:extLst>
          </p:nvPr>
        </p:nvGraphicFramePr>
        <p:xfrm>
          <a:off x="5351316" y="2305712"/>
          <a:ext cx="6442365" cy="389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975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2" name="Prostokąt zaokrąglony 11"/>
          <p:cNvSpPr/>
          <p:nvPr/>
        </p:nvSpPr>
        <p:spPr>
          <a:xfrm>
            <a:off x="955965" y="1016668"/>
            <a:ext cx="10505208" cy="845418"/>
          </a:xfrm>
          <a:prstGeom prst="roundRect">
            <a:avLst>
              <a:gd name="adj" fmla="val 926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Obowiązek zatrudnienia i utrzymania stanowiska </a:t>
            </a:r>
            <a:r>
              <a:rPr lang="pl-PL" sz="2000" kern="0" dirty="0" err="1">
                <a:solidFill>
                  <a:schemeClr val="tx1"/>
                </a:solidFill>
                <a:cs typeface="Arial" panose="020B0604020202020204" pitchFamily="34" charset="0"/>
              </a:rPr>
              <a:t>ekodoradcy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.</a:t>
            </a: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  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6" name="Schemat blokowy: proces alternatywny 5"/>
          <p:cNvSpPr/>
          <p:nvPr/>
        </p:nvSpPr>
        <p:spPr>
          <a:xfrm>
            <a:off x="477810" y="81383"/>
            <a:ext cx="11520000" cy="720000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584200">
              <a:defRPr/>
            </a:pPr>
            <a:r>
              <a:rPr lang="pl-PL" sz="2800" b="1" dirty="0">
                <a:solidFill>
                  <a:schemeClr val="bg1"/>
                </a:solidFill>
                <a:sym typeface="Palatino"/>
              </a:rPr>
              <a:t>Realizacja POP na poziomie gmin – </a:t>
            </a:r>
            <a:r>
              <a:rPr lang="pl-PL" sz="2800" b="1" dirty="0" err="1">
                <a:solidFill>
                  <a:schemeClr val="bg1"/>
                </a:solidFill>
                <a:sym typeface="Palatino"/>
              </a:rPr>
              <a:t>ekodoradcy</a:t>
            </a:r>
            <a:r>
              <a:rPr lang="pl-PL" sz="2800" b="1" dirty="0">
                <a:solidFill>
                  <a:schemeClr val="bg1"/>
                </a:solidFill>
                <a:sym typeface="Palatino"/>
              </a:rPr>
              <a:t> - 2021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820" y="4492963"/>
            <a:ext cx="3765460" cy="210822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20" y="2216945"/>
            <a:ext cx="3590940" cy="2019582"/>
          </a:xfrm>
          <a:prstGeom prst="rect">
            <a:avLst/>
          </a:prstGeom>
        </p:spPr>
      </p:pic>
      <p:sp>
        <p:nvSpPr>
          <p:cNvPr id="14" name="Prostokąt zaokrąglony 13"/>
          <p:cNvSpPr/>
          <p:nvPr/>
        </p:nvSpPr>
        <p:spPr>
          <a:xfrm>
            <a:off x="5174673" y="2481127"/>
            <a:ext cx="6060774" cy="2911756"/>
          </a:xfrm>
          <a:prstGeom prst="roundRect">
            <a:avLst>
              <a:gd name="adj" fmla="val 1029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b="1" dirty="0" smtClean="0"/>
              <a:t>170 </a:t>
            </a:r>
            <a:r>
              <a:rPr lang="pl-PL" dirty="0" smtClean="0"/>
              <a:t>małopolskich gmin zatrudniających </a:t>
            </a:r>
            <a:r>
              <a:rPr lang="pl-PL" dirty="0" err="1" smtClean="0"/>
              <a:t>ekodoradców</a:t>
            </a:r>
            <a:endParaRPr lang="pl-PL" dirty="0" smtClean="0"/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b="1" dirty="0" smtClean="0"/>
              <a:t>235</a:t>
            </a:r>
            <a:r>
              <a:rPr lang="pl-PL" dirty="0" smtClean="0"/>
              <a:t> </a:t>
            </a:r>
            <a:r>
              <a:rPr lang="pl-PL" dirty="0" err="1" smtClean="0"/>
              <a:t>ekodoradców</a:t>
            </a:r>
            <a:r>
              <a:rPr lang="pl-PL" dirty="0" smtClean="0"/>
              <a:t> w całej Małopolsce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b="1" dirty="0" smtClean="0"/>
              <a:t>67</a:t>
            </a:r>
            <a:r>
              <a:rPr lang="pl-PL" dirty="0" smtClean="0"/>
              <a:t> </a:t>
            </a:r>
            <a:r>
              <a:rPr lang="pl-PL" dirty="0" err="1" smtClean="0"/>
              <a:t>ekodoradców</a:t>
            </a:r>
            <a:r>
              <a:rPr lang="pl-PL" dirty="0" smtClean="0"/>
              <a:t> w projekcie LIFE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b="1" dirty="0" smtClean="0"/>
              <a:t>92</a:t>
            </a:r>
            <a:r>
              <a:rPr lang="pl-PL" dirty="0" smtClean="0"/>
              <a:t> gminy przeznaczyły na ochronę powietrza powyżej 1% budżetu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7484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2" name="Prostokąt zaokrąglony 11"/>
          <p:cNvSpPr/>
          <p:nvPr/>
        </p:nvSpPr>
        <p:spPr>
          <a:xfrm>
            <a:off x="1569152" y="1236867"/>
            <a:ext cx="9800925" cy="770998"/>
          </a:xfrm>
          <a:prstGeom prst="roundRect">
            <a:avLst>
              <a:gd name="adj" fmla="val 926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Zadania </a:t>
            </a:r>
            <a:r>
              <a:rPr lang="pl-PL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zrealizowane przez </a:t>
            </a:r>
            <a:r>
              <a:rPr lang="pl-PL" sz="2000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ekodoradców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LIFE 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w 2022 roku:</a:t>
            </a: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  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6" name="Schemat blokowy: proces alternatywny 5"/>
          <p:cNvSpPr/>
          <p:nvPr/>
        </p:nvSpPr>
        <p:spPr>
          <a:xfrm>
            <a:off x="264496" y="268343"/>
            <a:ext cx="11520000" cy="720000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584200">
              <a:defRPr/>
            </a:pPr>
            <a:r>
              <a:rPr lang="pl-PL" sz="2800" b="1" dirty="0">
                <a:solidFill>
                  <a:schemeClr val="bg1"/>
                </a:solidFill>
                <a:sym typeface="Palatino"/>
              </a:rPr>
              <a:t>Realizacja POP na poziomie gmin – </a:t>
            </a:r>
            <a:r>
              <a:rPr lang="pl-PL" sz="2800" b="1" dirty="0" err="1">
                <a:solidFill>
                  <a:schemeClr val="bg1"/>
                </a:solidFill>
                <a:sym typeface="Palatino"/>
              </a:rPr>
              <a:t>ekodoradcy</a:t>
            </a:r>
            <a:r>
              <a:rPr lang="pl-PL" sz="2800" b="1" dirty="0">
                <a:solidFill>
                  <a:schemeClr val="bg1"/>
                </a:solidFill>
                <a:sym typeface="Palatino"/>
              </a:rPr>
              <a:t> </a:t>
            </a:r>
            <a:r>
              <a:rPr lang="pl-PL" sz="2800" b="1" dirty="0" smtClean="0">
                <a:solidFill>
                  <a:schemeClr val="bg1"/>
                </a:solidFill>
                <a:sym typeface="Palatino"/>
              </a:rPr>
              <a:t>LIFE</a:t>
            </a:r>
            <a:endParaRPr lang="pl-PL" sz="2800" b="1" dirty="0">
              <a:solidFill>
                <a:schemeClr val="bg1"/>
              </a:solidFill>
              <a:sym typeface="Palatino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496" y="988343"/>
            <a:ext cx="1304657" cy="1304657"/>
          </a:xfrm>
          <a:prstGeom prst="rect">
            <a:avLst/>
          </a:prstGeom>
        </p:spPr>
      </p:pic>
      <p:sp>
        <p:nvSpPr>
          <p:cNvPr id="8" name="Prostokąt zaokrąglony 7"/>
          <p:cNvSpPr/>
          <p:nvPr/>
        </p:nvSpPr>
        <p:spPr>
          <a:xfrm>
            <a:off x="916824" y="2162871"/>
            <a:ext cx="6774386" cy="4580829"/>
          </a:xfrm>
          <a:prstGeom prst="roundRect">
            <a:avLst>
              <a:gd name="adj" fmla="val 1029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dirty="0" smtClean="0"/>
              <a:t>Pomoc </a:t>
            </a:r>
            <a:r>
              <a:rPr lang="pl-PL" dirty="0"/>
              <a:t>i doradztwo dla mieszkańców w ubieganiu się o </a:t>
            </a:r>
            <a:r>
              <a:rPr lang="pl-PL" dirty="0" smtClean="0"/>
              <a:t>dofinansowanie – </a:t>
            </a:r>
            <a:br>
              <a:rPr lang="pl-PL" dirty="0" smtClean="0"/>
            </a:br>
            <a:r>
              <a:rPr lang="pl-PL" b="1" dirty="0" smtClean="0"/>
              <a:t>274 184 </a:t>
            </a:r>
            <a:r>
              <a:rPr lang="pl-PL" dirty="0" smtClean="0"/>
              <a:t>udzielonych porad (w urzędzie, wizyty w terenie),</a:t>
            </a:r>
            <a:endParaRPr lang="pl-PL" b="1" dirty="0"/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dirty="0"/>
              <a:t>Organizacja </a:t>
            </a:r>
            <a:r>
              <a:rPr lang="pl-PL" dirty="0" smtClean="0"/>
              <a:t>spotkań dla mieszkańców – łącznie </a:t>
            </a:r>
            <a:r>
              <a:rPr lang="pl-PL" b="1" dirty="0" smtClean="0"/>
              <a:t>10  048 </a:t>
            </a:r>
            <a:r>
              <a:rPr lang="pl-PL" dirty="0" smtClean="0"/>
              <a:t>uczestników,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dirty="0" smtClean="0"/>
              <a:t>Zajęcia i konkursy dla dzieci w szkołach – </a:t>
            </a:r>
            <a:r>
              <a:rPr lang="pl-PL" b="1" dirty="0" smtClean="0"/>
              <a:t>241 </a:t>
            </a:r>
            <a:r>
              <a:rPr lang="pl-PL" dirty="0" smtClean="0"/>
              <a:t>lekcji i konkursów </a:t>
            </a:r>
            <a:br>
              <a:rPr lang="pl-PL" dirty="0" smtClean="0"/>
            </a:br>
            <a:r>
              <a:rPr lang="pl-PL" dirty="0" smtClean="0"/>
              <a:t>z udziałem </a:t>
            </a:r>
            <a:r>
              <a:rPr lang="pl-PL" b="1" dirty="0" smtClean="0"/>
              <a:t>11 767 </a:t>
            </a:r>
            <a:r>
              <a:rPr lang="pl-PL" dirty="0" smtClean="0"/>
              <a:t>dzieci,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b="1" dirty="0" smtClean="0"/>
              <a:t>439 544 </a:t>
            </a:r>
            <a:r>
              <a:rPr lang="pl-PL" dirty="0" smtClean="0"/>
              <a:t>rozdystrybuowanych ulotek, plakatów i innych materiałów edukacyjnych,</a:t>
            </a:r>
            <a:endParaRPr lang="pl-PL" dirty="0"/>
          </a:p>
          <a:p>
            <a:pPr marL="285750" lvl="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dirty="0"/>
              <a:t>Badania termowizyjne </a:t>
            </a:r>
            <a:r>
              <a:rPr lang="pl-PL" dirty="0" smtClean="0"/>
              <a:t>– </a:t>
            </a:r>
            <a:r>
              <a:rPr lang="pl-PL" b="1" dirty="0" smtClean="0"/>
              <a:t>212 </a:t>
            </a:r>
            <a:r>
              <a:rPr lang="pl-PL" dirty="0" smtClean="0"/>
              <a:t>budynków prywatnych </a:t>
            </a:r>
            <a:br>
              <a:rPr lang="pl-PL" dirty="0" smtClean="0"/>
            </a:br>
            <a:r>
              <a:rPr lang="pl-PL" dirty="0" smtClean="0"/>
              <a:t>i publicznych,</a:t>
            </a:r>
          </a:p>
          <a:p>
            <a:pPr marL="285750" lvl="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l-PL" dirty="0" smtClean="0"/>
              <a:t>Prowadzenie kontroli </a:t>
            </a:r>
            <a:r>
              <a:rPr lang="pl-PL" dirty="0"/>
              <a:t>w zakresie spalania </a:t>
            </a:r>
            <a:r>
              <a:rPr lang="pl-PL" dirty="0" smtClean="0"/>
              <a:t>odpadów i wymagań przepisów – </a:t>
            </a:r>
            <a:r>
              <a:rPr lang="pl-PL" b="1" dirty="0" smtClean="0"/>
              <a:t>4 217 </a:t>
            </a:r>
            <a:r>
              <a:rPr lang="pl-PL" dirty="0" smtClean="0"/>
              <a:t>kontroli</a:t>
            </a:r>
          </a:p>
        </p:txBody>
      </p:sp>
      <p:pic>
        <p:nvPicPr>
          <p:cNvPr id="1026" name="Picture 2" descr="https://powietrze.malopolska.pl/wp-content/uploads/2022/11/agro-4-rotate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743" y="2293000"/>
            <a:ext cx="1911927" cy="254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powietrze.malopolska.pl/wp-content/uploads/2022/06/3_1-1024x76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4" y="2569532"/>
            <a:ext cx="2281381" cy="171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powietrze.malopolska.pl/wp-content/uploads/2022/06/2022.05_77.-Myslenice_LIFE_eko-piknik-edukacyjny-SP-2-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4" y="4763993"/>
            <a:ext cx="2582399" cy="193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60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4" name="Schemat blokowy: proces alternatywny 13"/>
          <p:cNvSpPr/>
          <p:nvPr/>
        </p:nvSpPr>
        <p:spPr>
          <a:xfrm>
            <a:off x="161190" y="46725"/>
            <a:ext cx="11520000" cy="720000"/>
          </a:xfrm>
          <a:prstGeom prst="flowChartAlternateProcess">
            <a:avLst/>
          </a:prstGeom>
          <a:solidFill>
            <a:schemeClr val="accent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Kontrole palenisk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893620" y="4727641"/>
            <a:ext cx="6380018" cy="1837889"/>
          </a:xfrm>
          <a:prstGeom prst="roundRect">
            <a:avLst>
              <a:gd name="adj" fmla="val 8354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defRPr/>
            </a:pPr>
            <a:r>
              <a:rPr lang="pl-PL" b="1" u="sng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2022 rok (styczeń-listopad):</a:t>
            </a:r>
            <a:endParaRPr lang="pl-PL" b="1" u="sng" dirty="0">
              <a:solidFill>
                <a:prstClr val="black"/>
              </a:solidFill>
              <a:ea typeface="Palatino"/>
              <a:cs typeface="Palatino"/>
              <a:sym typeface="Roboto Regular"/>
            </a:endParaRP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6 566 </a:t>
            </a: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zgłoszeń</a:t>
            </a: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w </a:t>
            </a:r>
            <a:r>
              <a:rPr lang="pl-PL" sz="1600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3 685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przypadkach </a:t>
            </a: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podjęto kontrole</a:t>
            </a: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w</a:t>
            </a:r>
            <a:r>
              <a:rPr lang="pl-PL" sz="1600" b="1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 </a:t>
            </a:r>
            <a:r>
              <a:rPr lang="pl-PL" sz="1600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33% </a:t>
            </a: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zgłoszeń kontrola została przeprowadzona w ciągu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24 godzin</a:t>
            </a: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502" y="3112776"/>
            <a:ext cx="4271235" cy="2749637"/>
          </a:xfrm>
          <a:prstGeom prst="rect">
            <a:avLst/>
          </a:prstGeom>
        </p:spPr>
      </p:pic>
      <p:sp>
        <p:nvSpPr>
          <p:cNvPr id="18" name="Prostokąt zaokrąglony 17"/>
          <p:cNvSpPr/>
          <p:nvPr/>
        </p:nvSpPr>
        <p:spPr>
          <a:xfrm>
            <a:off x="805297" y="2790658"/>
            <a:ext cx="6468341" cy="185077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defRPr/>
            </a:pPr>
            <a:r>
              <a:rPr lang="pl-PL" sz="2000" b="1" u="sng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2021 rok:</a:t>
            </a: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9 </a:t>
            </a:r>
            <a:r>
              <a:rPr lang="pl-PL" sz="1600" b="1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929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zgłoszeń</a:t>
            </a: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w </a:t>
            </a:r>
            <a:r>
              <a:rPr lang="pl-PL" sz="1600" b="1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5 962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przypadkach podjęto kontrole</a:t>
            </a:r>
          </a:p>
          <a:p>
            <a:pPr marL="285750" lvl="0" indent="-285750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w</a:t>
            </a:r>
            <a:r>
              <a:rPr lang="pl-PL" sz="1600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 31% </a:t>
            </a: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zgłoszeń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kontrola została przeprowadzona w </a:t>
            </a:r>
            <a:r>
              <a:rPr lang="pl-PL" sz="1600" dirty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ciągu </a:t>
            </a:r>
            <a:r>
              <a:rPr lang="pl-PL" sz="1600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24 godzin</a:t>
            </a:r>
            <a:endParaRPr lang="pl-PL" sz="1600" dirty="0">
              <a:solidFill>
                <a:prstClr val="black"/>
              </a:solidFill>
              <a:ea typeface="Palatino"/>
              <a:cs typeface="Palatino"/>
              <a:sym typeface="Roboto Regular"/>
            </a:endParaRPr>
          </a:p>
        </p:txBody>
      </p:sp>
      <p:sp>
        <p:nvSpPr>
          <p:cNvPr id="19" name="Prostokąt zaokrąglony 18"/>
          <p:cNvSpPr/>
          <p:nvPr/>
        </p:nvSpPr>
        <p:spPr>
          <a:xfrm>
            <a:off x="2323970" y="2234209"/>
            <a:ext cx="3315334" cy="33629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5842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defRPr/>
            </a:pPr>
            <a:r>
              <a:rPr lang="pl-PL" b="1" dirty="0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Aplikacja </a:t>
            </a:r>
            <a:r>
              <a:rPr lang="pl-PL" b="1" dirty="0" err="1" smtClean="0">
                <a:solidFill>
                  <a:prstClr val="black"/>
                </a:solidFill>
                <a:ea typeface="Palatino"/>
                <a:cs typeface="Palatino"/>
                <a:sym typeface="Roboto Regular"/>
              </a:rPr>
              <a:t>Ekointerwencja</a:t>
            </a:r>
            <a:endParaRPr lang="pl-PL" b="1" dirty="0">
              <a:solidFill>
                <a:prstClr val="black"/>
              </a:solidFill>
              <a:ea typeface="Palatino"/>
              <a:cs typeface="Palatino"/>
              <a:sym typeface="Roboto Regular"/>
            </a:endParaRPr>
          </a:p>
        </p:txBody>
      </p:sp>
      <p:sp>
        <p:nvSpPr>
          <p:cNvPr id="23" name="Prostokąt zaokrąglony 22"/>
          <p:cNvSpPr/>
          <p:nvPr/>
        </p:nvSpPr>
        <p:spPr>
          <a:xfrm>
            <a:off x="644236" y="924211"/>
            <a:ext cx="10640291" cy="1008497"/>
          </a:xfrm>
          <a:prstGeom prst="roundRect">
            <a:avLst>
              <a:gd name="adj" fmla="val 926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Prowadzenie przez straż gminną lub międzygminną, upoważnionych pracowników gminy lub we współpracy z policją kontroli interwencyjnych i planowych w zakresie przepisów ochrony powietrza.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18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4" name="Schemat blokowy: proces alternatywny 13"/>
          <p:cNvSpPr/>
          <p:nvPr/>
        </p:nvSpPr>
        <p:spPr>
          <a:xfrm>
            <a:off x="340900" y="32605"/>
            <a:ext cx="11520000" cy="720000"/>
          </a:xfrm>
          <a:prstGeom prst="flowChartAlternateProcess">
            <a:avLst/>
          </a:prstGeom>
          <a:solidFill>
            <a:schemeClr val="accent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Kontrole palenisk– gminy </a:t>
            </a:r>
            <a:r>
              <a:rPr lang="pl-PL" sz="2800" b="1" dirty="0" smtClean="0">
                <a:solidFill>
                  <a:schemeClr val="bg1"/>
                </a:solidFill>
              </a:rPr>
              <a:t>LIFE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729574" y="873341"/>
            <a:ext cx="10742653" cy="192285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1200"/>
              </a:spcAft>
            </a:pPr>
            <a:r>
              <a:rPr lang="pl-PL" b="1" u="sng" dirty="0" smtClean="0"/>
              <a:t>Zgodnie z </a:t>
            </a:r>
            <a:r>
              <a:rPr lang="pl-PL" b="1" u="sng" dirty="0"/>
              <a:t>założeniami POP </a:t>
            </a:r>
            <a:r>
              <a:rPr lang="pl-PL" b="1" u="sng" dirty="0" smtClean="0"/>
              <a:t>2020 obowiązek kontroli w 2022 </a:t>
            </a:r>
            <a:r>
              <a:rPr lang="pl-PL" b="1" u="sng" dirty="0"/>
              <a:t>roku: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60 </a:t>
            </a:r>
            <a:r>
              <a:rPr lang="pl-PL" sz="1600" dirty="0"/>
              <a:t>budynków w przypadku gmin o liczbie mieszkańców &lt; 10 tys.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100 </a:t>
            </a:r>
            <a:r>
              <a:rPr lang="pl-PL" sz="1600" dirty="0"/>
              <a:t>budynków w przypadku gmin o liczbie mieszkańców od 10 do 20 tys.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200 </a:t>
            </a:r>
            <a:r>
              <a:rPr lang="pl-PL" sz="1600" dirty="0"/>
              <a:t>budynków w przypadku gmin o liczbie mieszkańców od 20 do 50 tys.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500 </a:t>
            </a:r>
            <a:r>
              <a:rPr lang="pl-PL" sz="1600" dirty="0"/>
              <a:t>budynków w przypadku gmin o liczbie mieszkańców &gt; 50 tys.</a:t>
            </a:r>
          </a:p>
        </p:txBody>
      </p:sp>
      <p:graphicFrame>
        <p:nvGraphicFramePr>
          <p:cNvPr id="8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1995860"/>
              </p:ext>
            </p:extLst>
          </p:nvPr>
        </p:nvGraphicFramePr>
        <p:xfrm>
          <a:off x="2315183" y="2694562"/>
          <a:ext cx="7363838" cy="4075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5426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4" name="Schemat blokowy: proces alternatywny 13"/>
          <p:cNvSpPr/>
          <p:nvPr/>
        </p:nvSpPr>
        <p:spPr>
          <a:xfrm>
            <a:off x="326560" y="151807"/>
            <a:ext cx="11520000" cy="720000"/>
          </a:xfrm>
          <a:prstGeom prst="flowChartAlternateProcess">
            <a:avLst/>
          </a:prstGeom>
          <a:solidFill>
            <a:schemeClr val="accent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Kontrole </a:t>
            </a:r>
            <a:r>
              <a:rPr lang="pl-PL" sz="2800" b="1" dirty="0" smtClean="0">
                <a:solidFill>
                  <a:schemeClr val="bg1"/>
                </a:solidFill>
              </a:rPr>
              <a:t>palenisk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Prostokąt zaokrąglony 7"/>
          <p:cNvSpPr/>
          <p:nvPr/>
        </p:nvSpPr>
        <p:spPr>
          <a:xfrm>
            <a:off x="1391055" y="3831151"/>
            <a:ext cx="10234827" cy="20249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pl-PL" sz="1600" b="1" dirty="0" smtClean="0"/>
              <a:t>Według danych ze sprawozdań </a:t>
            </a:r>
            <a:r>
              <a:rPr lang="pl-PL" sz="1600" b="1" dirty="0" err="1" smtClean="0"/>
              <a:t>ekodoradców</a:t>
            </a:r>
            <a:r>
              <a:rPr lang="pl-PL" sz="1600" b="1" dirty="0" smtClean="0"/>
              <a:t> w gminach LIFE w okresie od stycznia do końca października 2022 roku:</a:t>
            </a:r>
            <a:endParaRPr lang="pl-PL" sz="16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1600" b="1" dirty="0"/>
              <a:t>4 217 </a:t>
            </a:r>
            <a:r>
              <a:rPr lang="pl-PL" sz="1600" dirty="0">
                <a:sym typeface="Palatino"/>
              </a:rPr>
              <a:t>przeprowadzonych kontroli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1600" b="1" dirty="0">
                <a:sym typeface="Palatino"/>
              </a:rPr>
              <a:t>203</a:t>
            </a:r>
            <a:r>
              <a:rPr lang="pl-PL" sz="1600" dirty="0">
                <a:sym typeface="Palatino"/>
              </a:rPr>
              <a:t> wykrytych </a:t>
            </a:r>
            <a:r>
              <a:rPr lang="pl-PL" sz="1600" dirty="0" smtClean="0">
                <a:sym typeface="Palatino"/>
              </a:rPr>
              <a:t>naruszeń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1600" b="1" dirty="0" smtClean="0">
                <a:sym typeface="Palatino"/>
              </a:rPr>
              <a:t>138</a:t>
            </a:r>
            <a:r>
              <a:rPr lang="pl-PL" sz="1600" dirty="0" smtClean="0">
                <a:sym typeface="Palatino"/>
              </a:rPr>
              <a:t> pobranych próbek popiołu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1600" b="1" dirty="0" smtClean="0">
                <a:sym typeface="Palatino"/>
              </a:rPr>
              <a:t>152</a:t>
            </a:r>
            <a:r>
              <a:rPr lang="pl-PL" sz="1600" dirty="0" smtClean="0">
                <a:sym typeface="Palatino"/>
              </a:rPr>
              <a:t> sprawozdania z przeprowadzonych badań próbek popiołu</a:t>
            </a:r>
            <a:endParaRPr lang="pl-PL" sz="1600" dirty="0">
              <a:sym typeface="Palatino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1372637" y="1680521"/>
            <a:ext cx="10253245" cy="171443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spcAft>
                <a:spcPts val="1200"/>
              </a:spcAft>
              <a:defRPr/>
            </a:pPr>
            <a:r>
              <a:rPr lang="pl-PL" sz="1600" b="1" dirty="0" smtClean="0"/>
              <a:t>W 2021 roku: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l-PL" sz="1600" b="1" dirty="0" smtClean="0"/>
              <a:t>173</a:t>
            </a:r>
            <a:r>
              <a:rPr lang="pl-PL" sz="1600" dirty="0" smtClean="0"/>
              <a:t> </a:t>
            </a:r>
            <a:r>
              <a:rPr lang="pl-PL" sz="1600" dirty="0"/>
              <a:t>gminy przyjęły </a:t>
            </a:r>
            <a:r>
              <a:rPr lang="pl-PL" sz="1600" dirty="0">
                <a:sym typeface="Palatino"/>
              </a:rPr>
              <a:t>procedurę kontroli palenisk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l-PL" sz="1600" b="1" dirty="0">
                <a:sym typeface="Palatino"/>
              </a:rPr>
              <a:t>1 180 </a:t>
            </a:r>
            <a:r>
              <a:rPr lang="pl-PL" sz="1600" dirty="0">
                <a:sym typeface="Palatino"/>
              </a:rPr>
              <a:t>osób upoważnionych do przeprowadzania </a:t>
            </a:r>
            <a:r>
              <a:rPr lang="pl-PL" sz="1600" dirty="0" smtClean="0">
                <a:sym typeface="Palatino"/>
              </a:rPr>
              <a:t>kontroli</a:t>
            </a:r>
            <a:endParaRPr lang="pl-PL" sz="1600" dirty="0">
              <a:sym typeface="Palatino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57" y="1817645"/>
            <a:ext cx="1062607" cy="1067667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34" y="3831151"/>
            <a:ext cx="1062607" cy="106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685800" y="1143869"/>
            <a:ext cx="10713027" cy="10351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1200"/>
              </a:spcAft>
            </a:pP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Obowiązek przeprowadzenia analizy ubóstwa energetycznego zgodnie z przygotowanymi wytycznymi – do 30 czerwca 2022 roku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326560" y="213159"/>
            <a:ext cx="11520000" cy="720000"/>
          </a:xfrm>
          <a:prstGeom prst="flowChartAlternateProcess">
            <a:avLst/>
          </a:prstGeom>
          <a:solidFill>
            <a:srgbClr val="2655B4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Realizacja POP na poziomie gmin – ubóstwo energetyczne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4" name="Prostokąt zaokrąglony 13"/>
          <p:cNvSpPr/>
          <p:nvPr/>
        </p:nvSpPr>
        <p:spPr>
          <a:xfrm>
            <a:off x="685800" y="2297824"/>
            <a:ext cx="5912426" cy="440410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dirty="0"/>
              <a:t>w</a:t>
            </a:r>
            <a:r>
              <a:rPr lang="pl-PL" sz="1600" dirty="0" smtClean="0"/>
              <a:t>szystkie </a:t>
            </a:r>
            <a:r>
              <a:rPr lang="pl-PL" sz="1600" b="1" dirty="0" smtClean="0"/>
              <a:t>182 </a:t>
            </a:r>
            <a:r>
              <a:rPr lang="pl-PL" sz="1600" dirty="0"/>
              <a:t>małopolskie gminy dokonały analizy ubóstwa energetycznego</a:t>
            </a:r>
            <a:r>
              <a:rPr lang="pl-PL" sz="1600" dirty="0" smtClean="0"/>
              <a:t>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b="1" dirty="0"/>
              <a:t>11</a:t>
            </a:r>
            <a:r>
              <a:rPr lang="pl-PL" sz="1600" b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pl-PL" sz="1600" dirty="0"/>
              <a:t>gmin przystąpiło </a:t>
            </a:r>
            <a:r>
              <a:rPr lang="pl-PL" sz="1600" dirty="0" smtClean="0"/>
              <a:t>do </a:t>
            </a:r>
            <a:r>
              <a:rPr lang="pl-PL" sz="1600" dirty="0"/>
              <a:t>programu Stop </a:t>
            </a:r>
            <a:r>
              <a:rPr lang="pl-PL" sz="1600" dirty="0" smtClean="0"/>
              <a:t>Smog, a </a:t>
            </a:r>
            <a:r>
              <a:rPr lang="pl-PL" sz="1600" b="1" dirty="0" smtClean="0"/>
              <a:t>61</a:t>
            </a:r>
            <a:r>
              <a:rPr lang="pl-PL" sz="1600" dirty="0" smtClean="0"/>
              <a:t> planuje przystąpić</a:t>
            </a:r>
            <a:endParaRPr lang="pl-PL" sz="16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b="1" dirty="0" smtClean="0"/>
              <a:t>13%</a:t>
            </a:r>
            <a:r>
              <a:rPr lang="pl-PL" sz="1600" dirty="0" smtClean="0"/>
              <a:t> udział ubogich energetycznie gospodarstw domowych wśród wszystkich gospodarstw w województwie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b="1" dirty="0" smtClean="0"/>
              <a:t>672 </a:t>
            </a:r>
            <a:r>
              <a:rPr lang="pl-PL" sz="1600" b="1" dirty="0"/>
              <a:t>zł </a:t>
            </a:r>
            <a:r>
              <a:rPr lang="pl-PL" sz="1600" dirty="0" smtClean="0"/>
              <a:t>średnie</a:t>
            </a:r>
            <a:r>
              <a:rPr lang="pl-PL" sz="1600" b="1" dirty="0" smtClean="0"/>
              <a:t> </a:t>
            </a:r>
            <a:r>
              <a:rPr lang="pl-PL" sz="1600" dirty="0" smtClean="0"/>
              <a:t>miesięczne</a:t>
            </a:r>
            <a:r>
              <a:rPr lang="pl-PL" sz="1600" b="1" dirty="0" smtClean="0"/>
              <a:t> </a:t>
            </a:r>
            <a:r>
              <a:rPr lang="pl-PL" sz="1600" dirty="0" smtClean="0"/>
              <a:t>wydatki gospodarstw domowych na energię (stanowi to </a:t>
            </a:r>
            <a:r>
              <a:rPr lang="pl-PL" sz="1600" b="1" dirty="0" smtClean="0"/>
              <a:t>29% </a:t>
            </a:r>
            <a:r>
              <a:rPr lang="pl-PL" sz="1600" dirty="0" smtClean="0"/>
              <a:t>wszystkich</a:t>
            </a:r>
            <a:r>
              <a:rPr lang="pl-PL" sz="1600" b="1" dirty="0" smtClean="0"/>
              <a:t> </a:t>
            </a:r>
            <a:r>
              <a:rPr lang="pl-PL" sz="1600" dirty="0" smtClean="0"/>
              <a:t>wydatków)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b="1" dirty="0" smtClean="0"/>
              <a:t>4</a:t>
            </a:r>
            <a:r>
              <a:rPr lang="pl-PL" sz="1600" dirty="0" smtClean="0"/>
              <a:t> </a:t>
            </a:r>
            <a:r>
              <a:rPr lang="pl-PL" sz="1600" dirty="0"/>
              <a:t>grupy </a:t>
            </a:r>
            <a:r>
              <a:rPr lang="pl-PL" sz="1600" dirty="0" smtClean="0"/>
              <a:t>wsparcia mieszkańców: </a:t>
            </a:r>
            <a:r>
              <a:rPr lang="pl-PL" sz="1600" u="sng" dirty="0"/>
              <a:t>dodatki mieszkaniowe, dodatki energetyczne/osłonowe, świadczenia pieniężne oraz </a:t>
            </a:r>
            <a:r>
              <a:rPr lang="pl-PL" sz="1600" u="sng" dirty="0" smtClean="0"/>
              <a:t>niepieniężne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1600" b="1" dirty="0">
                <a:sym typeface="Palatino"/>
              </a:rPr>
              <a:t>9</a:t>
            </a:r>
            <a:r>
              <a:rPr lang="pl-PL" sz="1600" dirty="0">
                <a:sym typeface="Palatino"/>
              </a:rPr>
              <a:t> gmin, które </a:t>
            </a:r>
            <a:r>
              <a:rPr lang="pl-PL" sz="1600" dirty="0" smtClean="0">
                <a:sym typeface="Palatino"/>
              </a:rPr>
              <a:t>prowadziły w 2021 roku programy osłonowe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73" y="2308418"/>
            <a:ext cx="3870489" cy="427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6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326560" y="213159"/>
            <a:ext cx="11520000" cy="720000"/>
          </a:xfrm>
          <a:prstGeom prst="flowChartAlternate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pl-PL" sz="2800" b="1" dirty="0">
                <a:solidFill>
                  <a:schemeClr val="bg1"/>
                </a:solidFill>
              </a:rPr>
              <a:t>Realizacja POP na poziomie gmin – działania informacyjne i edukacyjne</a:t>
            </a:r>
          </a:p>
        </p:txBody>
      </p:sp>
      <p:sp>
        <p:nvSpPr>
          <p:cNvPr id="6" name="Prostokąt zaokrąglony 5"/>
          <p:cNvSpPr/>
          <p:nvPr/>
        </p:nvSpPr>
        <p:spPr>
          <a:xfrm>
            <a:off x="779318" y="1143869"/>
            <a:ext cx="10609118" cy="10351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Prowadzenie akcji informacyjnych o wymaganiach uchwały antysmogowej oraz dostępnych formach dofinansowania do wymiany kotłów.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7" name="Prostokąt zaokrąglony 6"/>
          <p:cNvSpPr/>
          <p:nvPr/>
        </p:nvSpPr>
        <p:spPr>
          <a:xfrm>
            <a:off x="3974872" y="2389706"/>
            <a:ext cx="4525876" cy="304473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pl-PL" sz="2000" b="1" u="sng" dirty="0" smtClean="0"/>
              <a:t>2021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600" b="1" dirty="0" smtClean="0"/>
              <a:t>168 </a:t>
            </a:r>
            <a:r>
              <a:rPr lang="pl-PL" sz="1600" dirty="0" smtClean="0"/>
              <a:t>gmin</a:t>
            </a:r>
            <a:r>
              <a:rPr lang="pl-PL" sz="1600" b="1" dirty="0" smtClean="0"/>
              <a:t> </a:t>
            </a:r>
            <a:r>
              <a:rPr lang="pl-PL" sz="1600" dirty="0"/>
              <a:t>przeprowadziło </a:t>
            </a:r>
            <a:r>
              <a:rPr lang="pl-PL" sz="1600" dirty="0" smtClean="0"/>
              <a:t>akcje </a:t>
            </a:r>
            <a:r>
              <a:rPr lang="pl-PL" sz="1600" dirty="0"/>
              <a:t>informacyjne o wymaganiach uchwały antysmogowej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z </a:t>
            </a:r>
            <a:r>
              <a:rPr lang="pl-PL" sz="1600" dirty="0"/>
              <a:t>dotarciem do każdego adresu w gminie</a:t>
            </a:r>
            <a:r>
              <a:rPr lang="pl-PL" sz="1600" dirty="0" smtClean="0"/>
              <a:t>, </a:t>
            </a:r>
            <a:br>
              <a:rPr lang="pl-PL" sz="1600" dirty="0" smtClean="0"/>
            </a:br>
            <a:r>
              <a:rPr lang="pl-PL" sz="1600" dirty="0" smtClean="0"/>
              <a:t>w którym jest instalacja na paliwa stałe</a:t>
            </a:r>
            <a:endParaRPr lang="pl-PL" sz="1600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1600" b="1" dirty="0" smtClean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600" b="1" dirty="0" smtClean="0"/>
              <a:t>405</a:t>
            </a:r>
            <a:r>
              <a:rPr lang="pl-PL" sz="1600" dirty="0" smtClean="0"/>
              <a:t> akcji </a:t>
            </a:r>
            <a:r>
              <a:rPr lang="pl-PL" sz="1600" dirty="0"/>
              <a:t>informacyjnych </a:t>
            </a:r>
            <a:r>
              <a:rPr lang="pl-PL" sz="1600" dirty="0" smtClean="0"/>
              <a:t>o </a:t>
            </a:r>
            <a:r>
              <a:rPr lang="pl-PL" sz="1600" dirty="0"/>
              <a:t>ochronie </a:t>
            </a:r>
            <a:r>
              <a:rPr lang="pl-PL" sz="1600" dirty="0" smtClean="0"/>
              <a:t>powietrza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078" y="2285798"/>
            <a:ext cx="2954482" cy="419242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04" y="2265016"/>
            <a:ext cx="2886109" cy="409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1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326560" y="213159"/>
            <a:ext cx="11520000" cy="720000"/>
          </a:xfrm>
          <a:prstGeom prst="flowChartAlternateProcess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inwentaryzacja CEEB</a:t>
            </a:r>
          </a:p>
        </p:txBody>
      </p:sp>
      <p:sp>
        <p:nvSpPr>
          <p:cNvPr id="4" name="Prostokąt zaokrąglony 3"/>
          <p:cNvSpPr/>
          <p:nvPr/>
        </p:nvSpPr>
        <p:spPr>
          <a:xfrm>
            <a:off x="706582" y="1143869"/>
            <a:ext cx="10692245" cy="86975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Przeprowadzenie inwentaryzacji źródeł ciepła i instalacji odnawialnych źródłach energii </a:t>
            </a:r>
            <a: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we </a:t>
            </a: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wszystkich budynkach w </a:t>
            </a:r>
            <a: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gminie.</a:t>
            </a:r>
            <a:endParaRPr lang="pl-PL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384572" y="2224336"/>
            <a:ext cx="9706475" cy="47416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buSzPct val="100000"/>
              <a:defRPr/>
            </a:pPr>
            <a:r>
              <a:rPr lang="pl-PL" sz="2000" dirty="0">
                <a:solidFill>
                  <a:schemeClr val="tx1"/>
                </a:solidFill>
              </a:rPr>
              <a:t>Na dzień 30 listopada 2022 roku stopień wypełnienia bazy CEEB </a:t>
            </a:r>
            <a:r>
              <a:rPr lang="pl-PL" sz="2000" dirty="0" smtClean="0">
                <a:solidFill>
                  <a:schemeClr val="tx1"/>
                </a:solidFill>
              </a:rPr>
              <a:t>wyniósł </a:t>
            </a:r>
            <a:r>
              <a:rPr lang="pl-PL" sz="2000" b="1" dirty="0">
                <a:solidFill>
                  <a:schemeClr val="tx1"/>
                </a:solidFill>
              </a:rPr>
              <a:t>79%.</a:t>
            </a:r>
          </a:p>
        </p:txBody>
      </p:sp>
      <p:sp>
        <p:nvSpPr>
          <p:cNvPr id="7" name="pole tekstowe 1"/>
          <p:cNvSpPr txBox="1"/>
          <p:nvPr/>
        </p:nvSpPr>
        <p:spPr>
          <a:xfrm>
            <a:off x="7432945" y="5523284"/>
            <a:ext cx="400050" cy="26670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/>
              <a:t>32</a:t>
            </a:r>
          </a:p>
        </p:txBody>
      </p:sp>
      <p:graphicFrame>
        <p:nvGraphicFramePr>
          <p:cNvPr id="8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0917742"/>
              </p:ext>
            </p:extLst>
          </p:nvPr>
        </p:nvGraphicFramePr>
        <p:xfrm>
          <a:off x="2928027" y="2830749"/>
          <a:ext cx="6021420" cy="3618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pole tekstowe 1"/>
          <p:cNvSpPr txBox="1"/>
          <p:nvPr/>
        </p:nvSpPr>
        <p:spPr>
          <a:xfrm>
            <a:off x="7632970" y="5655532"/>
            <a:ext cx="400050" cy="26670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l-PL" sz="1300" b="1" dirty="0"/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18968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326560" y="213159"/>
            <a:ext cx="11520000" cy="720000"/>
          </a:xfrm>
          <a:prstGeom prst="flowChartAlternateProcess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inwentaryzacja CEEB</a:t>
            </a:r>
          </a:p>
        </p:txBody>
      </p:sp>
      <p:sp>
        <p:nvSpPr>
          <p:cNvPr id="4" name="Prostokąt zaokrąglony 3"/>
          <p:cNvSpPr/>
          <p:nvPr/>
        </p:nvSpPr>
        <p:spPr>
          <a:xfrm>
            <a:off x="600230" y="1728629"/>
            <a:ext cx="6762814" cy="382471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l-PL" sz="2000" b="1" dirty="0">
                <a:solidFill>
                  <a:schemeClr val="tx1"/>
                </a:solidFill>
              </a:rPr>
              <a:t>Gminy z najwyższym poziomem wypełnienia bazy </a:t>
            </a:r>
            <a:r>
              <a:rPr lang="pl-PL" sz="2000" b="1" dirty="0" smtClean="0">
                <a:solidFill>
                  <a:schemeClr val="tx1"/>
                </a:solidFill>
              </a:rPr>
              <a:t>CEEB: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Nawojowa – 100%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Mędrzechów – 99%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Łącko – 98%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Babice – 98%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Tokarnia – 98%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Szczucin – 96%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Podegrodzie – 96%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Poronin – 96%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Wieprz– 96%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Lisia Góra – 95%</a:t>
            </a:r>
          </a:p>
        </p:txBody>
      </p:sp>
      <p:sp>
        <p:nvSpPr>
          <p:cNvPr id="6" name="Prostokąt 5"/>
          <p:cNvSpPr/>
          <p:nvPr/>
        </p:nvSpPr>
        <p:spPr>
          <a:xfrm>
            <a:off x="945010" y="6348818"/>
            <a:ext cx="38209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dirty="0" smtClean="0">
                <a:solidFill>
                  <a:schemeClr val="tx1"/>
                </a:solidFill>
              </a:rPr>
              <a:t>Źródło: GUNB – stan danych na dzień </a:t>
            </a:r>
            <a:r>
              <a:rPr lang="pl-PL" sz="1200" b="1" dirty="0" smtClean="0">
                <a:solidFill>
                  <a:schemeClr val="tx1"/>
                </a:solidFill>
              </a:rPr>
              <a:t>1 grudnia 2022 roku</a:t>
            </a:r>
            <a:r>
              <a:rPr lang="pl-PL" sz="1200" dirty="0" smtClean="0">
                <a:solidFill>
                  <a:schemeClr val="tx1"/>
                </a:solidFill>
              </a:rPr>
              <a:t>.</a:t>
            </a:r>
            <a:endParaRPr lang="pl-PL" sz="1200" dirty="0">
              <a:solidFill>
                <a:schemeClr val="tx1"/>
              </a:solidFill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1F3F2"/>
              </a:clrFrom>
              <a:clrTo>
                <a:srgbClr val="F1F3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076" y="1942153"/>
            <a:ext cx="3670057" cy="3397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079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326560" y="213159"/>
            <a:ext cx="11520000" cy="720000"/>
          </a:xfrm>
          <a:prstGeom prst="flowChartAlternateProcess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Program Czyste Powietrze</a:t>
            </a:r>
          </a:p>
        </p:txBody>
      </p:sp>
      <p:sp>
        <p:nvSpPr>
          <p:cNvPr id="4" name="Prostokąt zaokrąglony 3"/>
          <p:cNvSpPr/>
          <p:nvPr/>
        </p:nvSpPr>
        <p:spPr>
          <a:xfrm>
            <a:off x="768927" y="1143869"/>
            <a:ext cx="10723417" cy="73356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Obowiązek utworzenia i utrzymania punktu obsługi Programu Czyste Powietrze w oparciu </a:t>
            </a:r>
            <a:b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pl-PL" sz="2000" kern="0" dirty="0">
                <a:solidFill>
                  <a:schemeClr val="tx1"/>
                </a:solidFill>
                <a:cs typeface="Arial" panose="020B0604020202020204" pitchFamily="34" charset="0"/>
              </a:rPr>
              <a:t>o porozumieni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e z </a:t>
            </a:r>
            <a:r>
              <a:rPr lang="pl-PL" sz="2000" dirty="0" err="1">
                <a:solidFill>
                  <a:schemeClr val="tx1"/>
                </a:solidFill>
                <a:cs typeface="Arial" panose="020B0604020202020204" pitchFamily="34" charset="0"/>
              </a:rPr>
              <a:t>WFOŚiGW</a:t>
            </a:r>
            <a:r>
              <a:rPr lang="pl-PL" sz="2000" dirty="0">
                <a:solidFill>
                  <a:schemeClr val="tx1"/>
                </a:solidFill>
                <a:cs typeface="Arial" panose="020B0604020202020204" pitchFamily="34" charset="0"/>
              </a:rPr>
              <a:t> w Krakowie.</a:t>
            </a:r>
            <a:endParaRPr lang="en-US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7" name="Prostokąt zaokrąglony 6"/>
          <p:cNvSpPr/>
          <p:nvPr/>
        </p:nvSpPr>
        <p:spPr>
          <a:xfrm>
            <a:off x="1953491" y="2000172"/>
            <a:ext cx="8655627" cy="42201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180</a:t>
            </a:r>
            <a:r>
              <a:rPr lang="pl-PL" sz="16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pl-PL" sz="1600" kern="0" dirty="0">
                <a:solidFill>
                  <a:schemeClr val="tx1"/>
                </a:solidFill>
                <a:cs typeface="Arial" panose="020B0604020202020204" pitchFamily="34" charset="0"/>
              </a:rPr>
              <a:t>gmin z punktem obsługi Programu Czyste Powietrze na koniec 2021 </a:t>
            </a:r>
            <a:r>
              <a:rPr lang="pl-PL" sz="16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roku.</a:t>
            </a:r>
            <a:endParaRPr lang="en-US" sz="1600" kern="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9" name="Wykres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7023170"/>
              </p:ext>
            </p:extLst>
          </p:nvPr>
        </p:nvGraphicFramePr>
        <p:xfrm>
          <a:off x="1614791" y="2544921"/>
          <a:ext cx="9494196" cy="4118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8701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dtytuł 2"/>
          <p:cNvSpPr txBox="1">
            <a:spLocks/>
          </p:cNvSpPr>
          <p:nvPr/>
        </p:nvSpPr>
        <p:spPr>
          <a:xfrm>
            <a:off x="1725465" y="573159"/>
            <a:ext cx="4512345" cy="35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l-PL" sz="3200" dirty="0">
              <a:solidFill>
                <a:srgbClr val="2655B4"/>
              </a:solidFill>
            </a:endParaRPr>
          </a:p>
        </p:txBody>
      </p:sp>
      <p:sp>
        <p:nvSpPr>
          <p:cNvPr id="15" name="Schemat blokowy: proces alternatywny 14"/>
          <p:cNvSpPr/>
          <p:nvPr/>
        </p:nvSpPr>
        <p:spPr>
          <a:xfrm>
            <a:off x="477809" y="107250"/>
            <a:ext cx="11520000" cy="720000"/>
          </a:xfrm>
          <a:prstGeom prst="flowChartAlternateProcess">
            <a:avLst/>
          </a:prstGeom>
          <a:solidFill>
            <a:srgbClr val="6681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</a:rPr>
              <a:t>Realizacja POP na poziomie gmin – liczba kotłów pozaklasowych</a:t>
            </a:r>
          </a:p>
        </p:txBody>
      </p:sp>
      <p:sp>
        <p:nvSpPr>
          <p:cNvPr id="4" name="Prostokąt zaokrąglony 3"/>
          <p:cNvSpPr/>
          <p:nvPr/>
        </p:nvSpPr>
        <p:spPr>
          <a:xfrm>
            <a:off x="935182" y="1039069"/>
            <a:ext cx="10536381" cy="10287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Liczba zainstalowanych kotłów, które nie spełniają wymagań uchwały antysmogowej nie powinna przekraczać </a:t>
            </a:r>
            <a:r>
              <a:rPr lang="pl-PL" sz="2000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15% </a:t>
            </a:r>
            <a:r>
              <a:rPr lang="pl-PL" sz="2000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wszystkich urządzeń grzewczych w gminie.</a:t>
            </a:r>
            <a:endParaRPr lang="pl-PL" sz="2000" kern="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2673727" y="2607900"/>
            <a:ext cx="7128165" cy="346039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1200"/>
              </a:spcAft>
            </a:pPr>
            <a:r>
              <a:rPr lang="pl-PL" sz="2000" b="1" u="sng" dirty="0">
                <a:solidFill>
                  <a:schemeClr val="tx1"/>
                </a:solidFill>
              </a:rPr>
              <a:t>Gminy z najmniejszym udziałem kotłów pozaklasowych: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Kraków </a:t>
            </a:r>
            <a:r>
              <a:rPr lang="pl-PL" dirty="0" smtClean="0">
                <a:sym typeface="Palatino"/>
              </a:rPr>
              <a:t>– </a:t>
            </a:r>
            <a:r>
              <a:rPr lang="pl-PL" dirty="0">
                <a:sym typeface="Palatino"/>
              </a:rPr>
              <a:t>0,4%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Oświęcim – 5,4%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Zielonki – 5,6%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Tarnów – 6,4%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Borzęcin – 7,2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Wieliczka – 7,7%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Wielka Wieś – 8,6%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Czernichów – 8,7%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Skawina – 8,9%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dirty="0">
                <a:sym typeface="Palatino"/>
              </a:rPr>
              <a:t>Kocmyrzów – Luborzyca – 9,1%</a:t>
            </a:r>
          </a:p>
        </p:txBody>
      </p:sp>
    </p:spTree>
    <p:extLst>
      <p:ext uri="{BB962C8B-B14F-4D97-AF65-F5344CB8AC3E}">
        <p14:creationId xmlns:p14="http://schemas.microsoft.com/office/powerpoint/2010/main" val="30493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" y="325120"/>
            <a:ext cx="868571" cy="2407920"/>
          </a:xfrm>
          <a:prstGeom prst="rect">
            <a:avLst/>
          </a:prstGeom>
        </p:spPr>
      </p:pic>
      <p:pic>
        <p:nvPicPr>
          <p:cNvPr id="1026" name="Picture 2" descr="LIFEIPMalopolskaNF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68" y="4295739"/>
            <a:ext cx="4980751" cy="71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1547443" y="2084966"/>
            <a:ext cx="9144000" cy="1655762"/>
          </a:xfrm>
        </p:spPr>
        <p:txBody>
          <a:bodyPr/>
          <a:lstStyle/>
          <a:p>
            <a:r>
              <a:rPr lang="pl-PL" sz="4000" b="1" dirty="0"/>
              <a:t>Dziękuję za uwagę!</a:t>
            </a:r>
            <a:endParaRPr lang="pl-PL" sz="40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2707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otyw pakietu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  <a:fontScheme name="Motyw pakietu 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Motyw pakietu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9350</TotalTime>
  <Words>1059</Words>
  <Application>Microsoft Office PowerPoint</Application>
  <PresentationFormat>Panoramiczny</PresentationFormat>
  <Paragraphs>140</Paragraphs>
  <Slides>16</Slides>
  <Notes>7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Palatino</vt:lpstr>
      <vt:lpstr>Roboto Regular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Miłosz Karczmarczyk</dc:creator>
  <cp:lastModifiedBy>Wójcik, Małgorzata</cp:lastModifiedBy>
  <cp:revision>410</cp:revision>
  <dcterms:created xsi:type="dcterms:W3CDTF">2020-10-13T10:24:46Z</dcterms:created>
  <dcterms:modified xsi:type="dcterms:W3CDTF">2022-12-06T14:02:55Z</dcterms:modified>
</cp:coreProperties>
</file>