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8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3" r:id="rId2"/>
  </p:sldMasterIdLst>
  <p:notesMasterIdLst>
    <p:notesMasterId r:id="rId23"/>
  </p:notesMasterIdLst>
  <p:sldIdLst>
    <p:sldId id="358" r:id="rId3"/>
    <p:sldId id="363" r:id="rId4"/>
    <p:sldId id="367" r:id="rId5"/>
    <p:sldId id="366" r:id="rId6"/>
    <p:sldId id="390" r:id="rId7"/>
    <p:sldId id="370" r:id="rId8"/>
    <p:sldId id="391" r:id="rId9"/>
    <p:sldId id="392" r:id="rId10"/>
    <p:sldId id="393" r:id="rId11"/>
    <p:sldId id="397" r:id="rId12"/>
    <p:sldId id="394" r:id="rId13"/>
    <p:sldId id="379" r:id="rId14"/>
    <p:sldId id="381" r:id="rId15"/>
    <p:sldId id="382" r:id="rId16"/>
    <p:sldId id="395" r:id="rId17"/>
    <p:sldId id="386" r:id="rId18"/>
    <p:sldId id="396" r:id="rId19"/>
    <p:sldId id="399" r:id="rId20"/>
    <p:sldId id="398" r:id="rId21"/>
    <p:sldId id="359" r:id="rId2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iut, Natalia" initials="FN" lastIdx="1" clrIdx="0">
    <p:extLst>
      <p:ext uri="{19B8F6BF-5375-455C-9EA6-DF929625EA0E}">
        <p15:presenceInfo xmlns:p15="http://schemas.microsoft.com/office/powerpoint/2012/main" userId="S-1-5-21-2657086810-3006226730-1577894517-460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B133"/>
    <a:srgbClr val="1C5DAA"/>
    <a:srgbClr val="F8F3FB"/>
    <a:srgbClr val="1C5AA9"/>
    <a:srgbClr val="FEF9EF"/>
    <a:srgbClr val="1D9A78"/>
    <a:srgbClr val="CFD0D2"/>
    <a:srgbClr val="57922A"/>
    <a:srgbClr val="1D5CAA"/>
    <a:srgbClr val="6CA3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Styl jasny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6" autoAdjust="0"/>
    <p:restoredTop sz="86421" autoAdjust="0"/>
  </p:normalViewPr>
  <p:slideViewPr>
    <p:cSldViewPr snapToGrid="0">
      <p:cViewPr varScale="1">
        <p:scale>
          <a:sx n="98" d="100"/>
          <a:sy n="98" d="100"/>
        </p:scale>
        <p:origin x="936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malgorzata.wojcik\Documents\KONFERENCJE\11%20czerwca%202026_spotkanie%20z%20Metropoli&#261;%20Krakowsk&#261;\nowe%20wykresy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Arkusz_programu_Microsoft_Excel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Arkusz_programu_Microsoft_Excel1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Arkusz_programu_Microsoft_Excel2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Arkusz_programu_Microsoft_Excel3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Arkusz_programu_Microsoft_Excel4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oleObject" Target="file:///C:\Users\malgorzata.wojcik\Documents\PODSUMOWANIA%20POP\POP_2025\wykresy\dane%20ste&#380;enia_2025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oleObject" Target="file:///C:\Users\malgorzata.wojcik\Documents\PODSUMOWANIA%20POP\POP_2025\wykresy\dane%20ste&#380;enia_202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1827402532104956E-2"/>
          <c:y val="0.20950554269319255"/>
          <c:w val="0.90996154822336683"/>
          <c:h val="0.633068851837725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wymiany!$B$2</c:f>
              <c:strCache>
                <c:ptCount val="1"/>
                <c:pt idx="0">
                  <c:v>Gminy Metropolii</c:v>
                </c:pt>
              </c:strCache>
            </c:strRef>
          </c:tx>
          <c:spPr>
            <a:solidFill>
              <a:srgbClr val="8DC63F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wymiany!$A$3:$A$11</c:f>
              <c:numCache>
                <c:formatCode>General</c:formatCode>
                <c:ptCount val="9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</c:numCache>
            </c:numRef>
          </c:cat>
          <c:val>
            <c:numRef>
              <c:f>wymiany!$B$3:$B$11</c:f>
              <c:numCache>
                <c:formatCode>#,##0</c:formatCode>
                <c:ptCount val="9"/>
                <c:pt idx="0">
                  <c:v>7065</c:v>
                </c:pt>
                <c:pt idx="1">
                  <c:v>6150</c:v>
                </c:pt>
                <c:pt idx="2">
                  <c:v>6600</c:v>
                </c:pt>
                <c:pt idx="3">
                  <c:v>2262</c:v>
                </c:pt>
                <c:pt idx="4">
                  <c:v>3054</c:v>
                </c:pt>
                <c:pt idx="5">
                  <c:v>2711</c:v>
                </c:pt>
                <c:pt idx="6">
                  <c:v>1869</c:v>
                </c:pt>
                <c:pt idx="7">
                  <c:v>1610</c:v>
                </c:pt>
                <c:pt idx="8">
                  <c:v>1478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52-4C47-85A5-665EE47EC56A}"/>
            </c:ext>
          </c:extLst>
        </c:ser>
        <c:ser>
          <c:idx val="1"/>
          <c:order val="1"/>
          <c:tx>
            <c:strRef>
              <c:f>wymiany!$C$2</c:f>
              <c:strCache>
                <c:ptCount val="1"/>
                <c:pt idx="0">
                  <c:v>Wszystkie Gminy Województwa</c:v>
                </c:pt>
              </c:strCache>
            </c:strRef>
          </c:tx>
          <c:spPr>
            <a:solidFill>
              <a:srgbClr val="00AA4F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wymiany!$A$3:$A$11</c:f>
              <c:numCache>
                <c:formatCode>General</c:formatCode>
                <c:ptCount val="9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</c:numCache>
            </c:numRef>
          </c:cat>
          <c:val>
            <c:numRef>
              <c:f>wymiany!$C$3:$C$11</c:f>
              <c:numCache>
                <c:formatCode>#,##0</c:formatCode>
                <c:ptCount val="9"/>
                <c:pt idx="0">
                  <c:v>10360</c:v>
                </c:pt>
                <c:pt idx="1">
                  <c:v>16171</c:v>
                </c:pt>
                <c:pt idx="2">
                  <c:v>15409</c:v>
                </c:pt>
                <c:pt idx="3">
                  <c:v>10207</c:v>
                </c:pt>
                <c:pt idx="4">
                  <c:v>13678</c:v>
                </c:pt>
                <c:pt idx="5">
                  <c:v>16875</c:v>
                </c:pt>
                <c:pt idx="6">
                  <c:v>12342</c:v>
                </c:pt>
                <c:pt idx="7">
                  <c:v>16273</c:v>
                </c:pt>
                <c:pt idx="8">
                  <c:v>14495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52-4C47-85A5-665EE47EC56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4"/>
        <c:overlap val="-15"/>
        <c:axId val="1976997984"/>
        <c:axId val="1976998400"/>
      </c:barChart>
      <c:catAx>
        <c:axId val="1976997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rgbClr val="FFFFFF"/>
          </a:solidFill>
          <a:ln w="12700" cap="flat" cmpd="sng" algn="ctr">
            <a:solidFill>
              <a:srgbClr val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976998400"/>
        <c:crosses val="autoZero"/>
        <c:auto val="1"/>
        <c:lblAlgn val="ctr"/>
        <c:lblOffset val="100"/>
        <c:noMultiLvlLbl val="0"/>
      </c:catAx>
      <c:valAx>
        <c:axId val="1976998400"/>
        <c:scaling>
          <c:orientation val="minMax"/>
          <c:max val="18000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976997984"/>
        <c:crosses val="autoZero"/>
        <c:crossBetween val="between"/>
      </c:valAx>
      <c:spPr>
        <a:solidFill>
          <a:srgbClr val="66CCFF">
            <a:alpha val="40000"/>
          </a:srgbClr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845251486421336"/>
          <c:y val="0.92712407484861148"/>
          <c:w val="0.49785076865391825"/>
          <c:h val="5.568256623811169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gradFill>
        <a:gsLst>
          <a:gs pos="0">
            <a:srgbClr val="003399">
              <a:lumMod val="5000"/>
              <a:lumOff val="95000"/>
            </a:srgbClr>
          </a:gs>
          <a:gs pos="74000">
            <a:srgbClr val="003399">
              <a:lumMod val="45000"/>
              <a:lumOff val="55000"/>
            </a:srgbClr>
          </a:gs>
          <a:gs pos="83000">
            <a:srgbClr val="003399">
              <a:lumMod val="45000"/>
              <a:lumOff val="55000"/>
            </a:srgbClr>
          </a:gs>
          <a:gs pos="100000">
            <a:srgbClr val="003399">
              <a:lumMod val="30000"/>
              <a:lumOff val="70000"/>
            </a:srgbClr>
          </a:gs>
        </a:gsLst>
        <a:lin ang="5400000" scaled="1"/>
      </a:gradFill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5696904412898087E-2"/>
          <c:y val="3.8251357890934576E-2"/>
          <c:w val="0.94417330868950267"/>
          <c:h val="0.666251954250687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Arkusz1!$C$1</c:f>
              <c:strCache>
                <c:ptCount val="1"/>
                <c:pt idx="0">
                  <c:v>Budynki wyłącznie z pozaklasowymi źródłami c.o. na paliwa stałe</c:v>
                </c:pt>
              </c:strCache>
            </c:strRef>
          </c:tx>
          <c:spPr>
            <a:solidFill>
              <a:srgbClr val="68B13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Arkusz1!$B$2:$B$16</c:f>
              <c:strCache>
                <c:ptCount val="15"/>
                <c:pt idx="0">
                  <c:v>Biskupice</c:v>
                </c:pt>
                <c:pt idx="1">
                  <c:v>Czernichów</c:v>
                </c:pt>
                <c:pt idx="2">
                  <c:v>Igołomia – Wawrzeńczyce</c:v>
                </c:pt>
                <c:pt idx="3">
                  <c:v>Kocmyrzów – Luborzyca</c:v>
                </c:pt>
                <c:pt idx="4">
                  <c:v>Kraków</c:v>
                </c:pt>
                <c:pt idx="5">
                  <c:v>Liszki</c:v>
                </c:pt>
                <c:pt idx="6">
                  <c:v>Michałowice</c:v>
                </c:pt>
                <c:pt idx="7">
                  <c:v>Mogilany</c:v>
                </c:pt>
                <c:pt idx="8">
                  <c:v>Niepołomice</c:v>
                </c:pt>
                <c:pt idx="9">
                  <c:v>Skawina</c:v>
                </c:pt>
                <c:pt idx="10">
                  <c:v>Świątniki Górne</c:v>
                </c:pt>
                <c:pt idx="11">
                  <c:v>Wieliczka</c:v>
                </c:pt>
                <c:pt idx="12">
                  <c:v>Wielka Wieś</c:v>
                </c:pt>
                <c:pt idx="13">
                  <c:v>Zabierzów</c:v>
                </c:pt>
                <c:pt idx="14">
                  <c:v>Zielonki</c:v>
                </c:pt>
              </c:strCache>
            </c:strRef>
          </c:cat>
          <c:val>
            <c:numRef>
              <c:f>Arkusz1!$C$2:$C$16</c:f>
              <c:numCache>
                <c:formatCode>General</c:formatCode>
                <c:ptCount val="15"/>
                <c:pt idx="0">
                  <c:v>707</c:v>
                </c:pt>
                <c:pt idx="1">
                  <c:v>873</c:v>
                </c:pt>
                <c:pt idx="2">
                  <c:v>372</c:v>
                </c:pt>
                <c:pt idx="3">
                  <c:v>846</c:v>
                </c:pt>
                <c:pt idx="4">
                  <c:v>348</c:v>
                </c:pt>
                <c:pt idx="5">
                  <c:v>831</c:v>
                </c:pt>
                <c:pt idx="6">
                  <c:v>283</c:v>
                </c:pt>
                <c:pt idx="7">
                  <c:v>494</c:v>
                </c:pt>
                <c:pt idx="8">
                  <c:v>1203</c:v>
                </c:pt>
                <c:pt idx="9">
                  <c:v>741</c:v>
                </c:pt>
                <c:pt idx="10">
                  <c:v>404</c:v>
                </c:pt>
                <c:pt idx="11">
                  <c:v>1823</c:v>
                </c:pt>
                <c:pt idx="12">
                  <c:v>406</c:v>
                </c:pt>
                <c:pt idx="13">
                  <c:v>749</c:v>
                </c:pt>
                <c:pt idx="14">
                  <c:v>444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D7-4570-9447-AF2AD903B436}"/>
            </c:ext>
          </c:extLst>
        </c:ser>
        <c:ser>
          <c:idx val="1"/>
          <c:order val="1"/>
          <c:tx>
            <c:strRef>
              <c:f>Arkusz1!$D$1</c:f>
              <c:strCache>
                <c:ptCount val="1"/>
                <c:pt idx="0">
                  <c:v>Budynki wyłącznie ze źródłami c.o. na paliwa stałe - kotłami 3 lub 4 klasy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Arkusz1!$B$2:$B$16</c:f>
              <c:strCache>
                <c:ptCount val="15"/>
                <c:pt idx="0">
                  <c:v>Biskupice</c:v>
                </c:pt>
                <c:pt idx="1">
                  <c:v>Czernichów</c:v>
                </c:pt>
                <c:pt idx="2">
                  <c:v>Igołomia – Wawrzeńczyce</c:v>
                </c:pt>
                <c:pt idx="3">
                  <c:v>Kocmyrzów – Luborzyca</c:v>
                </c:pt>
                <c:pt idx="4">
                  <c:v>Kraków</c:v>
                </c:pt>
                <c:pt idx="5">
                  <c:v>Liszki</c:v>
                </c:pt>
                <c:pt idx="6">
                  <c:v>Michałowice</c:v>
                </c:pt>
                <c:pt idx="7">
                  <c:v>Mogilany</c:v>
                </c:pt>
                <c:pt idx="8">
                  <c:v>Niepołomice</c:v>
                </c:pt>
                <c:pt idx="9">
                  <c:v>Skawina</c:v>
                </c:pt>
                <c:pt idx="10">
                  <c:v>Świątniki Górne</c:v>
                </c:pt>
                <c:pt idx="11">
                  <c:v>Wieliczka</c:v>
                </c:pt>
                <c:pt idx="12">
                  <c:v>Wielka Wieś</c:v>
                </c:pt>
                <c:pt idx="13">
                  <c:v>Zabierzów</c:v>
                </c:pt>
                <c:pt idx="14">
                  <c:v>Zielonki</c:v>
                </c:pt>
              </c:strCache>
            </c:strRef>
          </c:cat>
          <c:val>
            <c:numRef>
              <c:f>Arkusz1!$D$2:$D$16</c:f>
              <c:numCache>
                <c:formatCode>General</c:formatCode>
                <c:ptCount val="15"/>
                <c:pt idx="0">
                  <c:v>272</c:v>
                </c:pt>
                <c:pt idx="1">
                  <c:v>824</c:v>
                </c:pt>
                <c:pt idx="2">
                  <c:v>196</c:v>
                </c:pt>
                <c:pt idx="3">
                  <c:v>367</c:v>
                </c:pt>
                <c:pt idx="4">
                  <c:v>8</c:v>
                </c:pt>
                <c:pt idx="5">
                  <c:v>584</c:v>
                </c:pt>
                <c:pt idx="6">
                  <c:v>104</c:v>
                </c:pt>
                <c:pt idx="7">
                  <c:v>209</c:v>
                </c:pt>
                <c:pt idx="8">
                  <c:v>401</c:v>
                </c:pt>
                <c:pt idx="9">
                  <c:v>511</c:v>
                </c:pt>
                <c:pt idx="10">
                  <c:v>101</c:v>
                </c:pt>
                <c:pt idx="11">
                  <c:v>667</c:v>
                </c:pt>
                <c:pt idx="12">
                  <c:v>202</c:v>
                </c:pt>
                <c:pt idx="13">
                  <c:v>314</c:v>
                </c:pt>
                <c:pt idx="14">
                  <c:v>161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8D7-4570-9447-AF2AD903B43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526228320"/>
        <c:axId val="1526229984"/>
      </c:barChart>
      <c:catAx>
        <c:axId val="1526228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526229984"/>
        <c:crosses val="autoZero"/>
        <c:auto val="1"/>
        <c:lblAlgn val="ctr"/>
        <c:lblOffset val="100"/>
        <c:noMultiLvlLbl val="0"/>
      </c:catAx>
      <c:valAx>
        <c:axId val="1526229984"/>
        <c:scaling>
          <c:orientation val="minMax"/>
          <c:max val="185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526228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000003988105077"/>
          <c:y val="0.92600298481068266"/>
          <c:w val="0.89999996011894923"/>
          <c:h val="4.940685654514510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pl-PL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pl-PL" sz="1600" b="1" i="0" baseline="0" dirty="0">
                <a:solidFill>
                  <a:schemeClr val="tx1"/>
                </a:solidFill>
                <a:effectLst/>
              </a:rPr>
              <a:t>Liczba kontroli i wykrytych wykroczeń w gminach Metropolii</a:t>
            </a:r>
            <a:endParaRPr lang="pl-PL" sz="1600" b="1" dirty="0">
              <a:solidFill>
                <a:schemeClr val="tx1"/>
              </a:solidFill>
              <a:effectLst/>
            </a:endParaRPr>
          </a:p>
        </c:rich>
      </c:tx>
      <c:layout>
        <c:manualLayout>
          <c:xMode val="edge"/>
          <c:yMode val="edge"/>
          <c:x val="0.38600919216329355"/>
          <c:y val="2.94556716451016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33400763479755197"/>
          <c:y val="0.10138872054124767"/>
          <c:w val="0.65330493844236726"/>
          <c:h val="0.61872974740534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'kontrole (3)'!$B$1</c:f>
              <c:strCache>
                <c:ptCount val="1"/>
                <c:pt idx="0">
                  <c:v>Liczba wszystkich przeprowadzonych kontroli</c:v>
                </c:pt>
              </c:strCache>
            </c:strRef>
          </c:tx>
          <c:spPr>
            <a:solidFill>
              <a:srgbClr val="00AA4F"/>
            </a:solidFill>
            <a:ln>
              <a:noFill/>
            </a:ln>
            <a:effectLst/>
          </c:spPr>
          <c:invertIfNegative val="0"/>
          <c:cat>
            <c:strRef>
              <c:f>'kontrole (3)'!$A$2:$A$77</c:f>
              <c:strCache>
                <c:ptCount val="15"/>
                <c:pt idx="0">
                  <c:v>Kraków</c:v>
                </c:pt>
                <c:pt idx="1">
                  <c:v>Wieliczka</c:v>
                </c:pt>
                <c:pt idx="2">
                  <c:v>Zabierzów</c:v>
                </c:pt>
                <c:pt idx="3">
                  <c:v>Skawina</c:v>
                </c:pt>
                <c:pt idx="4">
                  <c:v>Zielonki</c:v>
                </c:pt>
                <c:pt idx="5">
                  <c:v>Liszki</c:v>
                </c:pt>
                <c:pt idx="6">
                  <c:v>Niepołomice</c:v>
                </c:pt>
                <c:pt idx="7">
                  <c:v>Czernichów</c:v>
                </c:pt>
                <c:pt idx="8">
                  <c:v>Kocmyrzów-Luborzyca</c:v>
                </c:pt>
                <c:pt idx="9">
                  <c:v>Igołomia-Wawrzeńczyce</c:v>
                </c:pt>
                <c:pt idx="10">
                  <c:v>Michałowice</c:v>
                </c:pt>
                <c:pt idx="11">
                  <c:v>Mogilany</c:v>
                </c:pt>
                <c:pt idx="12">
                  <c:v>Świątniki Górne</c:v>
                </c:pt>
                <c:pt idx="13">
                  <c:v>Biskupice</c:v>
                </c:pt>
                <c:pt idx="14">
                  <c:v>Wielka Wieś</c:v>
                </c:pt>
              </c:strCache>
            </c:strRef>
          </c:cat>
          <c:val>
            <c:numRef>
              <c:f>'kontrole (3)'!$B$2:$B$77</c:f>
              <c:numCache>
                <c:formatCode>General</c:formatCode>
                <c:ptCount val="15"/>
                <c:pt idx="0">
                  <c:v>1015</c:v>
                </c:pt>
                <c:pt idx="1">
                  <c:v>563</c:v>
                </c:pt>
                <c:pt idx="2">
                  <c:v>529</c:v>
                </c:pt>
                <c:pt idx="3">
                  <c:v>510</c:v>
                </c:pt>
                <c:pt idx="4">
                  <c:v>342</c:v>
                </c:pt>
                <c:pt idx="5">
                  <c:v>301</c:v>
                </c:pt>
                <c:pt idx="6">
                  <c:v>211</c:v>
                </c:pt>
                <c:pt idx="7">
                  <c:v>176</c:v>
                </c:pt>
                <c:pt idx="8">
                  <c:v>170</c:v>
                </c:pt>
                <c:pt idx="9">
                  <c:v>163</c:v>
                </c:pt>
                <c:pt idx="10">
                  <c:v>140</c:v>
                </c:pt>
                <c:pt idx="11">
                  <c:v>137</c:v>
                </c:pt>
                <c:pt idx="12">
                  <c:v>111</c:v>
                </c:pt>
                <c:pt idx="13">
                  <c:v>107</c:v>
                </c:pt>
                <c:pt idx="14">
                  <c:v>105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34-4C49-9B7A-8E985DEDDADB}"/>
            </c:ext>
          </c:extLst>
        </c:ser>
        <c:ser>
          <c:idx val="1"/>
          <c:order val="1"/>
          <c:tx>
            <c:strRef>
              <c:f>'kontrole (3)'!$C$1</c:f>
              <c:strCache>
                <c:ptCount val="1"/>
                <c:pt idx="0">
                  <c:v>Liczba wykrytych wykroczeń w zakresie przestrzegania uchwały antysmogowej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cat>
            <c:strRef>
              <c:f>'kontrole (3)'!$A$2:$A$77</c:f>
              <c:strCache>
                <c:ptCount val="15"/>
                <c:pt idx="0">
                  <c:v>Kraków</c:v>
                </c:pt>
                <c:pt idx="1">
                  <c:v>Wieliczka</c:v>
                </c:pt>
                <c:pt idx="2">
                  <c:v>Zabierzów</c:v>
                </c:pt>
                <c:pt idx="3">
                  <c:v>Skawina</c:v>
                </c:pt>
                <c:pt idx="4">
                  <c:v>Zielonki</c:v>
                </c:pt>
                <c:pt idx="5">
                  <c:v>Liszki</c:v>
                </c:pt>
                <c:pt idx="6">
                  <c:v>Niepołomice</c:v>
                </c:pt>
                <c:pt idx="7">
                  <c:v>Czernichów</c:v>
                </c:pt>
                <c:pt idx="8">
                  <c:v>Kocmyrzów-Luborzyca</c:v>
                </c:pt>
                <c:pt idx="9">
                  <c:v>Igołomia-Wawrzeńczyce</c:v>
                </c:pt>
                <c:pt idx="10">
                  <c:v>Michałowice</c:v>
                </c:pt>
                <c:pt idx="11">
                  <c:v>Mogilany</c:v>
                </c:pt>
                <c:pt idx="12">
                  <c:v>Świątniki Górne</c:v>
                </c:pt>
                <c:pt idx="13">
                  <c:v>Biskupice</c:v>
                </c:pt>
                <c:pt idx="14">
                  <c:v>Wielka Wieś</c:v>
                </c:pt>
              </c:strCache>
            </c:strRef>
          </c:cat>
          <c:val>
            <c:numRef>
              <c:f>'kontrole (3)'!$C$2:$C$77</c:f>
              <c:numCache>
                <c:formatCode>General</c:formatCode>
                <c:ptCount val="15"/>
                <c:pt idx="0">
                  <c:v>31</c:v>
                </c:pt>
                <c:pt idx="1">
                  <c:v>28</c:v>
                </c:pt>
                <c:pt idx="2">
                  <c:v>106</c:v>
                </c:pt>
                <c:pt idx="3">
                  <c:v>0</c:v>
                </c:pt>
                <c:pt idx="4">
                  <c:v>19</c:v>
                </c:pt>
                <c:pt idx="5">
                  <c:v>27</c:v>
                </c:pt>
                <c:pt idx="6">
                  <c:v>75</c:v>
                </c:pt>
                <c:pt idx="7">
                  <c:v>39</c:v>
                </c:pt>
                <c:pt idx="8">
                  <c:v>0</c:v>
                </c:pt>
                <c:pt idx="9">
                  <c:v>30</c:v>
                </c:pt>
                <c:pt idx="10">
                  <c:v>82</c:v>
                </c:pt>
                <c:pt idx="11">
                  <c:v>0</c:v>
                </c:pt>
                <c:pt idx="12">
                  <c:v>41</c:v>
                </c:pt>
                <c:pt idx="13">
                  <c:v>1</c:v>
                </c:pt>
                <c:pt idx="1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34-4C49-9B7A-8E985DEDDADB}"/>
            </c:ext>
          </c:extLst>
        </c:ser>
        <c:ser>
          <c:idx val="2"/>
          <c:order val="2"/>
          <c:tx>
            <c:strRef>
              <c:f>'kontrole (3)'!$D$1</c:f>
              <c:strCache>
                <c:ptCount val="1"/>
                <c:pt idx="0">
                  <c:v>Liczba wykrytych wykroczeń w zakresie spalania odpadów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'kontrole (3)'!$A$2:$A$77</c:f>
              <c:strCache>
                <c:ptCount val="15"/>
                <c:pt idx="0">
                  <c:v>Kraków</c:v>
                </c:pt>
                <c:pt idx="1">
                  <c:v>Wieliczka</c:v>
                </c:pt>
                <c:pt idx="2">
                  <c:v>Zabierzów</c:v>
                </c:pt>
                <c:pt idx="3">
                  <c:v>Skawina</c:v>
                </c:pt>
                <c:pt idx="4">
                  <c:v>Zielonki</c:v>
                </c:pt>
                <c:pt idx="5">
                  <c:v>Liszki</c:v>
                </c:pt>
                <c:pt idx="6">
                  <c:v>Niepołomice</c:v>
                </c:pt>
                <c:pt idx="7">
                  <c:v>Czernichów</c:v>
                </c:pt>
                <c:pt idx="8">
                  <c:v>Kocmyrzów-Luborzyca</c:v>
                </c:pt>
                <c:pt idx="9">
                  <c:v>Igołomia-Wawrzeńczyce</c:v>
                </c:pt>
                <c:pt idx="10">
                  <c:v>Michałowice</c:v>
                </c:pt>
                <c:pt idx="11">
                  <c:v>Mogilany</c:v>
                </c:pt>
                <c:pt idx="12">
                  <c:v>Świątniki Górne</c:v>
                </c:pt>
                <c:pt idx="13">
                  <c:v>Biskupice</c:v>
                </c:pt>
                <c:pt idx="14">
                  <c:v>Wielka Wieś</c:v>
                </c:pt>
              </c:strCache>
            </c:strRef>
          </c:cat>
          <c:val>
            <c:numRef>
              <c:f>'kontrole (3)'!$D$2:$D$77</c:f>
              <c:numCache>
                <c:formatCode>General</c:formatCode>
                <c:ptCount val="15"/>
                <c:pt idx="0">
                  <c:v>82</c:v>
                </c:pt>
                <c:pt idx="1">
                  <c:v>26</c:v>
                </c:pt>
                <c:pt idx="2">
                  <c:v>5</c:v>
                </c:pt>
                <c:pt idx="3">
                  <c:v>23</c:v>
                </c:pt>
                <c:pt idx="4">
                  <c:v>28</c:v>
                </c:pt>
                <c:pt idx="5">
                  <c:v>7</c:v>
                </c:pt>
                <c:pt idx="6">
                  <c:v>31</c:v>
                </c:pt>
                <c:pt idx="7">
                  <c:v>3</c:v>
                </c:pt>
                <c:pt idx="8">
                  <c:v>6</c:v>
                </c:pt>
                <c:pt idx="9">
                  <c:v>8</c:v>
                </c:pt>
                <c:pt idx="10">
                  <c:v>5</c:v>
                </c:pt>
                <c:pt idx="11">
                  <c:v>4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334-4C49-9B7A-8E985DEDDA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39803344"/>
        <c:axId val="1339801680"/>
      </c:barChart>
      <c:catAx>
        <c:axId val="1339803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339801680"/>
        <c:crosses val="autoZero"/>
        <c:auto val="1"/>
        <c:lblAlgn val="ctr"/>
        <c:lblOffset val="100"/>
        <c:noMultiLvlLbl val="0"/>
      </c:catAx>
      <c:valAx>
        <c:axId val="1339801680"/>
        <c:scaling>
          <c:orientation val="minMax"/>
          <c:max val="105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339803344"/>
        <c:crosses val="autoZero"/>
        <c:crossBetween val="between"/>
        <c:majorUnit val="250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8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pl-PL" sz="12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</a:t>
            </a:r>
            <a:r>
              <a:rPr lang="pl-PL" sz="1200" b="1" baseline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nowych instalacji OZE </a:t>
            </a:r>
            <a:r>
              <a:rPr lang="pl-PL" sz="1200" b="1" baseline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Małopolsce</a:t>
            </a:r>
            <a:endParaRPr lang="pl-PL" sz="1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22213117463888143"/>
          <c:y val="3.95521653483502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28856688066239711"/>
          <c:y val="0.19006498293258961"/>
          <c:w val="0.47677965999001132"/>
          <c:h val="0.64658088356128995"/>
        </c:manualLayout>
      </c:layout>
      <c:doughnutChart>
        <c:varyColors val="1"/>
        <c:ser>
          <c:idx val="0"/>
          <c:order val="0"/>
          <c:spPr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00B9F2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1-3066-4731-A5EF-47875C80A98C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3-3066-4731-A5EF-47875C80A98C}"/>
              </c:ext>
            </c:extLst>
          </c:dPt>
          <c:dPt>
            <c:idx val="2"/>
            <c:bubble3D val="0"/>
            <c:spPr>
              <a:solidFill>
                <a:srgbClr val="336699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5-3066-4731-A5EF-47875C80A98C}"/>
              </c:ext>
            </c:extLst>
          </c:dPt>
          <c:dPt>
            <c:idx val="3"/>
            <c:bubble3D val="0"/>
            <c:spPr>
              <a:solidFill>
                <a:srgbClr val="EC008C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7-3066-4731-A5EF-47875C80A98C}"/>
              </c:ext>
            </c:extLst>
          </c:dPt>
          <c:dPt>
            <c:idx val="4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9-3066-4731-A5EF-47875C80A98C}"/>
              </c:ext>
            </c:extLst>
          </c:dPt>
          <c:dLbls>
            <c:dLbl>
              <c:idx val="0"/>
              <c:layout>
                <c:manualLayout>
                  <c:x val="0.16310350526254178"/>
                  <c:y val="-5.633433880466434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066-4731-A5EF-47875C80A98C}"/>
                </c:ext>
              </c:extLst>
            </c:dLbl>
            <c:dLbl>
              <c:idx val="1"/>
              <c:layout>
                <c:manualLayout>
                  <c:x val="-0.10997311012220602"/>
                  <c:y val="0.10038872003524159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066-4731-A5EF-47875C80A98C}"/>
                </c:ext>
              </c:extLst>
            </c:dLbl>
            <c:dLbl>
              <c:idx val="2"/>
              <c:layout>
                <c:manualLayout>
                  <c:x val="-0.14631917390366303"/>
                  <c:y val="3.4856410449396663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066-4731-A5EF-47875C80A98C}"/>
                </c:ext>
              </c:extLst>
            </c:dLbl>
            <c:dLbl>
              <c:idx val="3"/>
              <c:layout>
                <c:manualLayout>
                  <c:x val="-0.1158238900692969"/>
                  <c:y val="-0.1196680638800747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066-4731-A5EF-47875C80A98C}"/>
                </c:ext>
              </c:extLst>
            </c:dLbl>
            <c:dLbl>
              <c:idx val="4"/>
              <c:layout>
                <c:manualLayout>
                  <c:x val="5.3490883546347651E-2"/>
                  <c:y val="-0.1369246498481071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ysClr val="windowText" lastClr="00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9.420896611797594E-2"/>
                      <c:h val="9.62141313649320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3066-4731-A5EF-47875C80A98C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OZE!$B$4:$F$4</c:f>
              <c:strCache>
                <c:ptCount val="5"/>
                <c:pt idx="0">
                  <c:v>Panele fotowoltaiczne</c:v>
                </c:pt>
                <c:pt idx="1">
                  <c:v>Pompy ciepła</c:v>
                </c:pt>
                <c:pt idx="2">
                  <c:v>Kolektory słoneczne</c:v>
                </c:pt>
                <c:pt idx="3">
                  <c:v>Kotły na biomasę </c:v>
                </c:pt>
                <c:pt idx="4">
                  <c:v>Inne OZE</c:v>
                </c:pt>
              </c:strCache>
            </c:strRef>
          </c:cat>
          <c:val>
            <c:numRef>
              <c:f>OZE!$B$6:$F$6</c:f>
              <c:numCache>
                <c:formatCode>#,##0</c:formatCode>
                <c:ptCount val="5"/>
                <c:pt idx="0">
                  <c:v>4575</c:v>
                </c:pt>
                <c:pt idx="1">
                  <c:v>1959</c:v>
                </c:pt>
                <c:pt idx="2">
                  <c:v>688</c:v>
                </c:pt>
                <c:pt idx="3">
                  <c:v>5014</c:v>
                </c:pt>
                <c:pt idx="4" formatCode="General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066-4731-A5EF-47875C80A98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34"/>
        <c:holeSize val="4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2065123803968956E-2"/>
          <c:y val="0.87520248475201778"/>
          <c:w val="0.95808014929210028"/>
          <c:h val="0.10489696167227755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05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6">
            <a:lumMod val="5000"/>
            <a:lumOff val="95000"/>
          </a:schemeClr>
        </a:gs>
        <a:gs pos="74000">
          <a:schemeClr val="accent6">
            <a:lumMod val="45000"/>
            <a:lumOff val="55000"/>
          </a:schemeClr>
        </a:gs>
        <a:gs pos="83000">
          <a:schemeClr val="accent6">
            <a:lumMod val="45000"/>
            <a:lumOff val="55000"/>
          </a:schemeClr>
        </a:gs>
        <a:gs pos="100000">
          <a:schemeClr val="accent6">
            <a:lumMod val="30000"/>
            <a:lumOff val="70000"/>
          </a:schemeClr>
        </a:gs>
      </a:gsLst>
      <a:lin ang="5400000" scaled="1"/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pl-PL" sz="1200" b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</a:t>
            </a:r>
            <a:r>
              <a:rPr lang="pl-PL" sz="1200" b="1" baseline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nowych instalacji OZE w gminach Metropolii</a:t>
            </a:r>
            <a:endParaRPr lang="pl-PL" sz="1200" b="1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16638349464975755"/>
          <c:y val="3.62337180919123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27265592623290508"/>
          <c:y val="0.21681460272011452"/>
          <c:w val="0.47677965999001132"/>
          <c:h val="0.64658088356128995"/>
        </c:manualLayout>
      </c:layout>
      <c:doughnutChart>
        <c:varyColors val="1"/>
        <c:ser>
          <c:idx val="0"/>
          <c:order val="0"/>
          <c:spPr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00B9F2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1-1BC5-4770-85B4-114C5D983003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3-1BC5-4770-85B4-114C5D983003}"/>
              </c:ext>
            </c:extLst>
          </c:dPt>
          <c:dPt>
            <c:idx val="2"/>
            <c:bubble3D val="0"/>
            <c:spPr>
              <a:solidFill>
                <a:srgbClr val="336699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5-1BC5-4770-85B4-114C5D983003}"/>
              </c:ext>
            </c:extLst>
          </c:dPt>
          <c:dPt>
            <c:idx val="3"/>
            <c:bubble3D val="0"/>
            <c:spPr>
              <a:solidFill>
                <a:srgbClr val="EC008C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7-1BC5-4770-85B4-114C5D983003}"/>
              </c:ext>
            </c:extLst>
          </c:dPt>
          <c:dPt>
            <c:idx val="4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9-1BC5-4770-85B4-114C5D983003}"/>
              </c:ext>
            </c:extLst>
          </c:dPt>
          <c:dLbls>
            <c:dLbl>
              <c:idx val="0"/>
              <c:layout>
                <c:manualLayout>
                  <c:x val="0.22544360408896255"/>
                  <c:y val="-2.9101754842628141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BC5-4770-85B4-114C5D983003}"/>
                </c:ext>
              </c:extLst>
            </c:dLbl>
            <c:dLbl>
              <c:idx val="1"/>
              <c:layout>
                <c:manualLayout>
                  <c:x val="-0.16799644287885068"/>
                  <c:y val="-4.6816988785492772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BC5-4770-85B4-114C5D983003}"/>
                </c:ext>
              </c:extLst>
            </c:dLbl>
            <c:dLbl>
              <c:idx val="2"/>
              <c:layout>
                <c:manualLayout>
                  <c:x val="-8.7212667495510432E-2"/>
                  <c:y val="-0.14635365827205485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BC5-4770-85B4-114C5D983003}"/>
                </c:ext>
              </c:extLst>
            </c:dLbl>
            <c:dLbl>
              <c:idx val="3"/>
              <c:layout>
                <c:manualLayout>
                  <c:x val="-2.6717101997358373E-2"/>
                  <c:y val="-0.1442305972115782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BC5-4770-85B4-114C5D983003}"/>
                </c:ext>
              </c:extLst>
            </c:dLbl>
            <c:dLbl>
              <c:idx val="4"/>
              <c:layout>
                <c:manualLayout>
                  <c:x val="0.13145922754309308"/>
                  <c:y val="-0.14306532991328186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ysClr val="windowText" lastClr="00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9.420896611797594E-2"/>
                      <c:h val="9.62141313649320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1BC5-4770-85B4-114C5D983003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'OZE (2)'!$B$4:$F$4</c:f>
              <c:strCache>
                <c:ptCount val="5"/>
                <c:pt idx="0">
                  <c:v>Panele fotowoltaiczne</c:v>
                </c:pt>
                <c:pt idx="1">
                  <c:v>Pompy ciepła</c:v>
                </c:pt>
                <c:pt idx="2">
                  <c:v>Kolektory słoneczne</c:v>
                </c:pt>
                <c:pt idx="3">
                  <c:v>Kotły na biomasę </c:v>
                </c:pt>
                <c:pt idx="4">
                  <c:v>Inne OZE</c:v>
                </c:pt>
              </c:strCache>
            </c:strRef>
          </c:cat>
          <c:val>
            <c:numRef>
              <c:f>'OZE (2)'!$B$6:$F$6</c:f>
              <c:numCache>
                <c:formatCode>#,##0</c:formatCode>
                <c:ptCount val="5"/>
                <c:pt idx="0">
                  <c:v>1389</c:v>
                </c:pt>
                <c:pt idx="1">
                  <c:v>268</c:v>
                </c:pt>
                <c:pt idx="2">
                  <c:v>28</c:v>
                </c:pt>
                <c:pt idx="3">
                  <c:v>308</c:v>
                </c:pt>
                <c:pt idx="4" formatCode="General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1BC5-4770-85B4-114C5D98300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34"/>
        <c:holeSize val="4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2065123803968956E-2"/>
          <c:y val="0.87520248475201778"/>
          <c:w val="0.95808014929210028"/>
          <c:h val="0.10489696167227755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0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legend>
    <c:plotVisOnly val="1"/>
    <c:dispBlanksAs val="gap"/>
    <c:showDLblsOverMax val="0"/>
  </c:chart>
  <c:spPr>
    <a:gradFill>
      <a:gsLst>
        <a:gs pos="0">
          <a:srgbClr val="4472C4">
            <a:lumMod val="5000"/>
            <a:lumOff val="95000"/>
          </a:srgbClr>
        </a:gs>
        <a:gs pos="74000">
          <a:srgbClr val="4472C4">
            <a:lumMod val="45000"/>
            <a:lumOff val="55000"/>
          </a:srgbClr>
        </a:gs>
        <a:gs pos="83000">
          <a:srgbClr val="4472C4">
            <a:lumMod val="45000"/>
            <a:lumOff val="55000"/>
          </a:srgbClr>
        </a:gs>
        <a:gs pos="100000">
          <a:srgbClr val="4472C4">
            <a:lumMod val="30000"/>
            <a:lumOff val="70000"/>
          </a:srgbClr>
        </a:gs>
      </a:gsLst>
      <a:lin ang="5400000" scaled="1"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none" spc="50" normalizeH="0" baseline="0">
                <a:solidFill>
                  <a:sysClr val="windowText" lastClr="000000"/>
                </a:solidFill>
                <a:latin typeface="+mj-lt"/>
                <a:ea typeface="+mj-ea"/>
                <a:cs typeface="+mj-cs"/>
              </a:defRPr>
            </a:pPr>
            <a:r>
              <a:rPr lang="pl-PL" b="1" dirty="0">
                <a:solidFill>
                  <a:sysClr val="windowText" lastClr="000000"/>
                </a:solidFill>
              </a:rPr>
              <a:t>Średnie s</a:t>
            </a:r>
            <a:r>
              <a:rPr lang="en-US" b="1" dirty="0" err="1">
                <a:solidFill>
                  <a:sysClr val="windowText" lastClr="000000"/>
                </a:solidFill>
              </a:rPr>
              <a:t>tężenia</a:t>
            </a:r>
            <a:r>
              <a:rPr lang="en-US" b="1" dirty="0">
                <a:solidFill>
                  <a:sysClr val="windowText" lastClr="000000"/>
                </a:solidFill>
              </a:rPr>
              <a:t> </a:t>
            </a:r>
            <a:r>
              <a:rPr lang="en-US" b="1" dirty="0" err="1">
                <a:solidFill>
                  <a:sysClr val="windowText" lastClr="000000"/>
                </a:solidFill>
              </a:rPr>
              <a:t>pyłu</a:t>
            </a:r>
            <a:r>
              <a:rPr lang="en-US" b="1" dirty="0">
                <a:solidFill>
                  <a:sysClr val="windowText" lastClr="000000"/>
                </a:solidFill>
              </a:rPr>
              <a:t> PM10</a:t>
            </a:r>
            <a:r>
              <a:rPr lang="pl-PL" b="1" dirty="0">
                <a:solidFill>
                  <a:sysClr val="windowText" lastClr="000000"/>
                </a:solidFill>
              </a:rPr>
              <a:t> w sezonach grzewczych</a:t>
            </a:r>
            <a:r>
              <a:rPr lang="en-US" b="1" dirty="0">
                <a:solidFill>
                  <a:sysClr val="windowText" lastClr="000000"/>
                </a:solidFill>
              </a:rPr>
              <a:t> </a:t>
            </a:r>
          </a:p>
        </c:rich>
      </c:tx>
      <c:layout>
        <c:manualLayout>
          <c:xMode val="edge"/>
          <c:yMode val="edge"/>
          <c:x val="0.21147717510698338"/>
          <c:y val="4.84803672052540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50" normalizeH="0" baseline="0">
              <a:solidFill>
                <a:sysClr val="windowText" lastClr="000000"/>
              </a:solidFill>
              <a:latin typeface="+mj-lt"/>
              <a:ea typeface="+mj-ea"/>
              <a:cs typeface="+mj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8.8809665339514302E-2"/>
          <c:y val="0.16765663837309919"/>
          <c:w val="0.88238381966447066"/>
          <c:h val="0.60231179023414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'sezony grzewcze 20252026'!$B$1</c:f>
              <c:strCache>
                <c:ptCount val="1"/>
                <c:pt idx="0">
                  <c:v>2014-2015</c:v>
                </c:pt>
              </c:strCache>
            </c:strRef>
          </c:tx>
          <c:spPr>
            <a:gradFill flip="none" rotWithShape="1">
              <a:gsLst>
                <a:gs pos="0">
                  <a:srgbClr val="CADEF2">
                    <a:alpha val="78000"/>
                    <a:lumMod val="99000"/>
                  </a:srgbClr>
                </a:gs>
                <a:gs pos="41000">
                  <a:srgbClr val="74C3E6"/>
                </a:gs>
                <a:gs pos="73000">
                  <a:srgbClr val="2A9ACC"/>
                </a:gs>
                <a:gs pos="100000">
                  <a:srgbClr val="1484AC"/>
                </a:gs>
              </a:gsLst>
              <a:lin ang="13500000" scaled="1"/>
              <a:tileRect/>
            </a:gradFill>
            <a:ln cap="sq">
              <a:solidFill>
                <a:srgbClr val="86ABCC">
                  <a:alpha val="96000"/>
                </a:srgbClr>
              </a:solidFill>
            </a:ln>
            <a:effectLst>
              <a:glow>
                <a:schemeClr val="accent1">
                  <a:alpha val="53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  <a:softEdge rad="444500"/>
            </a:effectLst>
            <a:scene3d>
              <a:camera prst="orthographicFront"/>
              <a:lightRig rig="harsh" dir="t"/>
            </a:scene3d>
            <a:sp3d prstMaterial="softEdge">
              <a:bevelT/>
              <a:bevelB w="165100" prst="coolSlant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'sezony grzewcze 20252026'!$A$2:$A$4</c:f>
              <c:strCache>
                <c:ptCount val="3"/>
                <c:pt idx="0">
                  <c:v>wszystkie gminy województwa</c:v>
                </c:pt>
                <c:pt idx="1">
                  <c:v>Miasto Kraków</c:v>
                </c:pt>
                <c:pt idx="2">
                  <c:v>gminy województwa z wyłączeniem Krakowa</c:v>
                </c:pt>
              </c:strCache>
            </c:strRef>
          </c:cat>
          <c:val>
            <c:numRef>
              <c:f>'sezony grzewcze 20252026'!$B$2:$B$4</c:f>
              <c:numCache>
                <c:formatCode>General</c:formatCode>
                <c:ptCount val="3"/>
                <c:pt idx="0">
                  <c:v>56.1</c:v>
                </c:pt>
                <c:pt idx="1">
                  <c:v>72.099999999999994</c:v>
                </c:pt>
                <c:pt idx="2">
                  <c:v>50.7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DE-4CC3-A3CF-CB11FB47EA4C}"/>
            </c:ext>
          </c:extLst>
        </c:ser>
        <c:ser>
          <c:idx val="1"/>
          <c:order val="1"/>
          <c:tx>
            <c:strRef>
              <c:f>'sezony grzewcze 20252026'!$C$1</c:f>
              <c:strCache>
                <c:ptCount val="1"/>
                <c:pt idx="0">
                  <c:v>2025-2026 </c:v>
                </c:pt>
              </c:strCache>
            </c:strRef>
          </c:tx>
          <c:spPr>
            <a:solidFill>
              <a:schemeClr val="accent2">
                <a:alpha val="70000"/>
              </a:schemeClr>
            </a:solidFill>
            <a:ln cap="sq">
              <a:noFill/>
            </a:ln>
            <a:effectLst>
              <a:glow>
                <a:srgbClr val="1D9A78">
                  <a:alpha val="53000"/>
                </a:srgbClr>
              </a:glow>
              <a:innerShdw blurRad="63500" dist="50800" dir="13500000">
                <a:prstClr val="black">
                  <a:alpha val="50000"/>
                </a:prstClr>
              </a:innerShdw>
              <a:softEdge rad="317500"/>
            </a:effectLst>
            <a:scene3d>
              <a:camera prst="orthographicFront"/>
              <a:lightRig rig="harsh" dir="t"/>
            </a:scene3d>
            <a:sp3d>
              <a:bevelT/>
              <a:bevelB w="165100"/>
            </a:sp3d>
          </c:spPr>
          <c:invertIfNegative val="0"/>
          <c:dPt>
            <c:idx val="2"/>
            <c:invertIfNegative val="0"/>
            <c:bubble3D val="0"/>
            <c:spPr>
              <a:solidFill>
                <a:schemeClr val="accent2">
                  <a:alpha val="70000"/>
                </a:schemeClr>
              </a:solidFill>
              <a:ln cap="sq">
                <a:noFill/>
              </a:ln>
              <a:effectLst>
                <a:glow>
                  <a:srgbClr val="1D9A78">
                    <a:alpha val="53000"/>
                  </a:srgbClr>
                </a:glow>
                <a:innerShdw blurRad="63500" dist="50800" dir="13500000">
                  <a:prstClr val="black">
                    <a:alpha val="50000"/>
                  </a:prstClr>
                </a:innerShdw>
                <a:softEdge rad="317500"/>
              </a:effectLst>
              <a:scene3d>
                <a:camera prst="orthographicFront"/>
                <a:lightRig rig="harsh" dir="t"/>
              </a:scene3d>
              <a:sp3d>
                <a:bevelT/>
                <a:bevelB w="165100"/>
              </a:sp3d>
            </c:spPr>
            <c:extLst>
              <c:ext xmlns:c16="http://schemas.microsoft.com/office/drawing/2014/chart" uri="{C3380CC4-5D6E-409C-BE32-E72D297353CC}">
                <c16:uniqueId val="{00000002-44DE-4CC3-A3CF-CB11FB47EA4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'sezony grzewcze 20252026'!$A$2:$A$4</c:f>
              <c:strCache>
                <c:ptCount val="3"/>
                <c:pt idx="0">
                  <c:v>wszystkie gminy województwa</c:v>
                </c:pt>
                <c:pt idx="1">
                  <c:v>Miasto Kraków</c:v>
                </c:pt>
                <c:pt idx="2">
                  <c:v>gminy województwa z wyłączeniem Krakowa</c:v>
                </c:pt>
              </c:strCache>
            </c:strRef>
          </c:cat>
          <c:val>
            <c:numRef>
              <c:f>'sezony grzewcze 20252026'!$C$2:$C$4</c:f>
              <c:numCache>
                <c:formatCode>0.0</c:formatCode>
                <c:ptCount val="3"/>
                <c:pt idx="0" formatCode="General">
                  <c:v>31.8</c:v>
                </c:pt>
                <c:pt idx="1">
                  <c:v>34.9</c:v>
                </c:pt>
                <c:pt idx="2">
                  <c:v>30.5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4DE-4CC3-A3CF-CB11FB47EA4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1"/>
        <c:overlap val="20"/>
        <c:axId val="1897066368"/>
        <c:axId val="1897069280"/>
      </c:barChart>
      <c:catAx>
        <c:axId val="1897066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cap="none" spc="20" normalizeH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97069280"/>
        <c:crosses val="autoZero"/>
        <c:auto val="1"/>
        <c:lblAlgn val="ctr"/>
        <c:lblOffset val="100"/>
        <c:noMultiLvlLbl val="0"/>
      </c:catAx>
      <c:valAx>
        <c:axId val="1897069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spc="2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97066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  <c:userShapes r:id="rId5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pl-PL" sz="1800" b="1">
                <a:solidFill>
                  <a:sysClr val="windowText" lastClr="000000"/>
                </a:solidFill>
              </a:rPr>
              <a:t>Liczba dni z przekroczeniem dopuszczalnego poziomu dobowego pyłu</a:t>
            </a:r>
            <a:r>
              <a:rPr lang="pl-PL" sz="1800" b="1" baseline="0">
                <a:solidFill>
                  <a:sysClr val="windowText" lastClr="000000"/>
                </a:solidFill>
              </a:rPr>
              <a:t> </a:t>
            </a:r>
            <a:r>
              <a:rPr lang="pl-PL" sz="1800" b="1">
                <a:solidFill>
                  <a:sysClr val="windowText" lastClr="000000"/>
                </a:solidFill>
              </a:rPr>
              <a:t>PM10 - Kraków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10782474739991083"/>
          <c:y val="0.22977497712671621"/>
          <c:w val="0.86832701818884528"/>
          <c:h val="0.52708193578991813"/>
        </c:manualLayout>
      </c:layout>
      <c:lineChart>
        <c:grouping val="standard"/>
        <c:varyColors val="0"/>
        <c:ser>
          <c:idx val="0"/>
          <c:order val="0"/>
          <c:tx>
            <c:strRef>
              <c:f>'przekroczenia PM10_12 lat (2)'!$A$3</c:f>
              <c:strCache>
                <c:ptCount val="1"/>
                <c:pt idx="0">
                  <c:v>Kraków, Aleja Krasińskiego</c:v>
                </c:pt>
              </c:strCache>
            </c:strRef>
          </c:tx>
          <c:spPr>
            <a:ln w="28575" cap="rnd">
              <a:solidFill>
                <a:srgbClr val="3366F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(2)'!$B$3:$P$3</c:f>
              <c:numCache>
                <c:formatCode>General</c:formatCode>
                <c:ptCount val="15"/>
                <c:pt idx="0">
                  <c:v>200</c:v>
                </c:pt>
                <c:pt idx="1">
                  <c:v>132</c:v>
                </c:pt>
                <c:pt idx="2">
                  <c:v>158</c:v>
                </c:pt>
                <c:pt idx="3">
                  <c:v>188</c:v>
                </c:pt>
                <c:pt idx="4">
                  <c:v>200</c:v>
                </c:pt>
                <c:pt idx="5">
                  <c:v>165</c:v>
                </c:pt>
                <c:pt idx="6">
                  <c:v>130</c:v>
                </c:pt>
                <c:pt idx="7">
                  <c:v>161</c:v>
                </c:pt>
                <c:pt idx="8">
                  <c:v>125</c:v>
                </c:pt>
                <c:pt idx="9">
                  <c:v>67</c:v>
                </c:pt>
                <c:pt idx="10">
                  <c:v>105</c:v>
                </c:pt>
                <c:pt idx="12">
                  <c:v>31</c:v>
                </c:pt>
                <c:pt idx="13">
                  <c:v>45</c:v>
                </c:pt>
                <c:pt idx="14">
                  <c:v>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1F-4A74-91E9-E59AF4F81CC3}"/>
            </c:ext>
          </c:extLst>
        </c:ser>
        <c:ser>
          <c:idx val="1"/>
          <c:order val="1"/>
          <c:tx>
            <c:strRef>
              <c:f>'przekroczenia PM10_12 lat (2)'!$A$4</c:f>
              <c:strCache>
                <c:ptCount val="1"/>
                <c:pt idx="0">
                  <c:v>Kraków, ul. Bulwarowa</c:v>
                </c:pt>
              </c:strCache>
            </c:strRef>
          </c:tx>
          <c:spPr>
            <a:ln w="28575" cap="rnd">
              <a:solidFill>
                <a:srgbClr val="00AA4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AA4F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(2)'!$B$4:$P$4</c:f>
              <c:numCache>
                <c:formatCode>General</c:formatCode>
                <c:ptCount val="15"/>
                <c:pt idx="0">
                  <c:v>174</c:v>
                </c:pt>
                <c:pt idx="1">
                  <c:v>122</c:v>
                </c:pt>
                <c:pt idx="2">
                  <c:v>136</c:v>
                </c:pt>
                <c:pt idx="3">
                  <c:v>123</c:v>
                </c:pt>
                <c:pt idx="4">
                  <c:v>120</c:v>
                </c:pt>
                <c:pt idx="5">
                  <c:v>74</c:v>
                </c:pt>
                <c:pt idx="6">
                  <c:v>83</c:v>
                </c:pt>
                <c:pt idx="7">
                  <c:v>68</c:v>
                </c:pt>
                <c:pt idx="8">
                  <c:v>63</c:v>
                </c:pt>
                <c:pt idx="9">
                  <c:v>47</c:v>
                </c:pt>
                <c:pt idx="10">
                  <c:v>62</c:v>
                </c:pt>
                <c:pt idx="11">
                  <c:v>48</c:v>
                </c:pt>
                <c:pt idx="12">
                  <c:v>21</c:v>
                </c:pt>
                <c:pt idx="13">
                  <c:v>28</c:v>
                </c:pt>
                <c:pt idx="14">
                  <c:v>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1F-4A74-91E9-E59AF4F81CC3}"/>
            </c:ext>
          </c:extLst>
        </c:ser>
        <c:ser>
          <c:idx val="2"/>
          <c:order val="2"/>
          <c:tx>
            <c:strRef>
              <c:f>'przekroczenia PM10_12 lat (2)'!$A$5</c:f>
              <c:strCache>
                <c:ptCount val="1"/>
                <c:pt idx="0">
                  <c:v>Kraków, Kurdwanów</c:v>
                </c:pt>
              </c:strCache>
            </c:strRef>
          </c:tx>
          <c:spPr>
            <a:ln w="28575" cap="rnd">
              <a:solidFill>
                <a:srgbClr val="EC008C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EC008C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(2)'!$B$5:$P$5</c:f>
              <c:numCache>
                <c:formatCode>General</c:formatCode>
                <c:ptCount val="15"/>
                <c:pt idx="0">
                  <c:v>127</c:v>
                </c:pt>
                <c:pt idx="1">
                  <c:v>116</c:v>
                </c:pt>
                <c:pt idx="2">
                  <c:v>106</c:v>
                </c:pt>
                <c:pt idx="3">
                  <c:v>100</c:v>
                </c:pt>
                <c:pt idx="4">
                  <c:v>99</c:v>
                </c:pt>
                <c:pt idx="5">
                  <c:v>78</c:v>
                </c:pt>
                <c:pt idx="6">
                  <c:v>71</c:v>
                </c:pt>
                <c:pt idx="7">
                  <c:v>92</c:v>
                </c:pt>
                <c:pt idx="8">
                  <c:v>68</c:v>
                </c:pt>
                <c:pt idx="9">
                  <c:v>47</c:v>
                </c:pt>
                <c:pt idx="10">
                  <c:v>57</c:v>
                </c:pt>
                <c:pt idx="11">
                  <c:v>39</c:v>
                </c:pt>
                <c:pt idx="12">
                  <c:v>17</c:v>
                </c:pt>
                <c:pt idx="13">
                  <c:v>23</c:v>
                </c:pt>
                <c:pt idx="14">
                  <c:v>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01F-4A74-91E9-E59AF4F81CC3}"/>
            </c:ext>
          </c:extLst>
        </c:ser>
        <c:ser>
          <c:idx val="3"/>
          <c:order val="3"/>
          <c:tx>
            <c:strRef>
              <c:f>'przekroczenia PM10_12 lat (2)'!$A$33</c:f>
              <c:strCache>
                <c:ptCount val="1"/>
                <c:pt idx="0">
                  <c:v>Poziom dopuszczalny - 35 dni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(2)'!$B$33:$P$33</c:f>
              <c:numCache>
                <c:formatCode>General</c:formatCode>
                <c:ptCount val="15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  <c:pt idx="11">
                  <c:v>35</c:v>
                </c:pt>
                <c:pt idx="12">
                  <c:v>35</c:v>
                </c:pt>
                <c:pt idx="13">
                  <c:v>35</c:v>
                </c:pt>
                <c:pt idx="14">
                  <c:v>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01F-4A74-91E9-E59AF4F81C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43475247"/>
        <c:axId val="943496463"/>
      </c:lineChart>
      <c:catAx>
        <c:axId val="9434752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43496463"/>
        <c:crosses val="autoZero"/>
        <c:auto val="1"/>
        <c:lblAlgn val="ctr"/>
        <c:lblOffset val="100"/>
        <c:noMultiLvlLbl val="0"/>
      </c:catAx>
      <c:valAx>
        <c:axId val="943496463"/>
        <c:scaling>
          <c:orientation val="minMax"/>
          <c:max val="2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b="1">
                    <a:solidFill>
                      <a:sysClr val="windowText" lastClr="000000"/>
                    </a:solidFill>
                  </a:rPr>
                  <a:t>DNI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4347524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gradFill>
      <a:gsLst>
        <a:gs pos="0">
          <a:schemeClr val="accent6">
            <a:lumMod val="5000"/>
            <a:lumOff val="95000"/>
          </a:schemeClr>
        </a:gs>
        <a:gs pos="74000">
          <a:schemeClr val="accent6">
            <a:lumMod val="45000"/>
            <a:lumOff val="55000"/>
          </a:schemeClr>
        </a:gs>
        <a:gs pos="83000">
          <a:schemeClr val="accent6">
            <a:lumMod val="45000"/>
            <a:lumOff val="55000"/>
          </a:schemeClr>
        </a:gs>
        <a:gs pos="100000">
          <a:schemeClr val="accent6">
            <a:lumMod val="30000"/>
            <a:lumOff val="70000"/>
          </a:schemeClr>
        </a:gs>
      </a:gsLst>
      <a:lin ang="5400000" scaled="1"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pl-PL" sz="1800" b="1"/>
              <a:t>Liczba dni z przekroczeniem dopuszczalnego poziomu dobowego pyłu PM10 - Małopolska</a:t>
            </a:r>
          </a:p>
        </c:rich>
      </c:tx>
      <c:layout>
        <c:manualLayout>
          <c:xMode val="edge"/>
          <c:yMode val="edge"/>
          <c:x val="0.16298933801711812"/>
          <c:y val="2.46262093227792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'przekroczenia PM10_12 lat (2)'!$A$11</c:f>
              <c:strCache>
                <c:ptCount val="1"/>
                <c:pt idx="0">
                  <c:v>Tarnow, Bitwy pod Studziankami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(2)'!$B$11:$P$11</c:f>
              <c:numCache>
                <c:formatCode>General</c:formatCode>
                <c:ptCount val="15"/>
                <c:pt idx="0">
                  <c:v>82</c:v>
                </c:pt>
                <c:pt idx="1">
                  <c:v>74</c:v>
                </c:pt>
                <c:pt idx="2">
                  <c:v>55</c:v>
                </c:pt>
                <c:pt idx="3">
                  <c:v>36</c:v>
                </c:pt>
                <c:pt idx="4">
                  <c:v>38</c:v>
                </c:pt>
                <c:pt idx="5">
                  <c:v>39</c:v>
                </c:pt>
                <c:pt idx="6">
                  <c:v>53</c:v>
                </c:pt>
                <c:pt idx="7">
                  <c:v>37</c:v>
                </c:pt>
                <c:pt idx="8">
                  <c:v>30</c:v>
                </c:pt>
                <c:pt idx="9">
                  <c:v>21</c:v>
                </c:pt>
                <c:pt idx="10">
                  <c:v>39</c:v>
                </c:pt>
                <c:pt idx="11">
                  <c:v>17</c:v>
                </c:pt>
                <c:pt idx="12">
                  <c:v>8</c:v>
                </c:pt>
                <c:pt idx="13">
                  <c:v>12</c:v>
                </c:pt>
                <c:pt idx="14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548-435B-BDB4-8E491EFAAF41}"/>
            </c:ext>
          </c:extLst>
        </c:ser>
        <c:ser>
          <c:idx val="1"/>
          <c:order val="1"/>
          <c:tx>
            <c:strRef>
              <c:f>'przekroczenia PM10_12 lat (2)'!$A$14</c:f>
              <c:strCache>
                <c:ptCount val="1"/>
                <c:pt idx="0">
                  <c:v>Gorlice</c:v>
                </c:pt>
              </c:strCache>
            </c:strRef>
          </c:tx>
          <c:spPr>
            <a:ln w="28575" cap="rnd">
              <a:solidFill>
                <a:srgbClr val="FFFF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FF66"/>
              </a:solidFill>
              <a:ln w="9525">
                <a:solidFill>
                  <a:srgbClr val="FFFF66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(2)'!$B$14:$P$14</c:f>
              <c:numCache>
                <c:formatCode>General</c:formatCode>
                <c:ptCount val="15"/>
                <c:pt idx="0">
                  <c:v>79</c:v>
                </c:pt>
                <c:pt idx="1">
                  <c:v>50</c:v>
                </c:pt>
                <c:pt idx="2">
                  <c:v>41</c:v>
                </c:pt>
                <c:pt idx="3">
                  <c:v>37</c:v>
                </c:pt>
                <c:pt idx="4">
                  <c:v>38</c:v>
                </c:pt>
                <c:pt idx="6">
                  <c:v>47</c:v>
                </c:pt>
                <c:pt idx="7">
                  <c:v>33</c:v>
                </c:pt>
                <c:pt idx="8">
                  <c:v>17</c:v>
                </c:pt>
                <c:pt idx="9">
                  <c:v>6</c:v>
                </c:pt>
                <c:pt idx="10">
                  <c:v>21</c:v>
                </c:pt>
                <c:pt idx="11">
                  <c:v>10</c:v>
                </c:pt>
                <c:pt idx="12">
                  <c:v>7</c:v>
                </c:pt>
                <c:pt idx="13">
                  <c:v>9</c:v>
                </c:pt>
                <c:pt idx="14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548-435B-BDB4-8E491EFAAF41}"/>
            </c:ext>
          </c:extLst>
        </c:ser>
        <c:ser>
          <c:idx val="2"/>
          <c:order val="2"/>
          <c:tx>
            <c:strRef>
              <c:f>'przekroczenia PM10_12 lat (2)'!$A$13</c:f>
              <c:strCache>
                <c:ptCount val="1"/>
                <c:pt idx="0">
                  <c:v>Bochnia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(2)'!$B$13:$P$13</c:f>
              <c:numCache>
                <c:formatCode>General</c:formatCode>
                <c:ptCount val="15"/>
                <c:pt idx="0">
                  <c:v>79</c:v>
                </c:pt>
                <c:pt idx="1">
                  <c:v>67</c:v>
                </c:pt>
                <c:pt idx="2">
                  <c:v>77</c:v>
                </c:pt>
                <c:pt idx="3">
                  <c:v>69</c:v>
                </c:pt>
                <c:pt idx="4">
                  <c:v>74</c:v>
                </c:pt>
                <c:pt idx="5">
                  <c:v>62</c:v>
                </c:pt>
                <c:pt idx="6">
                  <c:v>65</c:v>
                </c:pt>
                <c:pt idx="7">
                  <c:v>63</c:v>
                </c:pt>
                <c:pt idx="8">
                  <c:v>38</c:v>
                </c:pt>
                <c:pt idx="9">
                  <c:v>34</c:v>
                </c:pt>
                <c:pt idx="10">
                  <c:v>50</c:v>
                </c:pt>
                <c:pt idx="11">
                  <c:v>28</c:v>
                </c:pt>
                <c:pt idx="12">
                  <c:v>14</c:v>
                </c:pt>
                <c:pt idx="13">
                  <c:v>20</c:v>
                </c:pt>
                <c:pt idx="14">
                  <c:v>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548-435B-BDB4-8E491EFAAF41}"/>
            </c:ext>
          </c:extLst>
        </c:ser>
        <c:ser>
          <c:idx val="3"/>
          <c:order val="3"/>
          <c:tx>
            <c:strRef>
              <c:f>'przekroczenia PM10_12 lat (2)'!$A$22</c:f>
              <c:strCache>
                <c:ptCount val="1"/>
                <c:pt idx="0">
                  <c:v>Skawina</c:v>
                </c:pt>
              </c:strCache>
            </c:strRef>
          </c:tx>
          <c:spPr>
            <a:ln w="28575" cap="rnd">
              <a:solidFill>
                <a:srgbClr val="FF99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9900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(2)'!$B$22:$P$22</c:f>
              <c:numCache>
                <c:formatCode>General</c:formatCode>
                <c:ptCount val="15"/>
                <c:pt idx="0">
                  <c:v>154</c:v>
                </c:pt>
                <c:pt idx="1">
                  <c:v>120</c:v>
                </c:pt>
                <c:pt idx="2">
                  <c:v>121</c:v>
                </c:pt>
                <c:pt idx="3">
                  <c:v>89</c:v>
                </c:pt>
                <c:pt idx="4">
                  <c:v>104</c:v>
                </c:pt>
                <c:pt idx="5">
                  <c:v>87</c:v>
                </c:pt>
                <c:pt idx="6">
                  <c:v>82</c:v>
                </c:pt>
                <c:pt idx="7">
                  <c:v>83</c:v>
                </c:pt>
                <c:pt idx="8">
                  <c:v>70</c:v>
                </c:pt>
                <c:pt idx="9">
                  <c:v>60</c:v>
                </c:pt>
                <c:pt idx="10">
                  <c:v>56</c:v>
                </c:pt>
                <c:pt idx="11">
                  <c:v>32</c:v>
                </c:pt>
                <c:pt idx="12">
                  <c:v>16</c:v>
                </c:pt>
                <c:pt idx="13">
                  <c:v>17</c:v>
                </c:pt>
                <c:pt idx="14">
                  <c:v>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548-435B-BDB4-8E491EFAAF41}"/>
            </c:ext>
          </c:extLst>
        </c:ser>
        <c:ser>
          <c:idx val="4"/>
          <c:order val="4"/>
          <c:tx>
            <c:strRef>
              <c:f>'przekroczenia PM10_12 lat (2)'!$A$17</c:f>
              <c:strCache>
                <c:ptCount val="1"/>
                <c:pt idx="0">
                  <c:v>Nowy Sącz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(2)'!$B$17:$P$17</c:f>
              <c:numCache>
                <c:formatCode>General</c:formatCode>
                <c:ptCount val="15"/>
                <c:pt idx="0">
                  <c:v>126</c:v>
                </c:pt>
                <c:pt idx="1">
                  <c:v>121</c:v>
                </c:pt>
                <c:pt idx="2">
                  <c:v>102</c:v>
                </c:pt>
                <c:pt idx="3">
                  <c:v>97</c:v>
                </c:pt>
                <c:pt idx="4">
                  <c:v>118</c:v>
                </c:pt>
                <c:pt idx="5">
                  <c:v>82</c:v>
                </c:pt>
                <c:pt idx="6">
                  <c:v>91</c:v>
                </c:pt>
                <c:pt idx="7">
                  <c:v>79</c:v>
                </c:pt>
                <c:pt idx="8">
                  <c:v>71</c:v>
                </c:pt>
                <c:pt idx="9">
                  <c:v>71</c:v>
                </c:pt>
                <c:pt idx="10">
                  <c:v>76</c:v>
                </c:pt>
                <c:pt idx="11">
                  <c:v>56</c:v>
                </c:pt>
                <c:pt idx="12">
                  <c:v>29</c:v>
                </c:pt>
                <c:pt idx="13">
                  <c:v>26</c:v>
                </c:pt>
                <c:pt idx="14">
                  <c:v>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548-435B-BDB4-8E491EFAAF41}"/>
            </c:ext>
          </c:extLst>
        </c:ser>
        <c:ser>
          <c:idx val="5"/>
          <c:order val="5"/>
          <c:tx>
            <c:strRef>
              <c:f>'przekroczenia PM10_12 lat (2)'!$A$26</c:f>
              <c:strCache>
                <c:ptCount val="1"/>
                <c:pt idx="0">
                  <c:v>Trzebinia</c:v>
                </c:pt>
              </c:strCache>
            </c:strRef>
          </c:tx>
          <c:spPr>
            <a:ln w="28575" cap="rnd">
              <a:solidFill>
                <a:srgbClr val="00CC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(2)'!$B$26:$N$26</c:f>
              <c:numCache>
                <c:formatCode>General</c:formatCode>
                <c:ptCount val="13"/>
                <c:pt idx="0">
                  <c:v>95</c:v>
                </c:pt>
                <c:pt idx="1">
                  <c:v>68</c:v>
                </c:pt>
                <c:pt idx="2">
                  <c:v>54</c:v>
                </c:pt>
                <c:pt idx="3">
                  <c:v>56</c:v>
                </c:pt>
                <c:pt idx="4">
                  <c:v>52</c:v>
                </c:pt>
                <c:pt idx="5">
                  <c:v>59</c:v>
                </c:pt>
                <c:pt idx="6">
                  <c:v>58</c:v>
                </c:pt>
                <c:pt idx="7">
                  <c:v>47</c:v>
                </c:pt>
                <c:pt idx="8">
                  <c:v>37</c:v>
                </c:pt>
                <c:pt idx="10">
                  <c:v>46</c:v>
                </c:pt>
                <c:pt idx="11">
                  <c:v>13</c:v>
                </c:pt>
                <c:pt idx="12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548-435B-BDB4-8E491EFAAF41}"/>
            </c:ext>
          </c:extLst>
        </c:ser>
        <c:ser>
          <c:idx val="6"/>
          <c:order val="6"/>
          <c:tx>
            <c:strRef>
              <c:f>'przekroczenia PM10_12 lat (2)'!$A$30</c:f>
              <c:strCache>
                <c:ptCount val="1"/>
                <c:pt idx="0">
                  <c:v>Zakopane</c:v>
                </c:pt>
              </c:strCache>
            </c:strRef>
          </c:tx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(2)'!$B$30:$P$30</c:f>
              <c:numCache>
                <c:formatCode>General</c:formatCode>
                <c:ptCount val="15"/>
                <c:pt idx="0">
                  <c:v>101</c:v>
                </c:pt>
                <c:pt idx="1">
                  <c:v>81</c:v>
                </c:pt>
                <c:pt idx="2">
                  <c:v>66</c:v>
                </c:pt>
                <c:pt idx="3">
                  <c:v>81</c:v>
                </c:pt>
                <c:pt idx="4">
                  <c:v>67</c:v>
                </c:pt>
                <c:pt idx="5">
                  <c:v>44</c:v>
                </c:pt>
                <c:pt idx="6">
                  <c:v>55</c:v>
                </c:pt>
                <c:pt idx="7">
                  <c:v>48</c:v>
                </c:pt>
                <c:pt idx="8">
                  <c:v>27</c:v>
                </c:pt>
                <c:pt idx="9">
                  <c:v>41</c:v>
                </c:pt>
                <c:pt idx="10">
                  <c:v>28</c:v>
                </c:pt>
                <c:pt idx="11">
                  <c:v>21</c:v>
                </c:pt>
                <c:pt idx="12">
                  <c:v>10</c:v>
                </c:pt>
                <c:pt idx="13">
                  <c:v>7</c:v>
                </c:pt>
                <c:pt idx="14">
                  <c:v>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C548-435B-BDB4-8E491EFAAF41}"/>
            </c:ext>
          </c:extLst>
        </c:ser>
        <c:ser>
          <c:idx val="7"/>
          <c:order val="7"/>
          <c:tx>
            <c:strRef>
              <c:f>'przekroczenia PM10_12 lat (2)'!$A$33</c:f>
              <c:strCache>
                <c:ptCount val="1"/>
                <c:pt idx="0">
                  <c:v>Poziom dopuszczalny - 35 dni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(2)'!$B$33:$P$33</c:f>
              <c:numCache>
                <c:formatCode>General</c:formatCode>
                <c:ptCount val="15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  <c:pt idx="11">
                  <c:v>35</c:v>
                </c:pt>
                <c:pt idx="12">
                  <c:v>35</c:v>
                </c:pt>
                <c:pt idx="13">
                  <c:v>35</c:v>
                </c:pt>
                <c:pt idx="14">
                  <c:v>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C548-435B-BDB4-8E491EFAAF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47748703"/>
        <c:axId val="947736223"/>
      </c:lineChart>
      <c:catAx>
        <c:axId val="9477487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47736223"/>
        <c:crosses val="autoZero"/>
        <c:auto val="1"/>
        <c:lblAlgn val="ctr"/>
        <c:lblOffset val="100"/>
        <c:noMultiLvlLbl val="0"/>
      </c:catAx>
      <c:valAx>
        <c:axId val="947736223"/>
        <c:scaling>
          <c:orientation val="minMax"/>
          <c:max val="1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b="1"/>
                  <a:t>DNI</a:t>
                </a:r>
              </a:p>
            </c:rich>
          </c:tx>
          <c:layout>
            <c:manualLayout>
              <c:xMode val="edge"/>
              <c:yMode val="edge"/>
              <c:x val="1.9623465124522559E-2"/>
              <c:y val="0.3887126642151261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477487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5">
            <a:lumMod val="5000"/>
            <a:lumOff val="95000"/>
          </a:schemeClr>
        </a:gs>
        <a:gs pos="74000">
          <a:schemeClr val="accent5">
            <a:lumMod val="45000"/>
            <a:lumOff val="55000"/>
          </a:schemeClr>
        </a:gs>
        <a:gs pos="83000">
          <a:schemeClr val="accent5">
            <a:lumMod val="45000"/>
            <a:lumOff val="55000"/>
          </a:schemeClr>
        </a:gs>
        <a:gs pos="100000">
          <a:schemeClr val="accent5">
            <a:lumMod val="30000"/>
            <a:lumOff val="70000"/>
          </a:schemeClr>
        </a:gs>
      </a:gsLst>
      <a:lin ang="5400000" scaled="1"/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pl-PL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5DBCCC-9E21-4B90-B916-F427544CC8E9}" type="doc">
      <dgm:prSet loTypeId="urn:microsoft.com/office/officeart/2005/8/layout/cycle2" loCatId="cycle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pl-PL"/>
        </a:p>
      </dgm:t>
    </dgm:pt>
    <dgm:pt modelId="{96740C1F-A096-4E4E-A2DF-EFD899B8BBD2}">
      <dgm:prSet phldrT="[Tekst]" custT="1"/>
      <dgm:spPr/>
      <dgm:t>
        <a:bodyPr/>
        <a:lstStyle/>
        <a:p>
          <a:r>
            <a:rPr lang="pl-PL" sz="1600" b="1" dirty="0" smtClean="0"/>
            <a:t>277 </a:t>
          </a:r>
          <a:r>
            <a:rPr lang="pl-PL" sz="1600" dirty="0" err="1" smtClean="0"/>
            <a:t>ekodoradców</a:t>
          </a:r>
          <a:r>
            <a:rPr lang="pl-PL" sz="1600" dirty="0" smtClean="0"/>
            <a:t> zatrudnionych </a:t>
          </a:r>
          <a:br>
            <a:rPr lang="pl-PL" sz="1600" dirty="0" smtClean="0"/>
          </a:br>
          <a:r>
            <a:rPr lang="pl-PL" sz="1600" dirty="0" smtClean="0"/>
            <a:t>w 182 gminach</a:t>
          </a:r>
          <a:endParaRPr lang="pl-PL" sz="1600" dirty="0"/>
        </a:p>
      </dgm:t>
    </dgm:pt>
    <dgm:pt modelId="{36903B3A-38F0-44CC-B537-3E80FB38E85B}" type="parTrans" cxnId="{78CA759D-7BD7-4333-994C-EF5564DA9762}">
      <dgm:prSet/>
      <dgm:spPr/>
      <dgm:t>
        <a:bodyPr/>
        <a:lstStyle/>
        <a:p>
          <a:endParaRPr lang="pl-PL"/>
        </a:p>
      </dgm:t>
    </dgm:pt>
    <dgm:pt modelId="{E673B794-D140-492B-B1E0-81919ED045B3}" type="sibTrans" cxnId="{78CA759D-7BD7-4333-994C-EF5564DA9762}">
      <dgm:prSet/>
      <dgm:spPr/>
      <dgm:t>
        <a:bodyPr/>
        <a:lstStyle/>
        <a:p>
          <a:endParaRPr lang="pl-PL"/>
        </a:p>
      </dgm:t>
    </dgm:pt>
    <dgm:pt modelId="{A41C809C-5F59-46CA-B349-D26B42C0B511}">
      <dgm:prSet phldrT="[Tekst]" custT="1"/>
      <dgm:spPr/>
      <dgm:t>
        <a:bodyPr/>
        <a:lstStyle/>
        <a:p>
          <a:r>
            <a:rPr lang="pl-PL" sz="1600" b="1" dirty="0" smtClean="0"/>
            <a:t>63 gminy </a:t>
          </a:r>
          <a:r>
            <a:rPr lang="pl-PL" sz="1600" dirty="0" smtClean="0"/>
            <a:t>przeznaczyły na ochronę powietrza minimum 1% budżetu</a:t>
          </a:r>
          <a:endParaRPr lang="pl-PL" sz="1600" dirty="0"/>
        </a:p>
      </dgm:t>
    </dgm:pt>
    <dgm:pt modelId="{295F9479-B633-4398-BE70-5E212C7B4E4A}" type="parTrans" cxnId="{4CBA8335-8B88-4BAF-809B-8918EFFD672C}">
      <dgm:prSet/>
      <dgm:spPr/>
      <dgm:t>
        <a:bodyPr/>
        <a:lstStyle/>
        <a:p>
          <a:endParaRPr lang="pl-PL"/>
        </a:p>
      </dgm:t>
    </dgm:pt>
    <dgm:pt modelId="{F048DD8E-8408-443E-8070-F158AFE508EA}" type="sibTrans" cxnId="{4CBA8335-8B88-4BAF-809B-8918EFFD672C}">
      <dgm:prSet/>
      <dgm:spPr/>
      <dgm:t>
        <a:bodyPr/>
        <a:lstStyle/>
        <a:p>
          <a:endParaRPr lang="pl-PL"/>
        </a:p>
      </dgm:t>
    </dgm:pt>
    <dgm:pt modelId="{8E0E2545-5120-4C6D-A364-54B9A95734AE}">
      <dgm:prSet phldrT="[Tekst]" custT="1"/>
      <dgm:spPr/>
      <dgm:t>
        <a:bodyPr/>
        <a:lstStyle/>
        <a:p>
          <a:r>
            <a:rPr lang="pl-PL" sz="1400" b="1" dirty="0" smtClean="0"/>
            <a:t>7 gmin </a:t>
          </a:r>
          <a:r>
            <a:rPr lang="pl-PL" sz="1400" dirty="0" smtClean="0"/>
            <a:t>prowadzących programy osłonowe dla swoich mieszkańców (dopłaty do wyższych kosztów ogrzewania po wymianie źródła ciepła)</a:t>
          </a:r>
          <a:endParaRPr lang="pl-PL" sz="1400" dirty="0"/>
        </a:p>
      </dgm:t>
    </dgm:pt>
    <dgm:pt modelId="{AAF5EE8F-2105-4AA2-87BC-90312C5A323C}" type="parTrans" cxnId="{14793AD5-579E-4BB3-B040-EC9B88EEFFDF}">
      <dgm:prSet/>
      <dgm:spPr/>
      <dgm:t>
        <a:bodyPr/>
        <a:lstStyle/>
        <a:p>
          <a:endParaRPr lang="pl-PL"/>
        </a:p>
      </dgm:t>
    </dgm:pt>
    <dgm:pt modelId="{5C81C69F-EBCE-4091-8558-C4EB8751E677}" type="sibTrans" cxnId="{14793AD5-579E-4BB3-B040-EC9B88EEFFDF}">
      <dgm:prSet/>
      <dgm:spPr/>
      <dgm:t>
        <a:bodyPr/>
        <a:lstStyle/>
        <a:p>
          <a:endParaRPr lang="pl-PL"/>
        </a:p>
      </dgm:t>
    </dgm:pt>
    <dgm:pt modelId="{752B9938-B82C-4266-A025-8C4DAD94EF7E}">
      <dgm:prSet custT="1"/>
      <dgm:spPr/>
      <dgm:t>
        <a:bodyPr/>
        <a:lstStyle/>
        <a:p>
          <a:r>
            <a:rPr lang="pl-PL" sz="1600" b="1" dirty="0" smtClean="0">
              <a:ln w="0"/>
              <a:latin typeface="+mn-lt"/>
            </a:rPr>
            <a:t>182</a:t>
          </a:r>
          <a:r>
            <a:rPr lang="pl-PL" sz="1600" b="0" dirty="0" smtClean="0">
              <a:ln w="0"/>
              <a:latin typeface="+mn-lt"/>
            </a:rPr>
            <a:t> gminy z punktem obsługi Programu Czyste Powietrze</a:t>
          </a:r>
          <a:endParaRPr lang="pl-PL" sz="1600" b="0" dirty="0">
            <a:ln w="0"/>
            <a:latin typeface="+mn-lt"/>
          </a:endParaRPr>
        </a:p>
      </dgm:t>
    </dgm:pt>
    <dgm:pt modelId="{D00AD898-02AF-4719-97DF-529766DB541D}" type="parTrans" cxnId="{C9CA1204-5395-4377-8C00-B4150AE9E08B}">
      <dgm:prSet/>
      <dgm:spPr/>
      <dgm:t>
        <a:bodyPr/>
        <a:lstStyle/>
        <a:p>
          <a:endParaRPr lang="pl-PL"/>
        </a:p>
      </dgm:t>
    </dgm:pt>
    <dgm:pt modelId="{BB1DED29-0ED5-4ABC-91D9-5058516DD7DD}" type="sibTrans" cxnId="{C9CA1204-5395-4377-8C00-B4150AE9E08B}">
      <dgm:prSet/>
      <dgm:spPr/>
      <dgm:t>
        <a:bodyPr/>
        <a:lstStyle/>
        <a:p>
          <a:endParaRPr lang="pl-PL"/>
        </a:p>
      </dgm:t>
    </dgm:pt>
    <dgm:pt modelId="{52607B29-CCA5-461A-B5E1-06149A94BE15}">
      <dgm:prSet phldrT="[Tekst]" custT="1"/>
      <dgm:spPr/>
      <dgm:t>
        <a:bodyPr/>
        <a:lstStyle/>
        <a:p>
          <a:r>
            <a:rPr lang="pl-PL" sz="1600" b="1" smtClean="0"/>
            <a:t>89 gmin </a:t>
          </a:r>
          <a:br>
            <a:rPr lang="pl-PL" sz="1600" b="1" smtClean="0"/>
          </a:br>
          <a:r>
            <a:rPr lang="pl-PL" sz="1600" b="0" smtClean="0"/>
            <a:t>z własnymi </a:t>
          </a:r>
          <a:r>
            <a:rPr lang="pl-PL" sz="1600" smtClean="0"/>
            <a:t>programami dofinansowania do wymiany źródeł ogrzewania dla mieszkańców</a:t>
          </a:r>
          <a:endParaRPr lang="pl-PL" sz="1600" dirty="0"/>
        </a:p>
      </dgm:t>
    </dgm:pt>
    <dgm:pt modelId="{B74BD648-9FE5-463A-B4C4-6B94ADA391D1}" type="parTrans" cxnId="{FE28725C-8F33-421F-85CD-B05274412069}">
      <dgm:prSet/>
      <dgm:spPr/>
      <dgm:t>
        <a:bodyPr/>
        <a:lstStyle/>
        <a:p>
          <a:endParaRPr lang="pl-PL"/>
        </a:p>
      </dgm:t>
    </dgm:pt>
    <dgm:pt modelId="{8B086D59-C33E-4202-8DBB-4B883634D2AD}" type="sibTrans" cxnId="{FE28725C-8F33-421F-85CD-B05274412069}">
      <dgm:prSet/>
      <dgm:spPr/>
      <dgm:t>
        <a:bodyPr/>
        <a:lstStyle/>
        <a:p>
          <a:endParaRPr lang="pl-PL"/>
        </a:p>
      </dgm:t>
    </dgm:pt>
    <dgm:pt modelId="{34DC5CE0-5C8D-4766-9CF2-2B89E0CF2657}" type="pres">
      <dgm:prSet presAssocID="{005DBCCC-9E21-4B90-B916-F427544CC8E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E4B0388-B40F-466C-A8A4-E1B15DA7E425}" type="pres">
      <dgm:prSet presAssocID="{96740C1F-A096-4E4E-A2DF-EFD899B8BBD2}" presName="node" presStyleLbl="node1" presStyleIdx="0" presStyleCnt="5" custScaleX="123667" custScaleY="126276" custRadScaleRad="87130" custRadScaleInc="1344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2359D9F-7FA4-4787-8EF1-0EEF8090DEA8}" type="pres">
      <dgm:prSet presAssocID="{E673B794-D140-492B-B1E0-81919ED045B3}" presName="sibTrans" presStyleLbl="sibTrans2D1" presStyleIdx="0" presStyleCnt="5"/>
      <dgm:spPr/>
      <dgm:t>
        <a:bodyPr/>
        <a:lstStyle/>
        <a:p>
          <a:endParaRPr lang="pl-PL"/>
        </a:p>
      </dgm:t>
    </dgm:pt>
    <dgm:pt modelId="{F620A888-478A-4A1A-B649-54A02F36F03F}" type="pres">
      <dgm:prSet presAssocID="{E673B794-D140-492B-B1E0-81919ED045B3}" presName="connectorText" presStyleLbl="sibTrans2D1" presStyleIdx="0" presStyleCnt="5"/>
      <dgm:spPr/>
      <dgm:t>
        <a:bodyPr/>
        <a:lstStyle/>
        <a:p>
          <a:endParaRPr lang="pl-PL"/>
        </a:p>
      </dgm:t>
    </dgm:pt>
    <dgm:pt modelId="{A592008F-0C84-4815-91AD-05769919118C}" type="pres">
      <dgm:prSet presAssocID="{A41C809C-5F59-46CA-B349-D26B42C0B511}" presName="node" presStyleLbl="node1" presStyleIdx="1" presStyleCnt="5" custScaleX="130085" custScaleY="127209" custRadScaleRad="131148" custRadScaleInc="-1519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4472B9A-5EFC-490F-93C4-3BDCDA4BF990}" type="pres">
      <dgm:prSet presAssocID="{F048DD8E-8408-443E-8070-F158AFE508EA}" presName="sibTrans" presStyleLbl="sibTrans2D1" presStyleIdx="1" presStyleCnt="5"/>
      <dgm:spPr/>
      <dgm:t>
        <a:bodyPr/>
        <a:lstStyle/>
        <a:p>
          <a:endParaRPr lang="pl-PL"/>
        </a:p>
      </dgm:t>
    </dgm:pt>
    <dgm:pt modelId="{15FEBC03-B938-4F5E-9264-A9D669DBF3D3}" type="pres">
      <dgm:prSet presAssocID="{F048DD8E-8408-443E-8070-F158AFE508EA}" presName="connectorText" presStyleLbl="sibTrans2D1" presStyleIdx="1" presStyleCnt="5"/>
      <dgm:spPr/>
      <dgm:t>
        <a:bodyPr/>
        <a:lstStyle/>
        <a:p>
          <a:endParaRPr lang="pl-PL"/>
        </a:p>
      </dgm:t>
    </dgm:pt>
    <dgm:pt modelId="{86B0CE7B-5C65-4374-A492-08FD80FC7308}" type="pres">
      <dgm:prSet presAssocID="{752B9938-B82C-4266-A025-8C4DAD94EF7E}" presName="node" presStyleLbl="node1" presStyleIdx="2" presStyleCnt="5" custScaleX="132508" custScaleY="132905" custRadScaleRad="105737" custRadScaleInc="-4785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6339931-164F-4990-A1D3-C3C6BC6603E6}" type="pres">
      <dgm:prSet presAssocID="{BB1DED29-0ED5-4ABC-91D9-5058516DD7DD}" presName="sibTrans" presStyleLbl="sibTrans2D1" presStyleIdx="2" presStyleCnt="5"/>
      <dgm:spPr/>
      <dgm:t>
        <a:bodyPr/>
        <a:lstStyle/>
        <a:p>
          <a:endParaRPr lang="pl-PL"/>
        </a:p>
      </dgm:t>
    </dgm:pt>
    <dgm:pt modelId="{BD77C613-AB3B-47CB-9D2D-C949D1A5A257}" type="pres">
      <dgm:prSet presAssocID="{BB1DED29-0ED5-4ABC-91D9-5058516DD7DD}" presName="connectorText" presStyleLbl="sibTrans2D1" presStyleIdx="2" presStyleCnt="5"/>
      <dgm:spPr/>
      <dgm:t>
        <a:bodyPr/>
        <a:lstStyle/>
        <a:p>
          <a:endParaRPr lang="pl-PL"/>
        </a:p>
      </dgm:t>
    </dgm:pt>
    <dgm:pt modelId="{6C6F7AAE-FCD5-4285-9BD1-4281AB0C40BF}" type="pres">
      <dgm:prSet presAssocID="{8E0E2545-5120-4C6D-A364-54B9A95734AE}" presName="node" presStyleLbl="node1" presStyleIdx="3" presStyleCnt="5" custScaleX="131049" custScaleY="129779" custRadScaleRad="75554" custRadScaleInc="-487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3A233D8-698B-4670-A9C4-12D1F883FCDE}" type="pres">
      <dgm:prSet presAssocID="{5C81C69F-EBCE-4091-8558-C4EB8751E677}" presName="sibTrans" presStyleLbl="sibTrans2D1" presStyleIdx="3" presStyleCnt="5" custScaleX="115825" custLinFactNeighborX="-18639" custLinFactNeighborY="-8551"/>
      <dgm:spPr/>
      <dgm:t>
        <a:bodyPr/>
        <a:lstStyle/>
        <a:p>
          <a:endParaRPr lang="pl-PL"/>
        </a:p>
      </dgm:t>
    </dgm:pt>
    <dgm:pt modelId="{3895DFB6-F441-4218-A270-3369C156F1D5}" type="pres">
      <dgm:prSet presAssocID="{5C81C69F-EBCE-4091-8558-C4EB8751E677}" presName="connectorText" presStyleLbl="sibTrans2D1" presStyleIdx="3" presStyleCnt="5"/>
      <dgm:spPr/>
      <dgm:t>
        <a:bodyPr/>
        <a:lstStyle/>
        <a:p>
          <a:endParaRPr lang="pl-PL"/>
        </a:p>
      </dgm:t>
    </dgm:pt>
    <dgm:pt modelId="{C198E14E-A6A1-45E6-A5EF-314076099F8B}" type="pres">
      <dgm:prSet presAssocID="{52607B29-CCA5-461A-B5E1-06149A94BE15}" presName="node" presStyleLbl="node1" presStyleIdx="4" presStyleCnt="5" custScaleX="130653" custScaleY="126256" custRadScaleRad="108290" custRadScaleInc="1899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D41AF83-0490-4F9F-803E-D24FAE27D190}" type="pres">
      <dgm:prSet presAssocID="{8B086D59-C33E-4202-8DBB-4B883634D2AD}" presName="sibTrans" presStyleLbl="sibTrans2D1" presStyleIdx="4" presStyleCnt="5" custLinFactNeighborX="18943" custLinFactNeighborY="-21982"/>
      <dgm:spPr/>
      <dgm:t>
        <a:bodyPr/>
        <a:lstStyle/>
        <a:p>
          <a:endParaRPr lang="pl-PL"/>
        </a:p>
      </dgm:t>
    </dgm:pt>
    <dgm:pt modelId="{B7DB2207-8F86-492B-B317-931583C1C0C4}" type="pres">
      <dgm:prSet presAssocID="{8B086D59-C33E-4202-8DBB-4B883634D2AD}" presName="connectorText" presStyleLbl="sibTrans2D1" presStyleIdx="4" presStyleCnt="5"/>
      <dgm:spPr/>
      <dgm:t>
        <a:bodyPr/>
        <a:lstStyle/>
        <a:p>
          <a:endParaRPr lang="pl-PL"/>
        </a:p>
      </dgm:t>
    </dgm:pt>
  </dgm:ptLst>
  <dgm:cxnLst>
    <dgm:cxn modelId="{40FCFEE8-17C5-4EC0-8ADA-63A9BE9988BA}" type="presOf" srcId="{A41C809C-5F59-46CA-B349-D26B42C0B511}" destId="{A592008F-0C84-4815-91AD-05769919118C}" srcOrd="0" destOrd="0" presId="urn:microsoft.com/office/officeart/2005/8/layout/cycle2"/>
    <dgm:cxn modelId="{95C87DAF-EA17-4930-8FCF-580536DA62A0}" type="presOf" srcId="{52607B29-CCA5-461A-B5E1-06149A94BE15}" destId="{C198E14E-A6A1-45E6-A5EF-314076099F8B}" srcOrd="0" destOrd="0" presId="urn:microsoft.com/office/officeart/2005/8/layout/cycle2"/>
    <dgm:cxn modelId="{799DF5EC-E960-490E-9071-49E6DE02746B}" type="presOf" srcId="{F048DD8E-8408-443E-8070-F158AFE508EA}" destId="{15FEBC03-B938-4F5E-9264-A9D669DBF3D3}" srcOrd="1" destOrd="0" presId="urn:microsoft.com/office/officeart/2005/8/layout/cycle2"/>
    <dgm:cxn modelId="{31CBC9F8-A9FC-4C64-820D-48633D61E078}" type="presOf" srcId="{005DBCCC-9E21-4B90-B916-F427544CC8E9}" destId="{34DC5CE0-5C8D-4766-9CF2-2B89E0CF2657}" srcOrd="0" destOrd="0" presId="urn:microsoft.com/office/officeart/2005/8/layout/cycle2"/>
    <dgm:cxn modelId="{FB167E4A-4F79-4263-B5DE-411FE045FCDA}" type="presOf" srcId="{BB1DED29-0ED5-4ABC-91D9-5058516DD7DD}" destId="{A6339931-164F-4990-A1D3-C3C6BC6603E6}" srcOrd="0" destOrd="0" presId="urn:microsoft.com/office/officeart/2005/8/layout/cycle2"/>
    <dgm:cxn modelId="{4CBA8335-8B88-4BAF-809B-8918EFFD672C}" srcId="{005DBCCC-9E21-4B90-B916-F427544CC8E9}" destId="{A41C809C-5F59-46CA-B349-D26B42C0B511}" srcOrd="1" destOrd="0" parTransId="{295F9479-B633-4398-BE70-5E212C7B4E4A}" sibTransId="{F048DD8E-8408-443E-8070-F158AFE508EA}"/>
    <dgm:cxn modelId="{FE28725C-8F33-421F-85CD-B05274412069}" srcId="{005DBCCC-9E21-4B90-B916-F427544CC8E9}" destId="{52607B29-CCA5-461A-B5E1-06149A94BE15}" srcOrd="4" destOrd="0" parTransId="{B74BD648-9FE5-463A-B4C4-6B94ADA391D1}" sibTransId="{8B086D59-C33E-4202-8DBB-4B883634D2AD}"/>
    <dgm:cxn modelId="{DC56B31B-CC8C-439E-B09A-9247628371BA}" type="presOf" srcId="{F048DD8E-8408-443E-8070-F158AFE508EA}" destId="{B4472B9A-5EFC-490F-93C4-3BDCDA4BF990}" srcOrd="0" destOrd="0" presId="urn:microsoft.com/office/officeart/2005/8/layout/cycle2"/>
    <dgm:cxn modelId="{9EAED0E7-8433-43D3-B1E1-072B68BD58C8}" type="presOf" srcId="{8B086D59-C33E-4202-8DBB-4B883634D2AD}" destId="{1D41AF83-0490-4F9F-803E-D24FAE27D190}" srcOrd="0" destOrd="0" presId="urn:microsoft.com/office/officeart/2005/8/layout/cycle2"/>
    <dgm:cxn modelId="{1EAD6448-EE7B-4616-A429-44DC25364D6A}" type="presOf" srcId="{5C81C69F-EBCE-4091-8558-C4EB8751E677}" destId="{83A233D8-698B-4670-A9C4-12D1F883FCDE}" srcOrd="0" destOrd="0" presId="urn:microsoft.com/office/officeart/2005/8/layout/cycle2"/>
    <dgm:cxn modelId="{0680F839-8714-4F89-AF06-77D89BCD8108}" type="presOf" srcId="{8B086D59-C33E-4202-8DBB-4B883634D2AD}" destId="{B7DB2207-8F86-492B-B317-931583C1C0C4}" srcOrd="1" destOrd="0" presId="urn:microsoft.com/office/officeart/2005/8/layout/cycle2"/>
    <dgm:cxn modelId="{D9F2772C-1877-4650-A768-B756DF1A5E20}" type="presOf" srcId="{E673B794-D140-492B-B1E0-81919ED045B3}" destId="{92359D9F-7FA4-4787-8EF1-0EEF8090DEA8}" srcOrd="0" destOrd="0" presId="urn:microsoft.com/office/officeart/2005/8/layout/cycle2"/>
    <dgm:cxn modelId="{00904DCF-EB2C-4CC0-96EB-6717A4E1A1D7}" type="presOf" srcId="{96740C1F-A096-4E4E-A2DF-EFD899B8BBD2}" destId="{0E4B0388-B40F-466C-A8A4-E1B15DA7E425}" srcOrd="0" destOrd="0" presId="urn:microsoft.com/office/officeart/2005/8/layout/cycle2"/>
    <dgm:cxn modelId="{14E882CF-E141-4EFC-A3B0-874FEEB08688}" type="presOf" srcId="{E673B794-D140-492B-B1E0-81919ED045B3}" destId="{F620A888-478A-4A1A-B649-54A02F36F03F}" srcOrd="1" destOrd="0" presId="urn:microsoft.com/office/officeart/2005/8/layout/cycle2"/>
    <dgm:cxn modelId="{C9CA1204-5395-4377-8C00-B4150AE9E08B}" srcId="{005DBCCC-9E21-4B90-B916-F427544CC8E9}" destId="{752B9938-B82C-4266-A025-8C4DAD94EF7E}" srcOrd="2" destOrd="0" parTransId="{D00AD898-02AF-4719-97DF-529766DB541D}" sibTransId="{BB1DED29-0ED5-4ABC-91D9-5058516DD7DD}"/>
    <dgm:cxn modelId="{78CA759D-7BD7-4333-994C-EF5564DA9762}" srcId="{005DBCCC-9E21-4B90-B916-F427544CC8E9}" destId="{96740C1F-A096-4E4E-A2DF-EFD899B8BBD2}" srcOrd="0" destOrd="0" parTransId="{36903B3A-38F0-44CC-B537-3E80FB38E85B}" sibTransId="{E673B794-D140-492B-B1E0-81919ED045B3}"/>
    <dgm:cxn modelId="{6003D864-6996-495C-B88A-D97D2E77A202}" type="presOf" srcId="{BB1DED29-0ED5-4ABC-91D9-5058516DD7DD}" destId="{BD77C613-AB3B-47CB-9D2D-C949D1A5A257}" srcOrd="1" destOrd="0" presId="urn:microsoft.com/office/officeart/2005/8/layout/cycle2"/>
    <dgm:cxn modelId="{31EB308A-784E-4487-8D14-98D56448243B}" type="presOf" srcId="{752B9938-B82C-4266-A025-8C4DAD94EF7E}" destId="{86B0CE7B-5C65-4374-A492-08FD80FC7308}" srcOrd="0" destOrd="0" presId="urn:microsoft.com/office/officeart/2005/8/layout/cycle2"/>
    <dgm:cxn modelId="{14793AD5-579E-4BB3-B040-EC9B88EEFFDF}" srcId="{005DBCCC-9E21-4B90-B916-F427544CC8E9}" destId="{8E0E2545-5120-4C6D-A364-54B9A95734AE}" srcOrd="3" destOrd="0" parTransId="{AAF5EE8F-2105-4AA2-87BC-90312C5A323C}" sibTransId="{5C81C69F-EBCE-4091-8558-C4EB8751E677}"/>
    <dgm:cxn modelId="{024479C1-E774-4C18-9B57-449FEE7CCED6}" type="presOf" srcId="{5C81C69F-EBCE-4091-8558-C4EB8751E677}" destId="{3895DFB6-F441-4218-A270-3369C156F1D5}" srcOrd="1" destOrd="0" presId="urn:microsoft.com/office/officeart/2005/8/layout/cycle2"/>
    <dgm:cxn modelId="{776AF8CC-E20F-48D1-A3A7-FA2432349889}" type="presOf" srcId="{8E0E2545-5120-4C6D-A364-54B9A95734AE}" destId="{6C6F7AAE-FCD5-4285-9BD1-4281AB0C40BF}" srcOrd="0" destOrd="0" presId="urn:microsoft.com/office/officeart/2005/8/layout/cycle2"/>
    <dgm:cxn modelId="{04602099-55B1-4EEA-AA26-55AACCB93D2F}" type="presParOf" srcId="{34DC5CE0-5C8D-4766-9CF2-2B89E0CF2657}" destId="{0E4B0388-B40F-466C-A8A4-E1B15DA7E425}" srcOrd="0" destOrd="0" presId="urn:microsoft.com/office/officeart/2005/8/layout/cycle2"/>
    <dgm:cxn modelId="{EBEC172A-2D91-4B2C-998C-8FEA89E8B959}" type="presParOf" srcId="{34DC5CE0-5C8D-4766-9CF2-2B89E0CF2657}" destId="{92359D9F-7FA4-4787-8EF1-0EEF8090DEA8}" srcOrd="1" destOrd="0" presId="urn:microsoft.com/office/officeart/2005/8/layout/cycle2"/>
    <dgm:cxn modelId="{C13356DF-67B8-4CBA-8AC1-C21E438F46E8}" type="presParOf" srcId="{92359D9F-7FA4-4787-8EF1-0EEF8090DEA8}" destId="{F620A888-478A-4A1A-B649-54A02F36F03F}" srcOrd="0" destOrd="0" presId="urn:microsoft.com/office/officeart/2005/8/layout/cycle2"/>
    <dgm:cxn modelId="{4FCAC675-A995-4A65-BE76-A0AEC0D4D6ED}" type="presParOf" srcId="{34DC5CE0-5C8D-4766-9CF2-2B89E0CF2657}" destId="{A592008F-0C84-4815-91AD-05769919118C}" srcOrd="2" destOrd="0" presId="urn:microsoft.com/office/officeart/2005/8/layout/cycle2"/>
    <dgm:cxn modelId="{4AF73963-4A9C-435C-A6D1-9FCB2A73B9A4}" type="presParOf" srcId="{34DC5CE0-5C8D-4766-9CF2-2B89E0CF2657}" destId="{B4472B9A-5EFC-490F-93C4-3BDCDA4BF990}" srcOrd="3" destOrd="0" presId="urn:microsoft.com/office/officeart/2005/8/layout/cycle2"/>
    <dgm:cxn modelId="{8E70EDA6-C8C3-4A29-A5CB-9E6B07D83111}" type="presParOf" srcId="{B4472B9A-5EFC-490F-93C4-3BDCDA4BF990}" destId="{15FEBC03-B938-4F5E-9264-A9D669DBF3D3}" srcOrd="0" destOrd="0" presId="urn:microsoft.com/office/officeart/2005/8/layout/cycle2"/>
    <dgm:cxn modelId="{FCA53C7E-DCD9-4056-8230-AE453271E59C}" type="presParOf" srcId="{34DC5CE0-5C8D-4766-9CF2-2B89E0CF2657}" destId="{86B0CE7B-5C65-4374-A492-08FD80FC7308}" srcOrd="4" destOrd="0" presId="urn:microsoft.com/office/officeart/2005/8/layout/cycle2"/>
    <dgm:cxn modelId="{5905CCEE-D019-44AA-A1CB-99C057E36117}" type="presParOf" srcId="{34DC5CE0-5C8D-4766-9CF2-2B89E0CF2657}" destId="{A6339931-164F-4990-A1D3-C3C6BC6603E6}" srcOrd="5" destOrd="0" presId="urn:microsoft.com/office/officeart/2005/8/layout/cycle2"/>
    <dgm:cxn modelId="{3E3179FD-33E6-409A-98EF-1E92BB479DF3}" type="presParOf" srcId="{A6339931-164F-4990-A1D3-C3C6BC6603E6}" destId="{BD77C613-AB3B-47CB-9D2D-C949D1A5A257}" srcOrd="0" destOrd="0" presId="urn:microsoft.com/office/officeart/2005/8/layout/cycle2"/>
    <dgm:cxn modelId="{06F9ED90-FBD1-44EC-9C52-CEDC0684F614}" type="presParOf" srcId="{34DC5CE0-5C8D-4766-9CF2-2B89E0CF2657}" destId="{6C6F7AAE-FCD5-4285-9BD1-4281AB0C40BF}" srcOrd="6" destOrd="0" presId="urn:microsoft.com/office/officeart/2005/8/layout/cycle2"/>
    <dgm:cxn modelId="{0A5DEA43-0304-48B2-A30E-7BA5043BAFBB}" type="presParOf" srcId="{34DC5CE0-5C8D-4766-9CF2-2B89E0CF2657}" destId="{83A233D8-698B-4670-A9C4-12D1F883FCDE}" srcOrd="7" destOrd="0" presId="urn:microsoft.com/office/officeart/2005/8/layout/cycle2"/>
    <dgm:cxn modelId="{2A100653-B900-46DF-9677-59B9608129A4}" type="presParOf" srcId="{83A233D8-698B-4670-A9C4-12D1F883FCDE}" destId="{3895DFB6-F441-4218-A270-3369C156F1D5}" srcOrd="0" destOrd="0" presId="urn:microsoft.com/office/officeart/2005/8/layout/cycle2"/>
    <dgm:cxn modelId="{657F4761-5D06-4987-90FC-6D448155BCE7}" type="presParOf" srcId="{34DC5CE0-5C8D-4766-9CF2-2B89E0CF2657}" destId="{C198E14E-A6A1-45E6-A5EF-314076099F8B}" srcOrd="8" destOrd="0" presId="urn:microsoft.com/office/officeart/2005/8/layout/cycle2"/>
    <dgm:cxn modelId="{FBEA7CAA-4454-45DD-AD1D-E1349B103FA3}" type="presParOf" srcId="{34DC5CE0-5C8D-4766-9CF2-2B89E0CF2657}" destId="{1D41AF83-0490-4F9F-803E-D24FAE27D190}" srcOrd="9" destOrd="0" presId="urn:microsoft.com/office/officeart/2005/8/layout/cycle2"/>
    <dgm:cxn modelId="{DF07EDBB-E46E-4B4E-83E7-2E79E8720567}" type="presParOf" srcId="{1D41AF83-0490-4F9F-803E-D24FAE27D190}" destId="{B7DB2207-8F86-492B-B317-931583C1C0C4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FB6805-2360-480B-8814-95683B0E1DA8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88E64C0-3E42-4B29-AA6C-C1CD976211E0}">
      <dgm:prSet custT="1"/>
      <dgm:spPr/>
      <dgm:t>
        <a:bodyPr/>
        <a:lstStyle/>
        <a:p>
          <a:pPr rtl="0"/>
          <a:r>
            <a:rPr lang="pl-PL" sz="1500" b="1" dirty="0" smtClean="0"/>
            <a:t>Od początku trwania Programu Czyste Powietrze do końca 2025 roku mieszkańcy Małopolski</a:t>
          </a:r>
          <a:r>
            <a:rPr lang="pl-PL" sz="1600" b="1" dirty="0" smtClean="0"/>
            <a:t>:</a:t>
          </a:r>
          <a:endParaRPr lang="pl-PL" sz="1600" dirty="0"/>
        </a:p>
      </dgm:t>
    </dgm:pt>
    <dgm:pt modelId="{FB4835F2-F5AE-4896-9FF8-34F66642EF6A}" type="parTrans" cxnId="{9B7C660C-7368-4219-85DC-0724B577B6A0}">
      <dgm:prSet/>
      <dgm:spPr/>
      <dgm:t>
        <a:bodyPr/>
        <a:lstStyle/>
        <a:p>
          <a:endParaRPr lang="pl-PL"/>
        </a:p>
      </dgm:t>
    </dgm:pt>
    <dgm:pt modelId="{9FDF2A77-AC6A-46DD-895C-D166427284C0}" type="sibTrans" cxnId="{9B7C660C-7368-4219-85DC-0724B577B6A0}">
      <dgm:prSet/>
      <dgm:spPr/>
      <dgm:t>
        <a:bodyPr/>
        <a:lstStyle/>
        <a:p>
          <a:endParaRPr lang="pl-PL"/>
        </a:p>
      </dgm:t>
    </dgm:pt>
    <dgm:pt modelId="{D38D834F-F48D-4F7E-AA83-81831C6D6E3D}">
      <dgm:prSet custT="1"/>
      <dgm:spPr/>
      <dgm:t>
        <a:bodyPr/>
        <a:lstStyle/>
        <a:p>
          <a:pPr rtl="0"/>
          <a:r>
            <a:rPr lang="pl-PL" sz="1400" dirty="0" smtClean="0"/>
            <a:t>Złożyli </a:t>
          </a:r>
          <a:r>
            <a:rPr lang="pl-PL" sz="1400" b="1" dirty="0" smtClean="0"/>
            <a:t>119 767 </a:t>
          </a:r>
          <a:r>
            <a:rPr lang="pl-PL" sz="1400" dirty="0" smtClean="0"/>
            <a:t>wniosków o dofinansowania</a:t>
          </a:r>
          <a:endParaRPr lang="pl-PL" sz="1400" dirty="0"/>
        </a:p>
      </dgm:t>
    </dgm:pt>
    <dgm:pt modelId="{5D65C4B7-5AB9-4679-BE67-8269ADAE0204}" type="parTrans" cxnId="{FD3727B4-2932-4BC9-8954-A131CCC0B5A2}">
      <dgm:prSet/>
      <dgm:spPr/>
      <dgm:t>
        <a:bodyPr/>
        <a:lstStyle/>
        <a:p>
          <a:endParaRPr lang="pl-PL"/>
        </a:p>
      </dgm:t>
    </dgm:pt>
    <dgm:pt modelId="{942FD567-D757-4202-83FE-8DAC1BCD97A5}" type="sibTrans" cxnId="{FD3727B4-2932-4BC9-8954-A131CCC0B5A2}">
      <dgm:prSet/>
      <dgm:spPr/>
      <dgm:t>
        <a:bodyPr/>
        <a:lstStyle/>
        <a:p>
          <a:endParaRPr lang="pl-PL"/>
        </a:p>
      </dgm:t>
    </dgm:pt>
    <dgm:pt modelId="{6060D350-0CD7-4C4D-8098-7C1C10A7F959}">
      <dgm:prSet custT="1"/>
      <dgm:spPr/>
      <dgm:t>
        <a:bodyPr/>
        <a:lstStyle/>
        <a:p>
          <a:pPr rtl="0"/>
          <a:r>
            <a:rPr lang="pl-PL" sz="1400" dirty="0" smtClean="0"/>
            <a:t>Podpisali </a:t>
          </a:r>
          <a:r>
            <a:rPr lang="pl-PL" sz="1400" b="1" dirty="0" smtClean="0"/>
            <a:t>96 077 </a:t>
          </a:r>
          <a:r>
            <a:rPr lang="pl-PL" sz="1400" dirty="0" smtClean="0"/>
            <a:t>umów o dofinansowanie</a:t>
          </a:r>
          <a:endParaRPr lang="pl-PL" sz="1400" dirty="0"/>
        </a:p>
      </dgm:t>
    </dgm:pt>
    <dgm:pt modelId="{0DB50D40-31DD-42E0-BE29-5A30B52AFE2A}" type="parTrans" cxnId="{926076EF-49C3-45CC-9FF8-51B5E1893DDD}">
      <dgm:prSet/>
      <dgm:spPr/>
      <dgm:t>
        <a:bodyPr/>
        <a:lstStyle/>
        <a:p>
          <a:endParaRPr lang="pl-PL"/>
        </a:p>
      </dgm:t>
    </dgm:pt>
    <dgm:pt modelId="{8F4C7080-8342-4215-9244-9B8272F6F8D7}" type="sibTrans" cxnId="{926076EF-49C3-45CC-9FF8-51B5E1893DDD}">
      <dgm:prSet/>
      <dgm:spPr/>
      <dgm:t>
        <a:bodyPr/>
        <a:lstStyle/>
        <a:p>
          <a:endParaRPr lang="pl-PL"/>
        </a:p>
      </dgm:t>
    </dgm:pt>
    <dgm:pt modelId="{2A03E112-7D42-493D-8273-2F7FA22883BB}">
      <dgm:prSet custT="1"/>
      <dgm:spPr/>
      <dgm:t>
        <a:bodyPr/>
        <a:lstStyle/>
        <a:p>
          <a:pPr rtl="0"/>
          <a:r>
            <a:rPr lang="pl-PL" sz="1400" dirty="0" smtClean="0"/>
            <a:t>Zrealizowali  </a:t>
          </a:r>
          <a:r>
            <a:rPr lang="pl-PL" sz="1400" b="1" dirty="0" smtClean="0"/>
            <a:t>60 607 </a:t>
          </a:r>
          <a:r>
            <a:rPr lang="pl-PL" sz="1400" dirty="0" smtClean="0"/>
            <a:t>przedsięwzięć</a:t>
          </a:r>
          <a:endParaRPr lang="pl-PL" sz="1400" dirty="0"/>
        </a:p>
      </dgm:t>
    </dgm:pt>
    <dgm:pt modelId="{65BCCFA4-9624-4B98-9139-628F5E894B6F}" type="parTrans" cxnId="{3415F198-92B4-4302-BE40-760C1001FF28}">
      <dgm:prSet/>
      <dgm:spPr/>
      <dgm:t>
        <a:bodyPr/>
        <a:lstStyle/>
        <a:p>
          <a:endParaRPr lang="pl-PL"/>
        </a:p>
      </dgm:t>
    </dgm:pt>
    <dgm:pt modelId="{1312B714-149E-46D6-9013-80060ECA5FF2}" type="sibTrans" cxnId="{3415F198-92B4-4302-BE40-760C1001FF28}">
      <dgm:prSet/>
      <dgm:spPr/>
      <dgm:t>
        <a:bodyPr/>
        <a:lstStyle/>
        <a:p>
          <a:endParaRPr lang="pl-PL"/>
        </a:p>
      </dgm:t>
    </dgm:pt>
    <dgm:pt modelId="{18D245B4-7731-4C6B-A0DA-7F430633B703}">
      <dgm:prSet custT="1"/>
      <dgm:spPr/>
      <dgm:t>
        <a:bodyPr/>
        <a:lstStyle/>
        <a:p>
          <a:pPr rtl="0"/>
          <a:r>
            <a:rPr lang="pl-PL" sz="1400" dirty="0" smtClean="0"/>
            <a:t>Wypłacona im kwota dotacji to </a:t>
          </a:r>
          <a:br>
            <a:rPr lang="pl-PL" sz="1400" dirty="0" smtClean="0"/>
          </a:br>
          <a:r>
            <a:rPr lang="pl-PL" sz="1400" b="1" dirty="0" smtClean="0"/>
            <a:t>2 040 279 547,56 zł</a:t>
          </a:r>
          <a:endParaRPr lang="pl-PL" sz="1400" dirty="0"/>
        </a:p>
      </dgm:t>
    </dgm:pt>
    <dgm:pt modelId="{D1DD5365-FB11-4EF2-92A7-6C3315D4AED3}" type="parTrans" cxnId="{B955587C-1C88-4967-B398-1B54957295CD}">
      <dgm:prSet/>
      <dgm:spPr/>
      <dgm:t>
        <a:bodyPr/>
        <a:lstStyle/>
        <a:p>
          <a:endParaRPr lang="pl-PL"/>
        </a:p>
      </dgm:t>
    </dgm:pt>
    <dgm:pt modelId="{635D8609-355A-4851-A382-89B6F0B08E90}" type="sibTrans" cxnId="{B955587C-1C88-4967-B398-1B54957295CD}">
      <dgm:prSet/>
      <dgm:spPr/>
      <dgm:t>
        <a:bodyPr/>
        <a:lstStyle/>
        <a:p>
          <a:endParaRPr lang="pl-PL"/>
        </a:p>
      </dgm:t>
    </dgm:pt>
    <dgm:pt modelId="{02B56F8A-6276-4646-8D57-5DC23F19A64D}" type="pres">
      <dgm:prSet presAssocID="{3FFB6805-2360-480B-8814-95683B0E1DA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5E46F7D6-1076-441B-8EA6-30DDE7540905}" type="pres">
      <dgm:prSet presAssocID="{388E64C0-3E42-4B29-AA6C-C1CD976211E0}" presName="horFlow" presStyleCnt="0"/>
      <dgm:spPr/>
    </dgm:pt>
    <dgm:pt modelId="{4EE888FB-847E-4DB9-8741-4EE1E3632D07}" type="pres">
      <dgm:prSet presAssocID="{388E64C0-3E42-4B29-AA6C-C1CD976211E0}" presName="bigChev" presStyleLbl="node1" presStyleIdx="0" presStyleCnt="1" custScaleX="247382" custScaleY="301480" custLinFactNeighborX="-8066" custLinFactNeighborY="-1308"/>
      <dgm:spPr/>
      <dgm:t>
        <a:bodyPr/>
        <a:lstStyle/>
        <a:p>
          <a:endParaRPr lang="pl-PL"/>
        </a:p>
      </dgm:t>
    </dgm:pt>
    <dgm:pt modelId="{D1692567-5D69-423C-B118-33131CD5C58C}" type="pres">
      <dgm:prSet presAssocID="{5D65C4B7-5AB9-4679-BE67-8269ADAE0204}" presName="parTrans" presStyleCnt="0"/>
      <dgm:spPr/>
    </dgm:pt>
    <dgm:pt modelId="{749A0271-4530-409C-AB13-47F89C5103D9}" type="pres">
      <dgm:prSet presAssocID="{D38D834F-F48D-4F7E-AA83-81831C6D6E3D}" presName="node" presStyleLbl="alignAccFollowNode1" presStyleIdx="0" presStyleCnt="4" custScaleX="231983" custScaleY="239698" custLinFactNeighborX="-33376" custLinFactNeighborY="-367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F5B2500-5D98-4E09-8ABB-C045508D582A}" type="pres">
      <dgm:prSet presAssocID="{942FD567-D757-4202-83FE-8DAC1BCD97A5}" presName="sibTrans" presStyleCnt="0"/>
      <dgm:spPr/>
    </dgm:pt>
    <dgm:pt modelId="{6E76B859-EDDE-4A6D-B0A5-C0C53133F8F1}" type="pres">
      <dgm:prSet presAssocID="{6060D350-0CD7-4C4D-8098-7C1C10A7F959}" presName="node" presStyleLbl="alignAccFollowNode1" presStyleIdx="1" presStyleCnt="4" custScaleX="222642" custScaleY="229538" custLinFactNeighborX="-19814" custLinFactNeighborY="-367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CFAF4AB-8DB5-40C6-9787-D1587D2BFEC8}" type="pres">
      <dgm:prSet presAssocID="{8F4C7080-8342-4215-9244-9B8272F6F8D7}" presName="sibTrans" presStyleCnt="0"/>
      <dgm:spPr/>
    </dgm:pt>
    <dgm:pt modelId="{C207E61D-5933-4E99-93C0-5770DA02E624}" type="pres">
      <dgm:prSet presAssocID="{2A03E112-7D42-493D-8273-2F7FA22883BB}" presName="node" presStyleLbl="alignAccFollowNode1" presStyleIdx="2" presStyleCnt="4" custScaleX="198263" custScaleY="225948" custLinFactNeighborX="-17035" custLinFactNeighborY="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F3B99AD-1FF8-4219-B375-623F2409FD28}" type="pres">
      <dgm:prSet presAssocID="{1312B714-149E-46D6-9013-80060ECA5FF2}" presName="sibTrans" presStyleCnt="0"/>
      <dgm:spPr/>
    </dgm:pt>
    <dgm:pt modelId="{59FD2294-D380-4BE1-A8C0-D0064516073F}" type="pres">
      <dgm:prSet presAssocID="{18D245B4-7731-4C6B-A0DA-7F430633B703}" presName="node" presStyleLbl="alignAccFollowNode1" presStyleIdx="3" presStyleCnt="4" custScaleX="245487" custScaleY="22594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963DBBFF-9D9C-4047-8A8B-52C84C6A5083}" type="presOf" srcId="{18D245B4-7731-4C6B-A0DA-7F430633B703}" destId="{59FD2294-D380-4BE1-A8C0-D0064516073F}" srcOrd="0" destOrd="0" presId="urn:microsoft.com/office/officeart/2005/8/layout/lProcess3"/>
    <dgm:cxn modelId="{E3F9190B-B7E7-441A-8D7A-75ADAA11359B}" type="presOf" srcId="{388E64C0-3E42-4B29-AA6C-C1CD976211E0}" destId="{4EE888FB-847E-4DB9-8741-4EE1E3632D07}" srcOrd="0" destOrd="0" presId="urn:microsoft.com/office/officeart/2005/8/layout/lProcess3"/>
    <dgm:cxn modelId="{BBD6C407-2C23-4D3D-91C1-44183714396D}" type="presOf" srcId="{6060D350-0CD7-4C4D-8098-7C1C10A7F959}" destId="{6E76B859-EDDE-4A6D-B0A5-C0C53133F8F1}" srcOrd="0" destOrd="0" presId="urn:microsoft.com/office/officeart/2005/8/layout/lProcess3"/>
    <dgm:cxn modelId="{9B7C660C-7368-4219-85DC-0724B577B6A0}" srcId="{3FFB6805-2360-480B-8814-95683B0E1DA8}" destId="{388E64C0-3E42-4B29-AA6C-C1CD976211E0}" srcOrd="0" destOrd="0" parTransId="{FB4835F2-F5AE-4896-9FF8-34F66642EF6A}" sibTransId="{9FDF2A77-AC6A-46DD-895C-D166427284C0}"/>
    <dgm:cxn modelId="{B955587C-1C88-4967-B398-1B54957295CD}" srcId="{388E64C0-3E42-4B29-AA6C-C1CD976211E0}" destId="{18D245B4-7731-4C6B-A0DA-7F430633B703}" srcOrd="3" destOrd="0" parTransId="{D1DD5365-FB11-4EF2-92A7-6C3315D4AED3}" sibTransId="{635D8609-355A-4851-A382-89B6F0B08E90}"/>
    <dgm:cxn modelId="{FD3727B4-2932-4BC9-8954-A131CCC0B5A2}" srcId="{388E64C0-3E42-4B29-AA6C-C1CD976211E0}" destId="{D38D834F-F48D-4F7E-AA83-81831C6D6E3D}" srcOrd="0" destOrd="0" parTransId="{5D65C4B7-5AB9-4679-BE67-8269ADAE0204}" sibTransId="{942FD567-D757-4202-83FE-8DAC1BCD97A5}"/>
    <dgm:cxn modelId="{8FC8C59D-7723-4366-91E7-9A8BACF5C088}" type="presOf" srcId="{D38D834F-F48D-4F7E-AA83-81831C6D6E3D}" destId="{749A0271-4530-409C-AB13-47F89C5103D9}" srcOrd="0" destOrd="0" presId="urn:microsoft.com/office/officeart/2005/8/layout/lProcess3"/>
    <dgm:cxn modelId="{50AEF399-6013-449A-95CC-2866B5280CE9}" type="presOf" srcId="{3FFB6805-2360-480B-8814-95683B0E1DA8}" destId="{02B56F8A-6276-4646-8D57-5DC23F19A64D}" srcOrd="0" destOrd="0" presId="urn:microsoft.com/office/officeart/2005/8/layout/lProcess3"/>
    <dgm:cxn modelId="{3415F198-92B4-4302-BE40-760C1001FF28}" srcId="{388E64C0-3E42-4B29-AA6C-C1CD976211E0}" destId="{2A03E112-7D42-493D-8273-2F7FA22883BB}" srcOrd="2" destOrd="0" parTransId="{65BCCFA4-9624-4B98-9139-628F5E894B6F}" sibTransId="{1312B714-149E-46D6-9013-80060ECA5FF2}"/>
    <dgm:cxn modelId="{B2320E54-A21D-4FA7-BBC1-DB17AC65908B}" type="presOf" srcId="{2A03E112-7D42-493D-8273-2F7FA22883BB}" destId="{C207E61D-5933-4E99-93C0-5770DA02E624}" srcOrd="0" destOrd="0" presId="urn:microsoft.com/office/officeart/2005/8/layout/lProcess3"/>
    <dgm:cxn modelId="{926076EF-49C3-45CC-9FF8-51B5E1893DDD}" srcId="{388E64C0-3E42-4B29-AA6C-C1CD976211E0}" destId="{6060D350-0CD7-4C4D-8098-7C1C10A7F959}" srcOrd="1" destOrd="0" parTransId="{0DB50D40-31DD-42E0-BE29-5A30B52AFE2A}" sibTransId="{8F4C7080-8342-4215-9244-9B8272F6F8D7}"/>
    <dgm:cxn modelId="{B75E9BB1-6224-4415-9122-F954E270545D}" type="presParOf" srcId="{02B56F8A-6276-4646-8D57-5DC23F19A64D}" destId="{5E46F7D6-1076-441B-8EA6-30DDE7540905}" srcOrd="0" destOrd="0" presId="urn:microsoft.com/office/officeart/2005/8/layout/lProcess3"/>
    <dgm:cxn modelId="{73FC751C-7E05-4372-9FC9-D1B852BFD1F6}" type="presParOf" srcId="{5E46F7D6-1076-441B-8EA6-30DDE7540905}" destId="{4EE888FB-847E-4DB9-8741-4EE1E3632D07}" srcOrd="0" destOrd="0" presId="urn:microsoft.com/office/officeart/2005/8/layout/lProcess3"/>
    <dgm:cxn modelId="{434AA4BC-0F47-4A7A-9C8C-E4EE45CFEAE1}" type="presParOf" srcId="{5E46F7D6-1076-441B-8EA6-30DDE7540905}" destId="{D1692567-5D69-423C-B118-33131CD5C58C}" srcOrd="1" destOrd="0" presId="urn:microsoft.com/office/officeart/2005/8/layout/lProcess3"/>
    <dgm:cxn modelId="{56E38B5E-5BAC-415D-A7EE-F481FAB538F9}" type="presParOf" srcId="{5E46F7D6-1076-441B-8EA6-30DDE7540905}" destId="{749A0271-4530-409C-AB13-47F89C5103D9}" srcOrd="2" destOrd="0" presId="urn:microsoft.com/office/officeart/2005/8/layout/lProcess3"/>
    <dgm:cxn modelId="{1E9B29D5-ECE3-411D-A145-EA5DEB806EA5}" type="presParOf" srcId="{5E46F7D6-1076-441B-8EA6-30DDE7540905}" destId="{8F5B2500-5D98-4E09-8ABB-C045508D582A}" srcOrd="3" destOrd="0" presId="urn:microsoft.com/office/officeart/2005/8/layout/lProcess3"/>
    <dgm:cxn modelId="{66165338-AD0D-4C26-A9F6-5A21CC19FA7E}" type="presParOf" srcId="{5E46F7D6-1076-441B-8EA6-30DDE7540905}" destId="{6E76B859-EDDE-4A6D-B0A5-C0C53133F8F1}" srcOrd="4" destOrd="0" presId="urn:microsoft.com/office/officeart/2005/8/layout/lProcess3"/>
    <dgm:cxn modelId="{D2BB1DA0-F62A-4D8A-A574-892D2D870C80}" type="presParOf" srcId="{5E46F7D6-1076-441B-8EA6-30DDE7540905}" destId="{9CFAF4AB-8DB5-40C6-9787-D1587D2BFEC8}" srcOrd="5" destOrd="0" presId="urn:microsoft.com/office/officeart/2005/8/layout/lProcess3"/>
    <dgm:cxn modelId="{001214A2-EE6D-4C02-82DA-4A6361DC6ACD}" type="presParOf" srcId="{5E46F7D6-1076-441B-8EA6-30DDE7540905}" destId="{C207E61D-5933-4E99-93C0-5770DA02E624}" srcOrd="6" destOrd="0" presId="urn:microsoft.com/office/officeart/2005/8/layout/lProcess3"/>
    <dgm:cxn modelId="{5E5A6D6C-FB6D-4278-96DF-53ED07C2A737}" type="presParOf" srcId="{5E46F7D6-1076-441B-8EA6-30DDE7540905}" destId="{FF3B99AD-1FF8-4219-B375-623F2409FD28}" srcOrd="7" destOrd="0" presId="urn:microsoft.com/office/officeart/2005/8/layout/lProcess3"/>
    <dgm:cxn modelId="{F457883F-0E4D-4161-A2B6-362688360449}" type="presParOf" srcId="{5E46F7D6-1076-441B-8EA6-30DDE7540905}" destId="{59FD2294-D380-4BE1-A8C0-D0064516073F}" srcOrd="8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FB6805-2360-480B-8814-95683B0E1DA8}" type="doc">
      <dgm:prSet loTypeId="urn:microsoft.com/office/officeart/2005/8/layout/lProcess3" loCatId="process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pl-PL"/>
        </a:p>
      </dgm:t>
    </dgm:pt>
    <dgm:pt modelId="{388E64C0-3E42-4B29-AA6C-C1CD976211E0}">
      <dgm:prSet custT="1"/>
      <dgm:spPr/>
      <dgm:t>
        <a:bodyPr/>
        <a:lstStyle/>
        <a:p>
          <a:pPr rtl="0"/>
          <a:r>
            <a:rPr lang="pl-PL" sz="1500" b="1" dirty="0" smtClean="0"/>
            <a:t>w tym w samym Krakowie:</a:t>
          </a:r>
          <a:endParaRPr lang="pl-PL" sz="1500" dirty="0"/>
        </a:p>
      </dgm:t>
    </dgm:pt>
    <dgm:pt modelId="{FB4835F2-F5AE-4896-9FF8-34F66642EF6A}" type="parTrans" cxnId="{9B7C660C-7368-4219-85DC-0724B577B6A0}">
      <dgm:prSet/>
      <dgm:spPr/>
      <dgm:t>
        <a:bodyPr/>
        <a:lstStyle/>
        <a:p>
          <a:endParaRPr lang="pl-PL"/>
        </a:p>
      </dgm:t>
    </dgm:pt>
    <dgm:pt modelId="{9FDF2A77-AC6A-46DD-895C-D166427284C0}" type="sibTrans" cxnId="{9B7C660C-7368-4219-85DC-0724B577B6A0}">
      <dgm:prSet/>
      <dgm:spPr/>
      <dgm:t>
        <a:bodyPr/>
        <a:lstStyle/>
        <a:p>
          <a:endParaRPr lang="pl-PL"/>
        </a:p>
      </dgm:t>
    </dgm:pt>
    <dgm:pt modelId="{D38D834F-F48D-4F7E-AA83-81831C6D6E3D}">
      <dgm:prSet custT="1"/>
      <dgm:spPr/>
      <dgm:t>
        <a:bodyPr/>
        <a:lstStyle/>
        <a:p>
          <a:pPr rtl="0"/>
          <a:r>
            <a:rPr lang="pl-PL" sz="1400" dirty="0" smtClean="0"/>
            <a:t>Złożono </a:t>
          </a:r>
          <a:r>
            <a:rPr lang="pl-PL" sz="1400" b="1" dirty="0" smtClean="0"/>
            <a:t>3 098 </a:t>
          </a:r>
          <a:r>
            <a:rPr lang="pl-PL" sz="1400" dirty="0" smtClean="0"/>
            <a:t>wniosków o dofinansowania</a:t>
          </a:r>
          <a:endParaRPr lang="pl-PL" sz="1400" dirty="0"/>
        </a:p>
      </dgm:t>
    </dgm:pt>
    <dgm:pt modelId="{5D65C4B7-5AB9-4679-BE67-8269ADAE0204}" type="parTrans" cxnId="{FD3727B4-2932-4BC9-8954-A131CCC0B5A2}">
      <dgm:prSet/>
      <dgm:spPr/>
      <dgm:t>
        <a:bodyPr/>
        <a:lstStyle/>
        <a:p>
          <a:endParaRPr lang="pl-PL"/>
        </a:p>
      </dgm:t>
    </dgm:pt>
    <dgm:pt modelId="{942FD567-D757-4202-83FE-8DAC1BCD97A5}" type="sibTrans" cxnId="{FD3727B4-2932-4BC9-8954-A131CCC0B5A2}">
      <dgm:prSet/>
      <dgm:spPr/>
      <dgm:t>
        <a:bodyPr/>
        <a:lstStyle/>
        <a:p>
          <a:endParaRPr lang="pl-PL"/>
        </a:p>
      </dgm:t>
    </dgm:pt>
    <dgm:pt modelId="{6060D350-0CD7-4C4D-8098-7C1C10A7F959}">
      <dgm:prSet custT="1"/>
      <dgm:spPr/>
      <dgm:t>
        <a:bodyPr/>
        <a:lstStyle/>
        <a:p>
          <a:pPr rtl="0"/>
          <a:r>
            <a:rPr lang="pl-PL" sz="1400" dirty="0" smtClean="0"/>
            <a:t>Podpisano </a:t>
          </a:r>
          <a:r>
            <a:rPr lang="pl-PL" sz="1400" b="1" dirty="0" smtClean="0"/>
            <a:t>2 338 </a:t>
          </a:r>
          <a:r>
            <a:rPr lang="pl-PL" sz="1400" dirty="0" smtClean="0"/>
            <a:t>umów o dofinansowanie</a:t>
          </a:r>
          <a:endParaRPr lang="pl-PL" sz="1400" dirty="0"/>
        </a:p>
      </dgm:t>
    </dgm:pt>
    <dgm:pt modelId="{0DB50D40-31DD-42E0-BE29-5A30B52AFE2A}" type="parTrans" cxnId="{926076EF-49C3-45CC-9FF8-51B5E1893DDD}">
      <dgm:prSet/>
      <dgm:spPr/>
      <dgm:t>
        <a:bodyPr/>
        <a:lstStyle/>
        <a:p>
          <a:endParaRPr lang="pl-PL"/>
        </a:p>
      </dgm:t>
    </dgm:pt>
    <dgm:pt modelId="{8F4C7080-8342-4215-9244-9B8272F6F8D7}" type="sibTrans" cxnId="{926076EF-49C3-45CC-9FF8-51B5E1893DDD}">
      <dgm:prSet/>
      <dgm:spPr/>
      <dgm:t>
        <a:bodyPr/>
        <a:lstStyle/>
        <a:p>
          <a:endParaRPr lang="pl-PL"/>
        </a:p>
      </dgm:t>
    </dgm:pt>
    <dgm:pt modelId="{2A03E112-7D42-493D-8273-2F7FA22883BB}">
      <dgm:prSet custT="1"/>
      <dgm:spPr/>
      <dgm:t>
        <a:bodyPr/>
        <a:lstStyle/>
        <a:p>
          <a:pPr rtl="0"/>
          <a:r>
            <a:rPr lang="pl-PL" sz="1400" dirty="0" smtClean="0"/>
            <a:t>Zrealizowano  </a:t>
          </a:r>
          <a:r>
            <a:rPr lang="pl-PL" sz="1400" b="1" dirty="0" smtClean="0"/>
            <a:t>1 467 </a:t>
          </a:r>
          <a:r>
            <a:rPr lang="pl-PL" sz="1400" dirty="0" smtClean="0"/>
            <a:t>przedsięwzięć</a:t>
          </a:r>
          <a:endParaRPr lang="pl-PL" sz="1400" dirty="0"/>
        </a:p>
      </dgm:t>
    </dgm:pt>
    <dgm:pt modelId="{65BCCFA4-9624-4B98-9139-628F5E894B6F}" type="parTrans" cxnId="{3415F198-92B4-4302-BE40-760C1001FF28}">
      <dgm:prSet/>
      <dgm:spPr/>
      <dgm:t>
        <a:bodyPr/>
        <a:lstStyle/>
        <a:p>
          <a:endParaRPr lang="pl-PL"/>
        </a:p>
      </dgm:t>
    </dgm:pt>
    <dgm:pt modelId="{1312B714-149E-46D6-9013-80060ECA5FF2}" type="sibTrans" cxnId="{3415F198-92B4-4302-BE40-760C1001FF28}">
      <dgm:prSet/>
      <dgm:spPr/>
      <dgm:t>
        <a:bodyPr/>
        <a:lstStyle/>
        <a:p>
          <a:endParaRPr lang="pl-PL"/>
        </a:p>
      </dgm:t>
    </dgm:pt>
    <dgm:pt modelId="{18D245B4-7731-4C6B-A0DA-7F430633B703}">
      <dgm:prSet custT="1"/>
      <dgm:spPr/>
      <dgm:t>
        <a:bodyPr/>
        <a:lstStyle/>
        <a:p>
          <a:pPr rtl="0"/>
          <a:r>
            <a:rPr lang="pl-PL" sz="1400" dirty="0" smtClean="0"/>
            <a:t>Wypłacona kwota dotacji to </a:t>
          </a:r>
          <a:br>
            <a:rPr lang="pl-PL" sz="1400" dirty="0" smtClean="0"/>
          </a:br>
          <a:r>
            <a:rPr lang="pl-PL" sz="1400" b="1" dirty="0" smtClean="0"/>
            <a:t>35 916 421,90 zł</a:t>
          </a:r>
          <a:endParaRPr lang="pl-PL" sz="1400" dirty="0"/>
        </a:p>
      </dgm:t>
    </dgm:pt>
    <dgm:pt modelId="{D1DD5365-FB11-4EF2-92A7-6C3315D4AED3}" type="parTrans" cxnId="{B955587C-1C88-4967-B398-1B54957295CD}">
      <dgm:prSet/>
      <dgm:spPr/>
      <dgm:t>
        <a:bodyPr/>
        <a:lstStyle/>
        <a:p>
          <a:endParaRPr lang="pl-PL"/>
        </a:p>
      </dgm:t>
    </dgm:pt>
    <dgm:pt modelId="{635D8609-355A-4851-A382-89B6F0B08E90}" type="sibTrans" cxnId="{B955587C-1C88-4967-B398-1B54957295CD}">
      <dgm:prSet/>
      <dgm:spPr/>
      <dgm:t>
        <a:bodyPr/>
        <a:lstStyle/>
        <a:p>
          <a:endParaRPr lang="pl-PL"/>
        </a:p>
      </dgm:t>
    </dgm:pt>
    <dgm:pt modelId="{02B56F8A-6276-4646-8D57-5DC23F19A64D}" type="pres">
      <dgm:prSet presAssocID="{3FFB6805-2360-480B-8814-95683B0E1DA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5E46F7D6-1076-441B-8EA6-30DDE7540905}" type="pres">
      <dgm:prSet presAssocID="{388E64C0-3E42-4B29-AA6C-C1CD976211E0}" presName="horFlow" presStyleCnt="0"/>
      <dgm:spPr/>
    </dgm:pt>
    <dgm:pt modelId="{4EE888FB-847E-4DB9-8741-4EE1E3632D07}" type="pres">
      <dgm:prSet presAssocID="{388E64C0-3E42-4B29-AA6C-C1CD976211E0}" presName="bigChev" presStyleLbl="node1" presStyleIdx="0" presStyleCnt="1" custScaleX="149787" custScaleY="190392" custLinFactNeighborX="-99169" custLinFactNeighborY="-13482"/>
      <dgm:spPr/>
      <dgm:t>
        <a:bodyPr/>
        <a:lstStyle/>
        <a:p>
          <a:endParaRPr lang="pl-PL"/>
        </a:p>
      </dgm:t>
    </dgm:pt>
    <dgm:pt modelId="{D1692567-5D69-423C-B118-33131CD5C58C}" type="pres">
      <dgm:prSet presAssocID="{5D65C4B7-5AB9-4679-BE67-8269ADAE0204}" presName="parTrans" presStyleCnt="0"/>
      <dgm:spPr/>
    </dgm:pt>
    <dgm:pt modelId="{749A0271-4530-409C-AB13-47F89C5103D9}" type="pres">
      <dgm:prSet presAssocID="{D38D834F-F48D-4F7E-AA83-81831C6D6E3D}" presName="node" presStyleLbl="alignAccFollowNode1" presStyleIdx="0" presStyleCnt="4" custScaleX="219493" custScaleY="217631" custLinFactNeighborX="49290" custLinFactNeighborY="-1160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F5B2500-5D98-4E09-8ABB-C045508D582A}" type="pres">
      <dgm:prSet presAssocID="{942FD567-D757-4202-83FE-8DAC1BCD97A5}" presName="sibTrans" presStyleCnt="0"/>
      <dgm:spPr/>
    </dgm:pt>
    <dgm:pt modelId="{6E76B859-EDDE-4A6D-B0A5-C0C53133F8F1}" type="pres">
      <dgm:prSet presAssocID="{6060D350-0CD7-4C4D-8098-7C1C10A7F959}" presName="node" presStyleLbl="alignAccFollowNode1" presStyleIdx="1" presStyleCnt="4" custScaleX="208617" custScaleY="213110" custLinFactNeighborX="40735" custLinFactNeighborY="-1580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CFAF4AB-8DB5-40C6-9787-D1587D2BFEC8}" type="pres">
      <dgm:prSet presAssocID="{8F4C7080-8342-4215-9244-9B8272F6F8D7}" presName="sibTrans" presStyleCnt="0"/>
      <dgm:spPr/>
    </dgm:pt>
    <dgm:pt modelId="{C207E61D-5933-4E99-93C0-5770DA02E624}" type="pres">
      <dgm:prSet presAssocID="{2A03E112-7D42-493D-8273-2F7FA22883BB}" presName="node" presStyleLbl="alignAccFollowNode1" presStyleIdx="2" presStyleCnt="4" custScaleX="183609" custScaleY="208542" custLinFactNeighborX="34448" custLinFactNeighborY="-2250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F3B99AD-1FF8-4219-B375-623F2409FD28}" type="pres">
      <dgm:prSet presAssocID="{1312B714-149E-46D6-9013-80060ECA5FF2}" presName="sibTrans" presStyleCnt="0"/>
      <dgm:spPr/>
    </dgm:pt>
    <dgm:pt modelId="{59FD2294-D380-4BE1-A8C0-D0064516073F}" type="pres">
      <dgm:prSet presAssocID="{18D245B4-7731-4C6B-A0DA-7F430633B703}" presName="node" presStyleLbl="alignAccFollowNode1" presStyleIdx="3" presStyleCnt="4" custScaleX="206967" custScaleY="214773" custLinFactNeighborX="-17644" custLinFactNeighborY="-2347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963DBBFF-9D9C-4047-8A8B-52C84C6A5083}" type="presOf" srcId="{18D245B4-7731-4C6B-A0DA-7F430633B703}" destId="{59FD2294-D380-4BE1-A8C0-D0064516073F}" srcOrd="0" destOrd="0" presId="urn:microsoft.com/office/officeart/2005/8/layout/lProcess3"/>
    <dgm:cxn modelId="{E3F9190B-B7E7-441A-8D7A-75ADAA11359B}" type="presOf" srcId="{388E64C0-3E42-4B29-AA6C-C1CD976211E0}" destId="{4EE888FB-847E-4DB9-8741-4EE1E3632D07}" srcOrd="0" destOrd="0" presId="urn:microsoft.com/office/officeart/2005/8/layout/lProcess3"/>
    <dgm:cxn modelId="{BBD6C407-2C23-4D3D-91C1-44183714396D}" type="presOf" srcId="{6060D350-0CD7-4C4D-8098-7C1C10A7F959}" destId="{6E76B859-EDDE-4A6D-B0A5-C0C53133F8F1}" srcOrd="0" destOrd="0" presId="urn:microsoft.com/office/officeart/2005/8/layout/lProcess3"/>
    <dgm:cxn modelId="{9B7C660C-7368-4219-85DC-0724B577B6A0}" srcId="{3FFB6805-2360-480B-8814-95683B0E1DA8}" destId="{388E64C0-3E42-4B29-AA6C-C1CD976211E0}" srcOrd="0" destOrd="0" parTransId="{FB4835F2-F5AE-4896-9FF8-34F66642EF6A}" sibTransId="{9FDF2A77-AC6A-46DD-895C-D166427284C0}"/>
    <dgm:cxn modelId="{B955587C-1C88-4967-B398-1B54957295CD}" srcId="{388E64C0-3E42-4B29-AA6C-C1CD976211E0}" destId="{18D245B4-7731-4C6B-A0DA-7F430633B703}" srcOrd="3" destOrd="0" parTransId="{D1DD5365-FB11-4EF2-92A7-6C3315D4AED3}" sibTransId="{635D8609-355A-4851-A382-89B6F0B08E90}"/>
    <dgm:cxn modelId="{FD3727B4-2932-4BC9-8954-A131CCC0B5A2}" srcId="{388E64C0-3E42-4B29-AA6C-C1CD976211E0}" destId="{D38D834F-F48D-4F7E-AA83-81831C6D6E3D}" srcOrd="0" destOrd="0" parTransId="{5D65C4B7-5AB9-4679-BE67-8269ADAE0204}" sibTransId="{942FD567-D757-4202-83FE-8DAC1BCD97A5}"/>
    <dgm:cxn modelId="{8FC8C59D-7723-4366-91E7-9A8BACF5C088}" type="presOf" srcId="{D38D834F-F48D-4F7E-AA83-81831C6D6E3D}" destId="{749A0271-4530-409C-AB13-47F89C5103D9}" srcOrd="0" destOrd="0" presId="urn:microsoft.com/office/officeart/2005/8/layout/lProcess3"/>
    <dgm:cxn modelId="{50AEF399-6013-449A-95CC-2866B5280CE9}" type="presOf" srcId="{3FFB6805-2360-480B-8814-95683B0E1DA8}" destId="{02B56F8A-6276-4646-8D57-5DC23F19A64D}" srcOrd="0" destOrd="0" presId="urn:microsoft.com/office/officeart/2005/8/layout/lProcess3"/>
    <dgm:cxn modelId="{3415F198-92B4-4302-BE40-760C1001FF28}" srcId="{388E64C0-3E42-4B29-AA6C-C1CD976211E0}" destId="{2A03E112-7D42-493D-8273-2F7FA22883BB}" srcOrd="2" destOrd="0" parTransId="{65BCCFA4-9624-4B98-9139-628F5E894B6F}" sibTransId="{1312B714-149E-46D6-9013-80060ECA5FF2}"/>
    <dgm:cxn modelId="{B2320E54-A21D-4FA7-BBC1-DB17AC65908B}" type="presOf" srcId="{2A03E112-7D42-493D-8273-2F7FA22883BB}" destId="{C207E61D-5933-4E99-93C0-5770DA02E624}" srcOrd="0" destOrd="0" presId="urn:microsoft.com/office/officeart/2005/8/layout/lProcess3"/>
    <dgm:cxn modelId="{926076EF-49C3-45CC-9FF8-51B5E1893DDD}" srcId="{388E64C0-3E42-4B29-AA6C-C1CD976211E0}" destId="{6060D350-0CD7-4C4D-8098-7C1C10A7F959}" srcOrd="1" destOrd="0" parTransId="{0DB50D40-31DD-42E0-BE29-5A30B52AFE2A}" sibTransId="{8F4C7080-8342-4215-9244-9B8272F6F8D7}"/>
    <dgm:cxn modelId="{B75E9BB1-6224-4415-9122-F954E270545D}" type="presParOf" srcId="{02B56F8A-6276-4646-8D57-5DC23F19A64D}" destId="{5E46F7D6-1076-441B-8EA6-30DDE7540905}" srcOrd="0" destOrd="0" presId="urn:microsoft.com/office/officeart/2005/8/layout/lProcess3"/>
    <dgm:cxn modelId="{73FC751C-7E05-4372-9FC9-D1B852BFD1F6}" type="presParOf" srcId="{5E46F7D6-1076-441B-8EA6-30DDE7540905}" destId="{4EE888FB-847E-4DB9-8741-4EE1E3632D07}" srcOrd="0" destOrd="0" presId="urn:microsoft.com/office/officeart/2005/8/layout/lProcess3"/>
    <dgm:cxn modelId="{434AA4BC-0F47-4A7A-9C8C-E4EE45CFEAE1}" type="presParOf" srcId="{5E46F7D6-1076-441B-8EA6-30DDE7540905}" destId="{D1692567-5D69-423C-B118-33131CD5C58C}" srcOrd="1" destOrd="0" presId="urn:microsoft.com/office/officeart/2005/8/layout/lProcess3"/>
    <dgm:cxn modelId="{56E38B5E-5BAC-415D-A7EE-F481FAB538F9}" type="presParOf" srcId="{5E46F7D6-1076-441B-8EA6-30DDE7540905}" destId="{749A0271-4530-409C-AB13-47F89C5103D9}" srcOrd="2" destOrd="0" presId="urn:microsoft.com/office/officeart/2005/8/layout/lProcess3"/>
    <dgm:cxn modelId="{1E9B29D5-ECE3-411D-A145-EA5DEB806EA5}" type="presParOf" srcId="{5E46F7D6-1076-441B-8EA6-30DDE7540905}" destId="{8F5B2500-5D98-4E09-8ABB-C045508D582A}" srcOrd="3" destOrd="0" presId="urn:microsoft.com/office/officeart/2005/8/layout/lProcess3"/>
    <dgm:cxn modelId="{66165338-AD0D-4C26-A9F6-5A21CC19FA7E}" type="presParOf" srcId="{5E46F7D6-1076-441B-8EA6-30DDE7540905}" destId="{6E76B859-EDDE-4A6D-B0A5-C0C53133F8F1}" srcOrd="4" destOrd="0" presId="urn:microsoft.com/office/officeart/2005/8/layout/lProcess3"/>
    <dgm:cxn modelId="{D2BB1DA0-F62A-4D8A-A574-892D2D870C80}" type="presParOf" srcId="{5E46F7D6-1076-441B-8EA6-30DDE7540905}" destId="{9CFAF4AB-8DB5-40C6-9787-D1587D2BFEC8}" srcOrd="5" destOrd="0" presId="urn:microsoft.com/office/officeart/2005/8/layout/lProcess3"/>
    <dgm:cxn modelId="{001214A2-EE6D-4C02-82DA-4A6361DC6ACD}" type="presParOf" srcId="{5E46F7D6-1076-441B-8EA6-30DDE7540905}" destId="{C207E61D-5933-4E99-93C0-5770DA02E624}" srcOrd="6" destOrd="0" presId="urn:microsoft.com/office/officeart/2005/8/layout/lProcess3"/>
    <dgm:cxn modelId="{5E5A6D6C-FB6D-4278-96DF-53ED07C2A737}" type="presParOf" srcId="{5E46F7D6-1076-441B-8EA6-30DDE7540905}" destId="{FF3B99AD-1FF8-4219-B375-623F2409FD28}" srcOrd="7" destOrd="0" presId="urn:microsoft.com/office/officeart/2005/8/layout/lProcess3"/>
    <dgm:cxn modelId="{F457883F-0E4D-4161-A2B6-362688360449}" type="presParOf" srcId="{5E46F7D6-1076-441B-8EA6-30DDE7540905}" destId="{59FD2294-D380-4BE1-A8C0-D0064516073F}" srcOrd="8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FFB6805-2360-480B-8814-95683B0E1DA8}" type="doc">
      <dgm:prSet loTypeId="urn:microsoft.com/office/officeart/2005/8/layout/lProcess3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pl-PL"/>
        </a:p>
      </dgm:t>
    </dgm:pt>
    <dgm:pt modelId="{388E64C0-3E42-4B29-AA6C-C1CD976211E0}">
      <dgm:prSet custT="1"/>
      <dgm:spPr/>
      <dgm:t>
        <a:bodyPr/>
        <a:lstStyle/>
        <a:p>
          <a:pPr rtl="0"/>
          <a:r>
            <a:rPr lang="pl-PL" sz="1500" b="1" dirty="0" smtClean="0"/>
            <a:t>W 15 gminach Metropolii:</a:t>
          </a:r>
          <a:endParaRPr lang="pl-PL" sz="1500" dirty="0"/>
        </a:p>
      </dgm:t>
    </dgm:pt>
    <dgm:pt modelId="{FB4835F2-F5AE-4896-9FF8-34F66642EF6A}" type="parTrans" cxnId="{9B7C660C-7368-4219-85DC-0724B577B6A0}">
      <dgm:prSet/>
      <dgm:spPr/>
      <dgm:t>
        <a:bodyPr/>
        <a:lstStyle/>
        <a:p>
          <a:endParaRPr lang="pl-PL"/>
        </a:p>
      </dgm:t>
    </dgm:pt>
    <dgm:pt modelId="{9FDF2A77-AC6A-46DD-895C-D166427284C0}" type="sibTrans" cxnId="{9B7C660C-7368-4219-85DC-0724B577B6A0}">
      <dgm:prSet/>
      <dgm:spPr/>
      <dgm:t>
        <a:bodyPr/>
        <a:lstStyle/>
        <a:p>
          <a:endParaRPr lang="pl-PL"/>
        </a:p>
      </dgm:t>
    </dgm:pt>
    <dgm:pt modelId="{D38D834F-F48D-4F7E-AA83-81831C6D6E3D}">
      <dgm:prSet custT="1"/>
      <dgm:spPr/>
      <dgm:t>
        <a:bodyPr/>
        <a:lstStyle/>
        <a:p>
          <a:pPr rtl="0"/>
          <a:r>
            <a:rPr lang="pl-PL" sz="1400" dirty="0" smtClean="0"/>
            <a:t>Złożono </a:t>
          </a:r>
          <a:r>
            <a:rPr lang="pl-PL" sz="1400" b="1" dirty="0" smtClean="0"/>
            <a:t>17 833 </a:t>
          </a:r>
          <a:r>
            <a:rPr lang="pl-PL" sz="1400" dirty="0" smtClean="0"/>
            <a:t>wnioski o dofinansowania</a:t>
          </a:r>
          <a:endParaRPr lang="pl-PL" sz="1400" dirty="0"/>
        </a:p>
      </dgm:t>
    </dgm:pt>
    <dgm:pt modelId="{5D65C4B7-5AB9-4679-BE67-8269ADAE0204}" type="parTrans" cxnId="{FD3727B4-2932-4BC9-8954-A131CCC0B5A2}">
      <dgm:prSet/>
      <dgm:spPr/>
      <dgm:t>
        <a:bodyPr/>
        <a:lstStyle/>
        <a:p>
          <a:endParaRPr lang="pl-PL"/>
        </a:p>
      </dgm:t>
    </dgm:pt>
    <dgm:pt modelId="{942FD567-D757-4202-83FE-8DAC1BCD97A5}" type="sibTrans" cxnId="{FD3727B4-2932-4BC9-8954-A131CCC0B5A2}">
      <dgm:prSet/>
      <dgm:spPr/>
      <dgm:t>
        <a:bodyPr/>
        <a:lstStyle/>
        <a:p>
          <a:endParaRPr lang="pl-PL"/>
        </a:p>
      </dgm:t>
    </dgm:pt>
    <dgm:pt modelId="{6060D350-0CD7-4C4D-8098-7C1C10A7F959}">
      <dgm:prSet custT="1"/>
      <dgm:spPr/>
      <dgm:t>
        <a:bodyPr/>
        <a:lstStyle/>
        <a:p>
          <a:pPr rtl="0"/>
          <a:r>
            <a:rPr lang="pl-PL" sz="1400" dirty="0" smtClean="0"/>
            <a:t>Podpisano </a:t>
          </a:r>
          <a:r>
            <a:rPr lang="pl-PL" sz="1400" b="1" dirty="0" smtClean="0"/>
            <a:t>14 106 </a:t>
          </a:r>
          <a:r>
            <a:rPr lang="pl-PL" sz="1400" dirty="0" smtClean="0"/>
            <a:t>umów o dofinansowanie</a:t>
          </a:r>
          <a:endParaRPr lang="pl-PL" sz="1400" dirty="0"/>
        </a:p>
      </dgm:t>
    </dgm:pt>
    <dgm:pt modelId="{0DB50D40-31DD-42E0-BE29-5A30B52AFE2A}" type="parTrans" cxnId="{926076EF-49C3-45CC-9FF8-51B5E1893DDD}">
      <dgm:prSet/>
      <dgm:spPr/>
      <dgm:t>
        <a:bodyPr/>
        <a:lstStyle/>
        <a:p>
          <a:endParaRPr lang="pl-PL"/>
        </a:p>
      </dgm:t>
    </dgm:pt>
    <dgm:pt modelId="{8F4C7080-8342-4215-9244-9B8272F6F8D7}" type="sibTrans" cxnId="{926076EF-49C3-45CC-9FF8-51B5E1893DDD}">
      <dgm:prSet/>
      <dgm:spPr/>
      <dgm:t>
        <a:bodyPr/>
        <a:lstStyle/>
        <a:p>
          <a:endParaRPr lang="pl-PL"/>
        </a:p>
      </dgm:t>
    </dgm:pt>
    <dgm:pt modelId="{2A03E112-7D42-493D-8273-2F7FA22883BB}">
      <dgm:prSet custT="1"/>
      <dgm:spPr/>
      <dgm:t>
        <a:bodyPr/>
        <a:lstStyle/>
        <a:p>
          <a:pPr rtl="0"/>
          <a:r>
            <a:rPr lang="pl-PL" sz="1400" dirty="0" smtClean="0"/>
            <a:t>Zrealizowano  </a:t>
          </a:r>
          <a:r>
            <a:rPr lang="pl-PL" sz="1400" b="1" dirty="0" smtClean="0"/>
            <a:t>9 108 </a:t>
          </a:r>
          <a:r>
            <a:rPr lang="pl-PL" sz="1400" dirty="0" smtClean="0"/>
            <a:t>przedsięwzięć</a:t>
          </a:r>
          <a:endParaRPr lang="pl-PL" sz="1400" dirty="0"/>
        </a:p>
      </dgm:t>
    </dgm:pt>
    <dgm:pt modelId="{65BCCFA4-9624-4B98-9139-628F5E894B6F}" type="parTrans" cxnId="{3415F198-92B4-4302-BE40-760C1001FF28}">
      <dgm:prSet/>
      <dgm:spPr/>
      <dgm:t>
        <a:bodyPr/>
        <a:lstStyle/>
        <a:p>
          <a:endParaRPr lang="pl-PL"/>
        </a:p>
      </dgm:t>
    </dgm:pt>
    <dgm:pt modelId="{1312B714-149E-46D6-9013-80060ECA5FF2}" type="sibTrans" cxnId="{3415F198-92B4-4302-BE40-760C1001FF28}">
      <dgm:prSet/>
      <dgm:spPr/>
      <dgm:t>
        <a:bodyPr/>
        <a:lstStyle/>
        <a:p>
          <a:endParaRPr lang="pl-PL"/>
        </a:p>
      </dgm:t>
    </dgm:pt>
    <dgm:pt modelId="{18D245B4-7731-4C6B-A0DA-7F430633B703}">
      <dgm:prSet custT="1"/>
      <dgm:spPr/>
      <dgm:t>
        <a:bodyPr/>
        <a:lstStyle/>
        <a:p>
          <a:pPr rtl="0"/>
          <a:r>
            <a:rPr lang="pl-PL" sz="1400" dirty="0" smtClean="0"/>
            <a:t>Wypłacona kwota dotacji to </a:t>
          </a:r>
          <a:br>
            <a:rPr lang="pl-PL" sz="1400" dirty="0" smtClean="0"/>
          </a:br>
          <a:r>
            <a:rPr lang="pl-PL" sz="1400" b="1" dirty="0" smtClean="0"/>
            <a:t>236 644 223,60 zł</a:t>
          </a:r>
          <a:endParaRPr lang="pl-PL" sz="1400" dirty="0"/>
        </a:p>
      </dgm:t>
    </dgm:pt>
    <dgm:pt modelId="{D1DD5365-FB11-4EF2-92A7-6C3315D4AED3}" type="parTrans" cxnId="{B955587C-1C88-4967-B398-1B54957295CD}">
      <dgm:prSet/>
      <dgm:spPr/>
      <dgm:t>
        <a:bodyPr/>
        <a:lstStyle/>
        <a:p>
          <a:endParaRPr lang="pl-PL"/>
        </a:p>
      </dgm:t>
    </dgm:pt>
    <dgm:pt modelId="{635D8609-355A-4851-A382-89B6F0B08E90}" type="sibTrans" cxnId="{B955587C-1C88-4967-B398-1B54957295CD}">
      <dgm:prSet/>
      <dgm:spPr/>
      <dgm:t>
        <a:bodyPr/>
        <a:lstStyle/>
        <a:p>
          <a:endParaRPr lang="pl-PL"/>
        </a:p>
      </dgm:t>
    </dgm:pt>
    <dgm:pt modelId="{02B56F8A-6276-4646-8D57-5DC23F19A64D}" type="pres">
      <dgm:prSet presAssocID="{3FFB6805-2360-480B-8814-95683B0E1DA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5E46F7D6-1076-441B-8EA6-30DDE7540905}" type="pres">
      <dgm:prSet presAssocID="{388E64C0-3E42-4B29-AA6C-C1CD976211E0}" presName="horFlow" presStyleCnt="0"/>
      <dgm:spPr/>
    </dgm:pt>
    <dgm:pt modelId="{4EE888FB-847E-4DB9-8741-4EE1E3632D07}" type="pres">
      <dgm:prSet presAssocID="{388E64C0-3E42-4B29-AA6C-C1CD976211E0}" presName="bigChev" presStyleLbl="node1" presStyleIdx="0" presStyleCnt="1" custScaleX="103617" custScaleY="108859" custLinFactNeighborX="-26638" custLinFactNeighborY="-6253"/>
      <dgm:spPr/>
      <dgm:t>
        <a:bodyPr/>
        <a:lstStyle/>
        <a:p>
          <a:endParaRPr lang="pl-PL"/>
        </a:p>
      </dgm:t>
    </dgm:pt>
    <dgm:pt modelId="{D1692567-5D69-423C-B118-33131CD5C58C}" type="pres">
      <dgm:prSet presAssocID="{5D65C4B7-5AB9-4679-BE67-8269ADAE0204}" presName="parTrans" presStyleCnt="0"/>
      <dgm:spPr/>
    </dgm:pt>
    <dgm:pt modelId="{749A0271-4530-409C-AB13-47F89C5103D9}" type="pres">
      <dgm:prSet presAssocID="{D38D834F-F48D-4F7E-AA83-81831C6D6E3D}" presName="node" presStyleLbl="alignAccFollowNode1" presStyleIdx="0" presStyleCnt="4" custScaleX="115171" custScaleY="133910" custLinFactNeighborX="-13712" custLinFactNeighborY="-758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F5B2500-5D98-4E09-8ABB-C045508D582A}" type="pres">
      <dgm:prSet presAssocID="{942FD567-D757-4202-83FE-8DAC1BCD97A5}" presName="sibTrans" presStyleCnt="0"/>
      <dgm:spPr/>
    </dgm:pt>
    <dgm:pt modelId="{6E76B859-EDDE-4A6D-B0A5-C0C53133F8F1}" type="pres">
      <dgm:prSet presAssocID="{6060D350-0CD7-4C4D-8098-7C1C10A7F959}" presName="node" presStyleLbl="alignAccFollowNode1" presStyleIdx="1" presStyleCnt="4" custScaleX="120058" custScaleY="127168" custLinFactNeighborX="-20850" custLinFactNeighborY="-1140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CFAF4AB-8DB5-40C6-9787-D1587D2BFEC8}" type="pres">
      <dgm:prSet presAssocID="{8F4C7080-8342-4215-9244-9B8272F6F8D7}" presName="sibTrans" presStyleCnt="0"/>
      <dgm:spPr/>
    </dgm:pt>
    <dgm:pt modelId="{C207E61D-5933-4E99-93C0-5770DA02E624}" type="pres">
      <dgm:prSet presAssocID="{2A03E112-7D42-493D-8273-2F7FA22883BB}" presName="node" presStyleLbl="alignAccFollowNode1" presStyleIdx="2" presStyleCnt="4" custScaleX="99624" custScaleY="121695" custLinFactNeighborX="-32170" custLinFactNeighborY="-1238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F3B99AD-1FF8-4219-B375-623F2409FD28}" type="pres">
      <dgm:prSet presAssocID="{1312B714-149E-46D6-9013-80060ECA5FF2}" presName="sibTrans" presStyleCnt="0"/>
      <dgm:spPr/>
    </dgm:pt>
    <dgm:pt modelId="{59FD2294-D380-4BE1-A8C0-D0064516073F}" type="pres">
      <dgm:prSet presAssocID="{18D245B4-7731-4C6B-A0DA-7F430633B703}" presName="node" presStyleLbl="alignAccFollowNode1" presStyleIdx="3" presStyleCnt="4" custScaleX="116865" custScaleY="126495" custLinFactNeighborX="-19663" custLinFactNeighborY="-1478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963DBBFF-9D9C-4047-8A8B-52C84C6A5083}" type="presOf" srcId="{18D245B4-7731-4C6B-A0DA-7F430633B703}" destId="{59FD2294-D380-4BE1-A8C0-D0064516073F}" srcOrd="0" destOrd="0" presId="urn:microsoft.com/office/officeart/2005/8/layout/lProcess3"/>
    <dgm:cxn modelId="{E3F9190B-B7E7-441A-8D7A-75ADAA11359B}" type="presOf" srcId="{388E64C0-3E42-4B29-AA6C-C1CD976211E0}" destId="{4EE888FB-847E-4DB9-8741-4EE1E3632D07}" srcOrd="0" destOrd="0" presId="urn:microsoft.com/office/officeart/2005/8/layout/lProcess3"/>
    <dgm:cxn modelId="{BBD6C407-2C23-4D3D-91C1-44183714396D}" type="presOf" srcId="{6060D350-0CD7-4C4D-8098-7C1C10A7F959}" destId="{6E76B859-EDDE-4A6D-B0A5-C0C53133F8F1}" srcOrd="0" destOrd="0" presId="urn:microsoft.com/office/officeart/2005/8/layout/lProcess3"/>
    <dgm:cxn modelId="{9B7C660C-7368-4219-85DC-0724B577B6A0}" srcId="{3FFB6805-2360-480B-8814-95683B0E1DA8}" destId="{388E64C0-3E42-4B29-AA6C-C1CD976211E0}" srcOrd="0" destOrd="0" parTransId="{FB4835F2-F5AE-4896-9FF8-34F66642EF6A}" sibTransId="{9FDF2A77-AC6A-46DD-895C-D166427284C0}"/>
    <dgm:cxn modelId="{B955587C-1C88-4967-B398-1B54957295CD}" srcId="{388E64C0-3E42-4B29-AA6C-C1CD976211E0}" destId="{18D245B4-7731-4C6B-A0DA-7F430633B703}" srcOrd="3" destOrd="0" parTransId="{D1DD5365-FB11-4EF2-92A7-6C3315D4AED3}" sibTransId="{635D8609-355A-4851-A382-89B6F0B08E90}"/>
    <dgm:cxn modelId="{FD3727B4-2932-4BC9-8954-A131CCC0B5A2}" srcId="{388E64C0-3E42-4B29-AA6C-C1CD976211E0}" destId="{D38D834F-F48D-4F7E-AA83-81831C6D6E3D}" srcOrd="0" destOrd="0" parTransId="{5D65C4B7-5AB9-4679-BE67-8269ADAE0204}" sibTransId="{942FD567-D757-4202-83FE-8DAC1BCD97A5}"/>
    <dgm:cxn modelId="{8FC8C59D-7723-4366-91E7-9A8BACF5C088}" type="presOf" srcId="{D38D834F-F48D-4F7E-AA83-81831C6D6E3D}" destId="{749A0271-4530-409C-AB13-47F89C5103D9}" srcOrd="0" destOrd="0" presId="urn:microsoft.com/office/officeart/2005/8/layout/lProcess3"/>
    <dgm:cxn modelId="{50AEF399-6013-449A-95CC-2866B5280CE9}" type="presOf" srcId="{3FFB6805-2360-480B-8814-95683B0E1DA8}" destId="{02B56F8A-6276-4646-8D57-5DC23F19A64D}" srcOrd="0" destOrd="0" presId="urn:microsoft.com/office/officeart/2005/8/layout/lProcess3"/>
    <dgm:cxn modelId="{3415F198-92B4-4302-BE40-760C1001FF28}" srcId="{388E64C0-3E42-4B29-AA6C-C1CD976211E0}" destId="{2A03E112-7D42-493D-8273-2F7FA22883BB}" srcOrd="2" destOrd="0" parTransId="{65BCCFA4-9624-4B98-9139-628F5E894B6F}" sibTransId="{1312B714-149E-46D6-9013-80060ECA5FF2}"/>
    <dgm:cxn modelId="{B2320E54-A21D-4FA7-BBC1-DB17AC65908B}" type="presOf" srcId="{2A03E112-7D42-493D-8273-2F7FA22883BB}" destId="{C207E61D-5933-4E99-93C0-5770DA02E624}" srcOrd="0" destOrd="0" presId="urn:microsoft.com/office/officeart/2005/8/layout/lProcess3"/>
    <dgm:cxn modelId="{926076EF-49C3-45CC-9FF8-51B5E1893DDD}" srcId="{388E64C0-3E42-4B29-AA6C-C1CD976211E0}" destId="{6060D350-0CD7-4C4D-8098-7C1C10A7F959}" srcOrd="1" destOrd="0" parTransId="{0DB50D40-31DD-42E0-BE29-5A30B52AFE2A}" sibTransId="{8F4C7080-8342-4215-9244-9B8272F6F8D7}"/>
    <dgm:cxn modelId="{B75E9BB1-6224-4415-9122-F954E270545D}" type="presParOf" srcId="{02B56F8A-6276-4646-8D57-5DC23F19A64D}" destId="{5E46F7D6-1076-441B-8EA6-30DDE7540905}" srcOrd="0" destOrd="0" presId="urn:microsoft.com/office/officeart/2005/8/layout/lProcess3"/>
    <dgm:cxn modelId="{73FC751C-7E05-4372-9FC9-D1B852BFD1F6}" type="presParOf" srcId="{5E46F7D6-1076-441B-8EA6-30DDE7540905}" destId="{4EE888FB-847E-4DB9-8741-4EE1E3632D07}" srcOrd="0" destOrd="0" presId="urn:microsoft.com/office/officeart/2005/8/layout/lProcess3"/>
    <dgm:cxn modelId="{434AA4BC-0F47-4A7A-9C8C-E4EE45CFEAE1}" type="presParOf" srcId="{5E46F7D6-1076-441B-8EA6-30DDE7540905}" destId="{D1692567-5D69-423C-B118-33131CD5C58C}" srcOrd="1" destOrd="0" presId="urn:microsoft.com/office/officeart/2005/8/layout/lProcess3"/>
    <dgm:cxn modelId="{56E38B5E-5BAC-415D-A7EE-F481FAB538F9}" type="presParOf" srcId="{5E46F7D6-1076-441B-8EA6-30DDE7540905}" destId="{749A0271-4530-409C-AB13-47F89C5103D9}" srcOrd="2" destOrd="0" presId="urn:microsoft.com/office/officeart/2005/8/layout/lProcess3"/>
    <dgm:cxn modelId="{1E9B29D5-ECE3-411D-A145-EA5DEB806EA5}" type="presParOf" srcId="{5E46F7D6-1076-441B-8EA6-30DDE7540905}" destId="{8F5B2500-5D98-4E09-8ABB-C045508D582A}" srcOrd="3" destOrd="0" presId="urn:microsoft.com/office/officeart/2005/8/layout/lProcess3"/>
    <dgm:cxn modelId="{66165338-AD0D-4C26-A9F6-5A21CC19FA7E}" type="presParOf" srcId="{5E46F7D6-1076-441B-8EA6-30DDE7540905}" destId="{6E76B859-EDDE-4A6D-B0A5-C0C53133F8F1}" srcOrd="4" destOrd="0" presId="urn:microsoft.com/office/officeart/2005/8/layout/lProcess3"/>
    <dgm:cxn modelId="{D2BB1DA0-F62A-4D8A-A574-892D2D870C80}" type="presParOf" srcId="{5E46F7D6-1076-441B-8EA6-30DDE7540905}" destId="{9CFAF4AB-8DB5-40C6-9787-D1587D2BFEC8}" srcOrd="5" destOrd="0" presId="urn:microsoft.com/office/officeart/2005/8/layout/lProcess3"/>
    <dgm:cxn modelId="{001214A2-EE6D-4C02-82DA-4A6361DC6ACD}" type="presParOf" srcId="{5E46F7D6-1076-441B-8EA6-30DDE7540905}" destId="{C207E61D-5933-4E99-93C0-5770DA02E624}" srcOrd="6" destOrd="0" presId="urn:microsoft.com/office/officeart/2005/8/layout/lProcess3"/>
    <dgm:cxn modelId="{5E5A6D6C-FB6D-4278-96DF-53ED07C2A737}" type="presParOf" srcId="{5E46F7D6-1076-441B-8EA6-30DDE7540905}" destId="{FF3B99AD-1FF8-4219-B375-623F2409FD28}" srcOrd="7" destOrd="0" presId="urn:microsoft.com/office/officeart/2005/8/layout/lProcess3"/>
    <dgm:cxn modelId="{F457883F-0E4D-4161-A2B6-362688360449}" type="presParOf" srcId="{5E46F7D6-1076-441B-8EA6-30DDE7540905}" destId="{59FD2294-D380-4BE1-A8C0-D0064516073F}" srcOrd="8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4B0388-B40F-466C-A8A4-E1B15DA7E425}">
      <dsp:nvSpPr>
        <dsp:cNvPr id="0" name=""/>
        <dsp:cNvSpPr/>
      </dsp:nvSpPr>
      <dsp:spPr>
        <a:xfrm>
          <a:off x="3732816" y="34393"/>
          <a:ext cx="2084199" cy="212816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277 </a:t>
          </a:r>
          <a:r>
            <a:rPr lang="pl-PL" sz="1600" kern="1200" dirty="0" err="1" smtClean="0"/>
            <a:t>ekodoradców</a:t>
          </a:r>
          <a:r>
            <a:rPr lang="pl-PL" sz="1600" kern="1200" dirty="0" smtClean="0"/>
            <a:t> zatrudnionych </a:t>
          </a:r>
          <a:br>
            <a:rPr lang="pl-PL" sz="1600" kern="1200" dirty="0" smtClean="0"/>
          </a:br>
          <a:r>
            <a:rPr lang="pl-PL" sz="1600" kern="1200" dirty="0" smtClean="0"/>
            <a:t>w 182 gminach</a:t>
          </a:r>
          <a:endParaRPr lang="pl-PL" sz="1600" kern="1200" dirty="0"/>
        </a:p>
      </dsp:txBody>
      <dsp:txXfrm>
        <a:off x="4038040" y="346056"/>
        <a:ext cx="1473751" cy="1504843"/>
      </dsp:txXfrm>
    </dsp:sp>
    <dsp:sp modelId="{92359D9F-7FA4-4787-8EF1-0EEF8090DEA8}">
      <dsp:nvSpPr>
        <dsp:cNvPr id="0" name=""/>
        <dsp:cNvSpPr/>
      </dsp:nvSpPr>
      <dsp:spPr>
        <a:xfrm rot="1021532">
          <a:off x="5853367" y="1177094"/>
          <a:ext cx="214062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>
        <a:off x="5854774" y="1281452"/>
        <a:ext cx="149843" cy="341279"/>
      </dsp:txXfrm>
    </dsp:sp>
    <dsp:sp modelId="{A592008F-0C84-4815-91AD-05769919118C}">
      <dsp:nvSpPr>
        <dsp:cNvPr id="0" name=""/>
        <dsp:cNvSpPr/>
      </dsp:nvSpPr>
      <dsp:spPr>
        <a:xfrm>
          <a:off x="6109196" y="770782"/>
          <a:ext cx="2192363" cy="214389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63 gminy </a:t>
          </a:r>
          <a:r>
            <a:rPr lang="pl-PL" sz="1600" kern="1200" dirty="0" smtClean="0"/>
            <a:t>przeznaczyły na ochronę powietrza minimum 1% budżetu</a:t>
          </a:r>
          <a:endParaRPr lang="pl-PL" sz="1600" kern="1200" dirty="0"/>
        </a:p>
      </dsp:txBody>
      <dsp:txXfrm>
        <a:off x="6430260" y="1084748"/>
        <a:ext cx="1550235" cy="1515961"/>
      </dsp:txXfrm>
    </dsp:sp>
    <dsp:sp modelId="{B4472B9A-5EFC-490F-93C4-3BDCDA4BF990}">
      <dsp:nvSpPr>
        <dsp:cNvPr id="0" name=""/>
        <dsp:cNvSpPr/>
      </dsp:nvSpPr>
      <dsp:spPr>
        <a:xfrm rot="6427617">
          <a:off x="6722790" y="2773699"/>
          <a:ext cx="216132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 rot="10800000">
        <a:off x="6764757" y="2856477"/>
        <a:ext cx="151292" cy="341279"/>
      </dsp:txXfrm>
    </dsp:sp>
    <dsp:sp modelId="{86B0CE7B-5C65-4374-A492-08FD80FC7308}">
      <dsp:nvSpPr>
        <dsp:cNvPr id="0" name=""/>
        <dsp:cNvSpPr/>
      </dsp:nvSpPr>
      <dsp:spPr>
        <a:xfrm>
          <a:off x="5322682" y="3208858"/>
          <a:ext cx="2233199" cy="223989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ln w="0"/>
              <a:latin typeface="+mn-lt"/>
            </a:rPr>
            <a:t>182</a:t>
          </a:r>
          <a:r>
            <a:rPr lang="pl-PL" sz="1600" b="0" kern="1200" dirty="0" smtClean="0">
              <a:ln w="0"/>
              <a:latin typeface="+mn-lt"/>
            </a:rPr>
            <a:t> gminy z punktem obsługi Programu Czyste Powietrze</a:t>
          </a:r>
          <a:endParaRPr lang="pl-PL" sz="1600" b="0" kern="1200" dirty="0">
            <a:ln w="0"/>
            <a:latin typeface="+mn-lt"/>
          </a:endParaRPr>
        </a:p>
      </dsp:txBody>
      <dsp:txXfrm>
        <a:off x="5649726" y="3536882"/>
        <a:ext cx="1579111" cy="1583842"/>
      </dsp:txXfrm>
    </dsp:sp>
    <dsp:sp modelId="{A6339931-164F-4990-A1D3-C3C6BC6603E6}">
      <dsp:nvSpPr>
        <dsp:cNvPr id="0" name=""/>
        <dsp:cNvSpPr/>
      </dsp:nvSpPr>
      <dsp:spPr>
        <a:xfrm rot="10822804">
          <a:off x="4935320" y="4035335"/>
          <a:ext cx="273756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 rot="10800000">
        <a:off x="5017446" y="4149367"/>
        <a:ext cx="191629" cy="341279"/>
      </dsp:txXfrm>
    </dsp:sp>
    <dsp:sp modelId="{6C6F7AAE-FCD5-4285-9BD1-4281AB0C40BF}">
      <dsp:nvSpPr>
        <dsp:cNvPr id="0" name=""/>
        <dsp:cNvSpPr/>
      </dsp:nvSpPr>
      <dsp:spPr>
        <a:xfrm>
          <a:off x="2597610" y="3217042"/>
          <a:ext cx="2208610" cy="21872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7 gmin </a:t>
          </a:r>
          <a:r>
            <a:rPr lang="pl-PL" sz="1400" kern="1200" dirty="0" smtClean="0"/>
            <a:t>prowadzących programy osłonowe dla swoich mieszkańców (dopłaty do wyższych kosztów ogrzewania po wymianie źródła ciepła)</a:t>
          </a:r>
          <a:endParaRPr lang="pl-PL" sz="1400" kern="1200" dirty="0"/>
        </a:p>
      </dsp:txBody>
      <dsp:txXfrm>
        <a:off x="2921053" y="3537351"/>
        <a:ext cx="1561724" cy="1546588"/>
      </dsp:txXfrm>
    </dsp:sp>
    <dsp:sp modelId="{83A233D8-698B-4670-A9C4-12D1F883FCDE}">
      <dsp:nvSpPr>
        <dsp:cNvPr id="0" name=""/>
        <dsp:cNvSpPr/>
      </dsp:nvSpPr>
      <dsp:spPr>
        <a:xfrm rot="14560980">
          <a:off x="2918081" y="2811298"/>
          <a:ext cx="274493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 rot="10800000">
        <a:off x="2978150" y="2961640"/>
        <a:ext cx="192145" cy="341279"/>
      </dsp:txXfrm>
    </dsp:sp>
    <dsp:sp modelId="{C198E14E-A6A1-45E6-A5EF-314076099F8B}">
      <dsp:nvSpPr>
        <dsp:cNvPr id="0" name=""/>
        <dsp:cNvSpPr/>
      </dsp:nvSpPr>
      <dsp:spPr>
        <a:xfrm>
          <a:off x="1401169" y="923892"/>
          <a:ext cx="2201936" cy="21278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smtClean="0"/>
            <a:t>89 gmin </a:t>
          </a:r>
          <a:br>
            <a:rPr lang="pl-PL" sz="1600" b="1" kern="1200" smtClean="0"/>
          </a:br>
          <a:r>
            <a:rPr lang="pl-PL" sz="1600" b="0" kern="1200" smtClean="0"/>
            <a:t>z własnymi </a:t>
          </a:r>
          <a:r>
            <a:rPr lang="pl-PL" sz="1600" kern="1200" smtClean="0"/>
            <a:t>programami dofinansowania do wymiany źródeł ogrzewania dla mieszkańców</a:t>
          </a:r>
          <a:endParaRPr lang="pl-PL" sz="1600" kern="1200" dirty="0"/>
        </a:p>
      </dsp:txBody>
      <dsp:txXfrm>
        <a:off x="1723635" y="1235506"/>
        <a:ext cx="1557004" cy="1504604"/>
      </dsp:txXfrm>
    </dsp:sp>
    <dsp:sp modelId="{1D41AF83-0490-4F9F-803E-D24FAE27D190}">
      <dsp:nvSpPr>
        <dsp:cNvPr id="0" name=""/>
        <dsp:cNvSpPr/>
      </dsp:nvSpPr>
      <dsp:spPr>
        <a:xfrm rot="20317786">
          <a:off x="3608681" y="1126078"/>
          <a:ext cx="158901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>
        <a:off x="3610320" y="1248523"/>
        <a:ext cx="111231" cy="3412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888FB-847E-4DB9-8741-4EE1E3632D07}">
      <dsp:nvSpPr>
        <dsp:cNvPr id="0" name=""/>
        <dsp:cNvSpPr/>
      </dsp:nvSpPr>
      <dsp:spPr>
        <a:xfrm>
          <a:off x="0" y="268099"/>
          <a:ext cx="2875299" cy="14016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/>
            <a:t>Od początku trwania Programu Czyste Powietrze do końca 2025 roku mieszkańcy Małopolski</a:t>
          </a:r>
          <a:r>
            <a:rPr lang="pl-PL" sz="1600" b="1" kern="1200" dirty="0" smtClean="0"/>
            <a:t>:</a:t>
          </a:r>
          <a:endParaRPr lang="pl-PL" sz="1600" kern="1200" dirty="0"/>
        </a:p>
      </dsp:txBody>
      <dsp:txXfrm>
        <a:off x="700815" y="268099"/>
        <a:ext cx="1473669" cy="1401630"/>
      </dsp:txXfrm>
    </dsp:sp>
    <dsp:sp modelId="{749A0271-4530-409C-AB13-47F89C5103D9}">
      <dsp:nvSpPr>
        <dsp:cNvPr id="0" name=""/>
        <dsp:cNvSpPr/>
      </dsp:nvSpPr>
      <dsp:spPr>
        <a:xfrm>
          <a:off x="2683687" y="498355"/>
          <a:ext cx="2237944" cy="924948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Złożyli </a:t>
          </a:r>
          <a:r>
            <a:rPr lang="pl-PL" sz="1400" b="1" kern="1200" dirty="0" smtClean="0"/>
            <a:t>119 767 </a:t>
          </a:r>
          <a:r>
            <a:rPr lang="pl-PL" sz="1400" kern="1200" dirty="0" smtClean="0"/>
            <a:t>wniosków o dofinansowania</a:t>
          </a:r>
          <a:endParaRPr lang="pl-PL" sz="1400" kern="1200" dirty="0"/>
        </a:p>
      </dsp:txBody>
      <dsp:txXfrm>
        <a:off x="3146161" y="498355"/>
        <a:ext cx="1312996" cy="924948"/>
      </dsp:txXfrm>
    </dsp:sp>
    <dsp:sp modelId="{6E76B859-EDDE-4A6D-B0A5-C0C53133F8F1}">
      <dsp:nvSpPr>
        <dsp:cNvPr id="0" name=""/>
        <dsp:cNvSpPr/>
      </dsp:nvSpPr>
      <dsp:spPr>
        <a:xfrm>
          <a:off x="4804890" y="517954"/>
          <a:ext cx="2147831" cy="8857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Podpisali </a:t>
          </a:r>
          <a:r>
            <a:rPr lang="pl-PL" sz="1400" b="1" kern="1200" dirty="0" smtClean="0"/>
            <a:t>96 077 </a:t>
          </a:r>
          <a:r>
            <a:rPr lang="pl-PL" sz="1400" kern="1200" dirty="0" smtClean="0"/>
            <a:t>umów o dofinansowanie</a:t>
          </a:r>
          <a:endParaRPr lang="pl-PL" sz="1400" kern="1200" dirty="0"/>
        </a:p>
      </dsp:txBody>
      <dsp:txXfrm>
        <a:off x="5247761" y="517954"/>
        <a:ext cx="1262089" cy="885742"/>
      </dsp:txXfrm>
    </dsp:sp>
    <dsp:sp modelId="{C207E61D-5933-4E99-93C0-5770DA02E624}">
      <dsp:nvSpPr>
        <dsp:cNvPr id="0" name=""/>
        <dsp:cNvSpPr/>
      </dsp:nvSpPr>
      <dsp:spPr>
        <a:xfrm>
          <a:off x="6821417" y="539050"/>
          <a:ext cx="1912646" cy="87188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Zrealizowali  </a:t>
          </a:r>
          <a:r>
            <a:rPr lang="pl-PL" sz="1400" b="1" kern="1200" dirty="0" smtClean="0"/>
            <a:t>60 607 </a:t>
          </a:r>
          <a:r>
            <a:rPr lang="pl-PL" sz="1400" kern="1200" dirty="0" smtClean="0"/>
            <a:t>przedsięwzięć</a:t>
          </a:r>
          <a:endParaRPr lang="pl-PL" sz="1400" kern="1200" dirty="0"/>
        </a:p>
      </dsp:txBody>
      <dsp:txXfrm>
        <a:off x="7257362" y="539050"/>
        <a:ext cx="1040757" cy="871889"/>
      </dsp:txXfrm>
    </dsp:sp>
    <dsp:sp modelId="{59FD2294-D380-4BE1-A8C0-D0064516073F}">
      <dsp:nvSpPr>
        <dsp:cNvPr id="0" name=""/>
        <dsp:cNvSpPr/>
      </dsp:nvSpPr>
      <dsp:spPr>
        <a:xfrm>
          <a:off x="8622013" y="539050"/>
          <a:ext cx="2368217" cy="87188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Wypłacona im kwota dotacji to </a:t>
          </a:r>
          <a:br>
            <a:rPr lang="pl-PL" sz="1400" kern="1200" dirty="0" smtClean="0"/>
          </a:br>
          <a:r>
            <a:rPr lang="pl-PL" sz="1400" b="1" kern="1200" dirty="0" smtClean="0"/>
            <a:t>2 040 279 547,56 zł</a:t>
          </a:r>
          <a:endParaRPr lang="pl-PL" sz="1400" kern="1200" dirty="0"/>
        </a:p>
      </dsp:txBody>
      <dsp:txXfrm>
        <a:off x="9057958" y="539050"/>
        <a:ext cx="1496328" cy="8718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888FB-847E-4DB9-8741-4EE1E3632D07}">
      <dsp:nvSpPr>
        <dsp:cNvPr id="0" name=""/>
        <dsp:cNvSpPr/>
      </dsp:nvSpPr>
      <dsp:spPr>
        <a:xfrm>
          <a:off x="0" y="304184"/>
          <a:ext cx="1886526" cy="95917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/>
            <a:t>w tym w samym Krakowie:</a:t>
          </a:r>
          <a:endParaRPr lang="pl-PL" sz="1500" kern="1200" dirty="0"/>
        </a:p>
      </dsp:txBody>
      <dsp:txXfrm>
        <a:off x="479587" y="304184"/>
        <a:ext cx="927352" cy="959174"/>
      </dsp:txXfrm>
    </dsp:sp>
    <dsp:sp modelId="{749A0271-4530-409C-AB13-47F89C5103D9}">
      <dsp:nvSpPr>
        <dsp:cNvPr id="0" name=""/>
        <dsp:cNvSpPr/>
      </dsp:nvSpPr>
      <dsp:spPr>
        <a:xfrm>
          <a:off x="1796461" y="348164"/>
          <a:ext cx="2294497" cy="910013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Złożono </a:t>
          </a:r>
          <a:r>
            <a:rPr lang="pl-PL" sz="1400" b="1" kern="1200" dirty="0" smtClean="0"/>
            <a:t>3 098 </a:t>
          </a:r>
          <a:r>
            <a:rPr lang="pl-PL" sz="1400" kern="1200" dirty="0" smtClean="0"/>
            <a:t>wniosków o dofinansowania</a:t>
          </a:r>
          <a:endParaRPr lang="pl-PL" sz="1400" kern="1200" dirty="0"/>
        </a:p>
      </dsp:txBody>
      <dsp:txXfrm>
        <a:off x="2251468" y="348164"/>
        <a:ext cx="1384484" cy="910013"/>
      </dsp:txXfrm>
    </dsp:sp>
    <dsp:sp modelId="{6E76B859-EDDE-4A6D-B0A5-C0C53133F8F1}">
      <dsp:nvSpPr>
        <dsp:cNvPr id="0" name=""/>
        <dsp:cNvSpPr/>
      </dsp:nvSpPr>
      <dsp:spPr>
        <a:xfrm>
          <a:off x="3932088" y="340034"/>
          <a:ext cx="2180804" cy="891108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Podpisano </a:t>
          </a:r>
          <a:r>
            <a:rPr lang="pl-PL" sz="1400" b="1" kern="1200" dirty="0" smtClean="0"/>
            <a:t>2 338 </a:t>
          </a:r>
          <a:r>
            <a:rPr lang="pl-PL" sz="1400" kern="1200" dirty="0" smtClean="0"/>
            <a:t>umów o dofinansowanie</a:t>
          </a:r>
          <a:endParaRPr lang="pl-PL" sz="1400" kern="1200" dirty="0"/>
        </a:p>
      </dsp:txBody>
      <dsp:txXfrm>
        <a:off x="4377642" y="340034"/>
        <a:ext cx="1289696" cy="891108"/>
      </dsp:txXfrm>
    </dsp:sp>
    <dsp:sp modelId="{C207E61D-5933-4E99-93C0-5770DA02E624}">
      <dsp:nvSpPr>
        <dsp:cNvPr id="0" name=""/>
        <dsp:cNvSpPr/>
      </dsp:nvSpPr>
      <dsp:spPr>
        <a:xfrm>
          <a:off x="5957340" y="321577"/>
          <a:ext cx="1919379" cy="872008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Zrealizowano  </a:t>
          </a:r>
          <a:r>
            <a:rPr lang="pl-PL" sz="1400" b="1" kern="1200" dirty="0" smtClean="0"/>
            <a:t>1 467 </a:t>
          </a:r>
          <a:r>
            <a:rPr lang="pl-PL" sz="1400" kern="1200" dirty="0" smtClean="0"/>
            <a:t>przedsięwzięć</a:t>
          </a:r>
          <a:endParaRPr lang="pl-PL" sz="1400" kern="1200" dirty="0"/>
        </a:p>
      </dsp:txBody>
      <dsp:txXfrm>
        <a:off x="6393344" y="321577"/>
        <a:ext cx="1047371" cy="872008"/>
      </dsp:txXfrm>
    </dsp:sp>
    <dsp:sp modelId="{59FD2294-D380-4BE1-A8C0-D0064516073F}">
      <dsp:nvSpPr>
        <dsp:cNvPr id="0" name=""/>
        <dsp:cNvSpPr/>
      </dsp:nvSpPr>
      <dsp:spPr>
        <a:xfrm>
          <a:off x="7654132" y="304506"/>
          <a:ext cx="2163555" cy="898062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Wypłacona kwota dotacji to </a:t>
          </a:r>
          <a:br>
            <a:rPr lang="pl-PL" sz="1400" kern="1200" dirty="0" smtClean="0"/>
          </a:br>
          <a:r>
            <a:rPr lang="pl-PL" sz="1400" b="1" kern="1200" dirty="0" smtClean="0"/>
            <a:t>35 916 421,90 zł</a:t>
          </a:r>
          <a:endParaRPr lang="pl-PL" sz="1400" kern="1200" dirty="0"/>
        </a:p>
      </dsp:txBody>
      <dsp:txXfrm>
        <a:off x="8103163" y="304506"/>
        <a:ext cx="1265493" cy="8980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888FB-847E-4DB9-8741-4EE1E3632D07}">
      <dsp:nvSpPr>
        <dsp:cNvPr id="0" name=""/>
        <dsp:cNvSpPr/>
      </dsp:nvSpPr>
      <dsp:spPr>
        <a:xfrm>
          <a:off x="0" y="258059"/>
          <a:ext cx="2534112" cy="1064925"/>
        </a:xfrm>
        <a:prstGeom prst="chevron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/>
            <a:t>W 15 gminach Metropolii:</a:t>
          </a:r>
          <a:endParaRPr lang="pl-PL" sz="1500" kern="1200" dirty="0"/>
        </a:p>
      </dsp:txBody>
      <dsp:txXfrm>
        <a:off x="532463" y="258059"/>
        <a:ext cx="1469187" cy="1064925"/>
      </dsp:txXfrm>
    </dsp:sp>
    <dsp:sp modelId="{749A0271-4530-409C-AB13-47F89C5103D9}">
      <dsp:nvSpPr>
        <dsp:cNvPr id="0" name=""/>
        <dsp:cNvSpPr/>
      </dsp:nvSpPr>
      <dsp:spPr>
        <a:xfrm>
          <a:off x="2177474" y="246500"/>
          <a:ext cx="2337847" cy="1087291"/>
        </a:xfrm>
        <a:prstGeom prst="chevron">
          <a:avLst/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Złożono </a:t>
          </a:r>
          <a:r>
            <a:rPr lang="pl-PL" sz="1400" b="1" kern="1200" dirty="0" smtClean="0"/>
            <a:t>17 833 </a:t>
          </a:r>
          <a:r>
            <a:rPr lang="pl-PL" sz="1400" kern="1200" dirty="0" smtClean="0"/>
            <a:t>wnioski o dofinansowania</a:t>
          </a:r>
          <a:endParaRPr lang="pl-PL" sz="1400" kern="1200" dirty="0"/>
        </a:p>
      </dsp:txBody>
      <dsp:txXfrm>
        <a:off x="2721120" y="246500"/>
        <a:ext cx="1250556" cy="1087291"/>
      </dsp:txXfrm>
    </dsp:sp>
    <dsp:sp modelId="{6E76B859-EDDE-4A6D-B0A5-C0C53133F8F1}">
      <dsp:nvSpPr>
        <dsp:cNvPr id="0" name=""/>
        <dsp:cNvSpPr/>
      </dsp:nvSpPr>
      <dsp:spPr>
        <a:xfrm>
          <a:off x="4210851" y="242790"/>
          <a:ext cx="2437048" cy="1032549"/>
        </a:xfrm>
        <a:prstGeom prst="chevron">
          <a:avLst/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Podpisano </a:t>
          </a:r>
          <a:r>
            <a:rPr lang="pl-PL" sz="1400" b="1" kern="1200" dirty="0" smtClean="0"/>
            <a:t>14 106 </a:t>
          </a:r>
          <a:r>
            <a:rPr lang="pl-PL" sz="1400" kern="1200" dirty="0" smtClean="0"/>
            <a:t>umów o dofinansowanie</a:t>
          </a:r>
          <a:endParaRPr lang="pl-PL" sz="1400" kern="1200" dirty="0"/>
        </a:p>
      </dsp:txBody>
      <dsp:txXfrm>
        <a:off x="4727126" y="242790"/>
        <a:ext cx="1404499" cy="1032549"/>
      </dsp:txXfrm>
    </dsp:sp>
    <dsp:sp modelId="{C207E61D-5933-4E99-93C0-5770DA02E624}">
      <dsp:nvSpPr>
        <dsp:cNvPr id="0" name=""/>
        <dsp:cNvSpPr/>
      </dsp:nvSpPr>
      <dsp:spPr>
        <a:xfrm>
          <a:off x="6331545" y="257117"/>
          <a:ext cx="2022260" cy="988111"/>
        </a:xfrm>
        <a:prstGeom prst="chevron">
          <a:avLst/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Zrealizowano  </a:t>
          </a:r>
          <a:r>
            <a:rPr lang="pl-PL" sz="1400" b="1" kern="1200" dirty="0" smtClean="0"/>
            <a:t>9 108 </a:t>
          </a:r>
          <a:r>
            <a:rPr lang="pl-PL" sz="1400" kern="1200" dirty="0" smtClean="0"/>
            <a:t>przedsięwzięć</a:t>
          </a:r>
          <a:endParaRPr lang="pl-PL" sz="1400" kern="1200" dirty="0"/>
        </a:p>
      </dsp:txBody>
      <dsp:txXfrm>
        <a:off x="6825601" y="257117"/>
        <a:ext cx="1034149" cy="988111"/>
      </dsp:txXfrm>
    </dsp:sp>
    <dsp:sp modelId="{59FD2294-D380-4BE1-A8C0-D0064516073F}">
      <dsp:nvSpPr>
        <dsp:cNvPr id="0" name=""/>
        <dsp:cNvSpPr/>
      </dsp:nvSpPr>
      <dsp:spPr>
        <a:xfrm>
          <a:off x="8105163" y="218143"/>
          <a:ext cx="2372233" cy="1027085"/>
        </a:xfrm>
        <a:prstGeom prst="chevron">
          <a:avLst/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Wypłacona kwota dotacji to </a:t>
          </a:r>
          <a:br>
            <a:rPr lang="pl-PL" sz="1400" kern="1200" dirty="0" smtClean="0"/>
          </a:br>
          <a:r>
            <a:rPr lang="pl-PL" sz="1400" b="1" kern="1200" dirty="0" smtClean="0"/>
            <a:t>236 644 223,60 zł</a:t>
          </a:r>
          <a:endParaRPr lang="pl-PL" sz="1400" kern="1200" dirty="0"/>
        </a:p>
      </dsp:txBody>
      <dsp:txXfrm>
        <a:off x="8618706" y="218143"/>
        <a:ext cx="1345148" cy="10270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0.02474</cdr:x>
      <cdr:y>0.19485</cdr:y>
    </cdr:from>
    <cdr:to>
      <cdr:x>0.26065</cdr:x>
      <cdr:y>0.68586</cdr:y>
    </cdr:to>
    <cdr:sp macro="" textlink="">
      <cdr:nvSpPr>
        <cdr:cNvPr id="2" name="Prostokąt zaokrąglony 1"/>
        <cdr:cNvSpPr/>
      </cdr:nvSpPr>
      <cdr:spPr>
        <a:xfrm xmlns:a="http://schemas.openxmlformats.org/drawingml/2006/main">
          <a:off x="272375" y="805475"/>
          <a:ext cx="2597571" cy="2029791"/>
        </a:xfrm>
        <a:prstGeom xmlns:a="http://schemas.openxmlformats.org/drawingml/2006/main" prst="roundRect">
          <a:avLst/>
        </a:prstGeom>
        <a:ln xmlns:a="http://schemas.openxmlformats.org/drawingml/2006/main">
          <a:solidFill>
            <a:schemeClr val="tx2"/>
          </a:solidFill>
        </a:ln>
      </cdr:spPr>
      <cdr:style>
        <a:lnRef xmlns:a="http://schemas.openxmlformats.org/drawingml/2006/main" idx="2">
          <a:schemeClr val="accent3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pl-PL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l-PL" sz="1600" dirty="0">
              <a:solidFill>
                <a:srgbClr val="002060"/>
              </a:solidFill>
            </a:rPr>
            <a:t>Średnia liczba kontroli </a:t>
          </a:r>
          <a:r>
            <a:rPr lang="pl-PL" sz="1600" dirty="0" smtClean="0">
              <a:solidFill>
                <a:srgbClr val="002060"/>
              </a:solidFill>
            </a:rPr>
            <a:t/>
          </a:r>
          <a:br>
            <a:rPr lang="pl-PL" sz="1600" dirty="0" smtClean="0">
              <a:solidFill>
                <a:srgbClr val="002060"/>
              </a:solidFill>
            </a:rPr>
          </a:br>
          <a:r>
            <a:rPr lang="pl-PL" sz="1600" dirty="0" smtClean="0">
              <a:solidFill>
                <a:srgbClr val="002060"/>
              </a:solidFill>
            </a:rPr>
            <a:t>w </a:t>
          </a:r>
          <a:r>
            <a:rPr lang="pl-PL" sz="1600" dirty="0">
              <a:solidFill>
                <a:srgbClr val="002060"/>
              </a:solidFill>
            </a:rPr>
            <a:t>gminach Metropolii Krakowskiej jest </a:t>
          </a:r>
        </a:p>
        <a:p xmlns:a="http://schemas.openxmlformats.org/drawingml/2006/main">
          <a:pPr algn="ctr"/>
          <a:r>
            <a:rPr lang="pl-PL" sz="2000" b="1" dirty="0">
              <a:solidFill>
                <a:srgbClr val="002060"/>
              </a:solidFill>
            </a:rPr>
            <a:t>2,4-krotnie wyższa </a:t>
          </a:r>
        </a:p>
        <a:p xmlns:a="http://schemas.openxmlformats.org/drawingml/2006/main">
          <a:pPr algn="ctr"/>
          <a:r>
            <a:rPr lang="pl-PL" sz="1600" dirty="0">
              <a:solidFill>
                <a:srgbClr val="002060"/>
              </a:solidFill>
            </a:rPr>
            <a:t>niż w pozostałych gminach województwa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0.94473</cdr:x>
      <cdr:y>0.33142</cdr:y>
    </cdr:from>
    <cdr:to>
      <cdr:x>0.94473</cdr:x>
      <cdr:y>0.39264</cdr:y>
    </cdr:to>
    <cdr:cxnSp macro="">
      <cdr:nvCxnSpPr>
        <cdr:cNvPr id="17" name="Łącznik prosty ze strzałką 16"/>
        <cdr:cNvCxnSpPr/>
      </cdr:nvCxnSpPr>
      <cdr:spPr>
        <a:xfrm xmlns:a="http://schemas.openxmlformats.org/drawingml/2006/main">
          <a:off x="5687091" y="1089077"/>
          <a:ext cx="0" cy="201177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0.63987</cdr:x>
      <cdr:y>0.30379</cdr:y>
    </cdr:from>
    <cdr:to>
      <cdr:x>0.63987</cdr:x>
      <cdr:y>0.36502</cdr:y>
    </cdr:to>
    <cdr:cxnSp macro="">
      <cdr:nvCxnSpPr>
        <cdr:cNvPr id="23" name="Łącznik prosty ze strzałką 22"/>
        <cdr:cNvCxnSpPr/>
      </cdr:nvCxnSpPr>
      <cdr:spPr>
        <a:xfrm xmlns:a="http://schemas.openxmlformats.org/drawingml/2006/main">
          <a:off x="3851888" y="998300"/>
          <a:ext cx="0" cy="201209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0.35094</cdr:x>
      <cdr:y>0.31304</cdr:y>
    </cdr:from>
    <cdr:to>
      <cdr:x>0.35127</cdr:x>
      <cdr:y>0.37004</cdr:y>
    </cdr:to>
    <cdr:cxnSp macro="">
      <cdr:nvCxnSpPr>
        <cdr:cNvPr id="24" name="Łącznik prosty ze strzałką 23"/>
        <cdr:cNvCxnSpPr/>
      </cdr:nvCxnSpPr>
      <cdr:spPr>
        <a:xfrm xmlns:a="http://schemas.openxmlformats.org/drawingml/2006/main" flipH="1">
          <a:off x="2112591" y="1028700"/>
          <a:ext cx="1960" cy="187282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0.01569</cdr:x>
      <cdr:y>0.36279</cdr:y>
    </cdr:from>
    <cdr:to>
      <cdr:x>0.05098</cdr:x>
      <cdr:y>0.50465</cdr:y>
    </cdr:to>
    <cdr:sp macro="" textlink="">
      <cdr:nvSpPr>
        <cdr:cNvPr id="9" name="pole tekstowe 8"/>
        <cdr:cNvSpPr txBox="1"/>
      </cdr:nvSpPr>
      <cdr:spPr>
        <a:xfrm xmlns:a="http://schemas.openxmlformats.org/drawingml/2006/main" rot="16200000">
          <a:off x="-47624" y="1647824"/>
          <a:ext cx="581025" cy="257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900" b="1">
              <a:solidFill>
                <a:sysClr val="windowText" lastClr="000000"/>
              </a:solidFill>
            </a:rPr>
            <a:t>ug/m3</a:t>
          </a:r>
        </a:p>
      </cdr:txBody>
    </cdr:sp>
  </cdr:relSizeAnchor>
  <cdr:relSizeAnchor xmlns:cdr="http://schemas.openxmlformats.org/drawingml/2006/chartDrawing">
    <cdr:from>
      <cdr:x>0.59134</cdr:x>
      <cdr:y>0.29536</cdr:y>
    </cdr:from>
    <cdr:to>
      <cdr:x>0.62093</cdr:x>
      <cdr:y>0.41669</cdr:y>
    </cdr:to>
    <cdr:sp macro="" textlink="">
      <cdr:nvSpPr>
        <cdr:cNvPr id="6" name="Strzałka w dół 5"/>
        <cdr:cNvSpPr/>
      </cdr:nvSpPr>
      <cdr:spPr>
        <a:xfrm xmlns:a="http://schemas.openxmlformats.org/drawingml/2006/main" rot="19168859">
          <a:off x="3708391" y="1031031"/>
          <a:ext cx="185543" cy="42354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6AF294"/>
        </a:solidFill>
        <a:ln xmlns:a="http://schemas.openxmlformats.org/drawingml/2006/main" w="19050" cap="sq">
          <a:solidFill>
            <a:srgbClr val="FFFF00"/>
          </a:solidFill>
          <a:round/>
        </a:ln>
        <a:scene3d xmlns:a="http://schemas.openxmlformats.org/drawingml/2006/main">
          <a:camera prst="isometricTopUp">
            <a:rot lat="21594000" lon="19200000" rev="0"/>
          </a:camera>
          <a:lightRig rig="flood" dir="t"/>
        </a:scene3d>
        <a:sp3d xmlns:a="http://schemas.openxmlformats.org/drawingml/2006/main" prstMaterial="plastic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pl-PL" sz="11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0.89072</cdr:x>
      <cdr:y>0.34502</cdr:y>
    </cdr:from>
    <cdr:to>
      <cdr:x>0.92031</cdr:x>
      <cdr:y>0.46636</cdr:y>
    </cdr:to>
    <cdr:sp macro="" textlink="">
      <cdr:nvSpPr>
        <cdr:cNvPr id="7" name="Strzałka w dół 6"/>
        <cdr:cNvSpPr/>
      </cdr:nvSpPr>
      <cdr:spPr>
        <a:xfrm xmlns:a="http://schemas.openxmlformats.org/drawingml/2006/main" rot="19168859">
          <a:off x="5585840" y="1204396"/>
          <a:ext cx="185543" cy="42354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6AF294"/>
        </a:solidFill>
        <a:ln xmlns:a="http://schemas.openxmlformats.org/drawingml/2006/main" w="19050" cap="sq">
          <a:solidFill>
            <a:srgbClr val="FFFF00"/>
          </a:solidFill>
          <a:round/>
        </a:ln>
        <a:scene3d xmlns:a="http://schemas.openxmlformats.org/drawingml/2006/main">
          <a:camera prst="isometricTopUp">
            <a:rot lat="21594000" lon="19200000" rev="0"/>
          </a:camera>
          <a:lightRig rig="flood" dir="t"/>
        </a:scene3d>
        <a:sp3d xmlns:a="http://schemas.openxmlformats.org/drawingml/2006/main" prstMaterial="plastic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pl-PL" sz="11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B0F983-3A6B-4807-B371-CE202DE1124C}" type="datetimeFigureOut">
              <a:rPr lang="pl-PL" smtClean="0"/>
              <a:pPr/>
              <a:t>16.06.2026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F5E83-5E1A-4E2D-894B-65BA5BF6ADE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037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5583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47941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1F5E83-5E1A-4E2D-894B-65BA5BF6ADE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819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6880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91766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539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1170660" y="1790613"/>
            <a:ext cx="9851923" cy="3924815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48CDFE25-4437-7188-EA7B-7D9DAD502275}"/>
              </a:ext>
            </a:extLst>
          </p:cNvPr>
          <p:cNvSpPr/>
          <p:nvPr userDrawn="1"/>
        </p:nvSpPr>
        <p:spPr>
          <a:xfrm>
            <a:off x="1" y="0"/>
            <a:ext cx="5685979" cy="262496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B41AD81-079D-B212-C8B7-9A9D3BEE51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85" y="490241"/>
            <a:ext cx="1066800" cy="106680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0A433181-6EED-44B3-4822-4AF9E6BA90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255" y="490241"/>
            <a:ext cx="1066800" cy="106680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276322E5-6025-7EA2-67FB-9F57E921005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023" y="490241"/>
            <a:ext cx="1066800" cy="1066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0332" y="2775172"/>
            <a:ext cx="9031400" cy="1004864"/>
          </a:xfrm>
        </p:spPr>
        <p:txBody>
          <a:bodyPr anchor="t" anchorCtr="0">
            <a:normAutofit/>
          </a:bodyPr>
          <a:lstStyle>
            <a:lvl1pPr algn="l">
              <a:lnSpc>
                <a:spcPts val="3629"/>
              </a:lnSpc>
              <a:defRPr sz="2903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0346" y="4410533"/>
            <a:ext cx="9031311" cy="979756"/>
          </a:xfrm>
        </p:spPr>
        <p:txBody>
          <a:bodyPr>
            <a:normAutofit/>
          </a:bodyPr>
          <a:lstStyle>
            <a:lvl1pPr marL="0" indent="0" algn="l">
              <a:lnSpc>
                <a:spcPts val="3175"/>
              </a:lnSpc>
              <a:buNone/>
              <a:defRPr sz="2540" b="1">
                <a:solidFill>
                  <a:schemeClr val="tx2"/>
                </a:solidFill>
              </a:defRPr>
            </a:lvl1pPr>
            <a:lvl2pPr marL="457193" indent="0" algn="ctr">
              <a:buNone/>
              <a:defRPr sz="2000"/>
            </a:lvl2pPr>
            <a:lvl3pPr marL="914382" indent="0" algn="ctr">
              <a:buNone/>
              <a:defRPr sz="1800"/>
            </a:lvl3pPr>
            <a:lvl4pPr marL="1371575" indent="0" algn="ctr">
              <a:buNone/>
              <a:defRPr sz="1600"/>
            </a:lvl4pPr>
            <a:lvl5pPr marL="1828766" indent="0" algn="ctr">
              <a:buNone/>
              <a:defRPr sz="1600"/>
            </a:lvl5pPr>
            <a:lvl6pPr marL="2285958" indent="0" algn="ctr">
              <a:buNone/>
              <a:defRPr sz="1600"/>
            </a:lvl6pPr>
            <a:lvl7pPr marL="2743149" indent="0" algn="ctr">
              <a:buNone/>
              <a:defRPr sz="1600"/>
            </a:lvl7pPr>
            <a:lvl8pPr marL="3200341" indent="0" algn="ctr">
              <a:buNone/>
              <a:defRPr sz="1600"/>
            </a:lvl8pPr>
            <a:lvl9pPr marL="3657533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68959" y="490243"/>
            <a:ext cx="2052383" cy="316709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633"/>
              </a:lnSpc>
              <a:defRPr sz="1271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2A3D249-6366-4532-95C2-9DDC07D17B44}" type="datetime1">
              <a:rPr lang="pl-PL" smtClean="0"/>
              <a:t>16.06.2026</a:t>
            </a:fld>
            <a:endParaRPr lang="pl-PL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D99AC2CA-7069-4A8E-9D19-13E7BFB1BE1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417" y="1790613"/>
            <a:ext cx="4516563" cy="83238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855" y="5854973"/>
            <a:ext cx="9764291" cy="8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735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>
          <p15:clr>
            <a:srgbClr val="FBAE40"/>
          </p15:clr>
        </p15:guide>
        <p15:guide id="2" orient="horz" pos="77">
          <p15:clr>
            <a:srgbClr val="FBAE40"/>
          </p15:clr>
        </p15:guide>
        <p15:guide id="3" orient="horz" pos="1620">
          <p15:clr>
            <a:srgbClr val="FBAE40"/>
          </p15:clr>
        </p15:guide>
        <p15:guide id="4" orient="horz" pos="231">
          <p15:clr>
            <a:srgbClr val="FBAE40"/>
          </p15:clr>
        </p15:guide>
        <p15:guide id="5" orient="horz" pos="386">
          <p15:clr>
            <a:srgbClr val="FBAE40"/>
          </p15:clr>
        </p15:guide>
        <p15:guide id="6" orient="horz" pos="540">
          <p15:clr>
            <a:srgbClr val="FBAE40"/>
          </p15:clr>
        </p15:guide>
        <p15:guide id="7" orient="horz" pos="694">
          <p15:clr>
            <a:srgbClr val="FBAE40"/>
          </p15:clr>
        </p15:guide>
        <p15:guide id="8" orient="horz" pos="848">
          <p15:clr>
            <a:srgbClr val="FBAE40"/>
          </p15:clr>
        </p15:guide>
        <p15:guide id="9" orient="horz" pos="1003">
          <p15:clr>
            <a:srgbClr val="FBAE40"/>
          </p15:clr>
        </p15:guide>
        <p15:guide id="10" orient="horz" pos="1157">
          <p15:clr>
            <a:srgbClr val="FBAE40"/>
          </p15:clr>
        </p15:guide>
        <p15:guide id="11" orient="horz" pos="1311">
          <p15:clr>
            <a:srgbClr val="FBAE40"/>
          </p15:clr>
        </p15:guide>
        <p15:guide id="12" orient="horz" pos="1466">
          <p15:clr>
            <a:srgbClr val="FBAE40"/>
          </p15:clr>
        </p15:guide>
        <p15:guide id="13" orient="horz" pos="1774">
          <p15:clr>
            <a:srgbClr val="FBAE40"/>
          </p15:clr>
        </p15:guide>
        <p15:guide id="14" orient="horz" pos="1929">
          <p15:clr>
            <a:srgbClr val="FBAE40"/>
          </p15:clr>
        </p15:guide>
        <p15:guide id="15" orient="horz" pos="2083">
          <p15:clr>
            <a:srgbClr val="FBAE40"/>
          </p15:clr>
        </p15:guide>
        <p15:guide id="16" orient="horz" pos="2237">
          <p15:clr>
            <a:srgbClr val="FBAE40"/>
          </p15:clr>
        </p15:guide>
        <p15:guide id="17" orient="horz" pos="2392">
          <p15:clr>
            <a:srgbClr val="FBAE40"/>
          </p15:clr>
        </p15:guide>
        <p15:guide id="18" orient="horz" pos="2546">
          <p15:clr>
            <a:srgbClr val="FBAE40"/>
          </p15:clr>
        </p15:guide>
        <p15:guide id="19" orient="horz" pos="2700">
          <p15:clr>
            <a:srgbClr val="FBAE40"/>
          </p15:clr>
        </p15:guide>
        <p15:guide id="20" orient="horz" pos="2854">
          <p15:clr>
            <a:srgbClr val="FBAE40"/>
          </p15:clr>
        </p15:guide>
        <p15:guide id="21" orient="horz" pos="3009">
          <p15:clr>
            <a:srgbClr val="FBAE40"/>
          </p15:clr>
        </p15:guide>
        <p15:guide id="22" orient="horz" pos="3163">
          <p15:clr>
            <a:srgbClr val="FBAE40"/>
          </p15:clr>
        </p15:guide>
        <p15:guide id="23" pos="358">
          <p15:clr>
            <a:srgbClr val="FBAE40"/>
          </p15:clr>
        </p15:guide>
        <p15:guide id="24" pos="552">
          <p15:clr>
            <a:srgbClr val="FBAE40"/>
          </p15:clr>
        </p15:guide>
        <p15:guide id="25" pos="747">
          <p15:clr>
            <a:srgbClr val="FBAE40"/>
          </p15:clr>
        </p15:guide>
        <p15:guide id="26" pos="941">
          <p15:clr>
            <a:srgbClr val="FBAE40"/>
          </p15:clr>
        </p15:guide>
        <p15:guide id="27" pos="1135">
          <p15:clr>
            <a:srgbClr val="FBAE40"/>
          </p15:clr>
        </p15:guide>
        <p15:guide id="28" pos="1328">
          <p15:clr>
            <a:srgbClr val="FBAE40"/>
          </p15:clr>
        </p15:guide>
        <p15:guide id="29" pos="1522">
          <p15:clr>
            <a:srgbClr val="FBAE40"/>
          </p15:clr>
        </p15:guide>
        <p15:guide id="30" pos="1716">
          <p15:clr>
            <a:srgbClr val="FBAE40"/>
          </p15:clr>
        </p15:guide>
        <p15:guide id="31" pos="1911">
          <p15:clr>
            <a:srgbClr val="FBAE40"/>
          </p15:clr>
        </p15:guide>
        <p15:guide id="32" pos="2104">
          <p15:clr>
            <a:srgbClr val="FBAE40"/>
          </p15:clr>
        </p15:guide>
        <p15:guide id="33" pos="2298">
          <p15:clr>
            <a:srgbClr val="FBAE40"/>
          </p15:clr>
        </p15:guide>
        <p15:guide id="34" pos="2492">
          <p15:clr>
            <a:srgbClr val="FBAE40"/>
          </p15:clr>
        </p15:guide>
        <p15:guide id="35" pos="2686">
          <p15:clr>
            <a:srgbClr val="FBAE40"/>
          </p15:clr>
        </p15:guide>
        <p15:guide id="36" pos="2880">
          <p15:clr>
            <a:srgbClr val="FBAE40"/>
          </p15:clr>
        </p15:guide>
        <p15:guide id="37" pos="3074">
          <p15:clr>
            <a:srgbClr val="FBAE40"/>
          </p15:clr>
        </p15:guide>
        <p15:guide id="38" pos="3268">
          <p15:clr>
            <a:srgbClr val="FBAE40"/>
          </p15:clr>
        </p15:guide>
        <p15:guide id="39" pos="3462">
          <p15:clr>
            <a:srgbClr val="FBAE40"/>
          </p15:clr>
        </p15:guide>
        <p15:guide id="40" pos="3656">
          <p15:clr>
            <a:srgbClr val="FBAE40"/>
          </p15:clr>
        </p15:guide>
        <p15:guide id="41" pos="3849">
          <p15:clr>
            <a:srgbClr val="FBAE40"/>
          </p15:clr>
        </p15:guide>
        <p15:guide id="42" pos="4044">
          <p15:clr>
            <a:srgbClr val="FBAE40"/>
          </p15:clr>
        </p15:guide>
        <p15:guide id="43" pos="4238">
          <p15:clr>
            <a:srgbClr val="FBAE40"/>
          </p15:clr>
        </p15:guide>
        <p15:guide id="44" pos="4432">
          <p15:clr>
            <a:srgbClr val="FBAE40"/>
          </p15:clr>
        </p15:guide>
        <p15:guide id="45" pos="4625">
          <p15:clr>
            <a:srgbClr val="FBAE40"/>
          </p15:clr>
        </p15:guide>
        <p15:guide id="46" pos="4819">
          <p15:clr>
            <a:srgbClr val="FBAE40"/>
          </p15:clr>
        </p15:guide>
        <p15:guide id="47" pos="5013">
          <p15:clr>
            <a:srgbClr val="FBAE40"/>
          </p15:clr>
        </p15:guide>
        <p15:guide id="48" pos="5208">
          <p15:clr>
            <a:srgbClr val="FBAE40"/>
          </p15:clr>
        </p15:guide>
        <p15:guide id="49" pos="5402">
          <p15:clr>
            <a:srgbClr val="FBAE40"/>
          </p15:clr>
        </p15:guide>
        <p15:guide id="50" pos="5595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rostokąt 29">
            <a:extLst>
              <a:ext uri="{FF2B5EF4-FFF2-40B4-BE49-F238E27FC236}">
                <a16:creationId xmlns:a16="http://schemas.microsoft.com/office/drawing/2014/main" id="{C0CA1683-BBD7-49B1-A28E-B898DDE62117}"/>
              </a:ext>
            </a:extLst>
          </p:cNvPr>
          <p:cNvSpPr/>
          <p:nvPr userDrawn="1"/>
        </p:nvSpPr>
        <p:spPr>
          <a:xfrm>
            <a:off x="1" y="0"/>
            <a:ext cx="5685979" cy="262496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1169419" y="1799461"/>
            <a:ext cx="9853164" cy="3915965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0332" y="2785255"/>
            <a:ext cx="9031400" cy="986800"/>
          </a:xfrm>
        </p:spPr>
        <p:txBody>
          <a:bodyPr anchor="t" anchorCtr="0">
            <a:normAutofit/>
          </a:bodyPr>
          <a:lstStyle>
            <a:lvl1pPr algn="l">
              <a:lnSpc>
                <a:spcPts val="3629"/>
              </a:lnSpc>
              <a:defRPr sz="2903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0346" y="4410533"/>
            <a:ext cx="9031311" cy="979756"/>
          </a:xfrm>
        </p:spPr>
        <p:txBody>
          <a:bodyPr>
            <a:normAutofit/>
          </a:bodyPr>
          <a:lstStyle>
            <a:lvl1pPr marL="0" indent="0" algn="l">
              <a:lnSpc>
                <a:spcPts val="3175"/>
              </a:lnSpc>
              <a:buNone/>
              <a:defRPr sz="2540" b="1">
                <a:solidFill>
                  <a:schemeClr val="tx2"/>
                </a:solidFill>
              </a:defRPr>
            </a:lvl1pPr>
            <a:lvl2pPr marL="457193" indent="0" algn="ctr">
              <a:buNone/>
              <a:defRPr sz="2000"/>
            </a:lvl2pPr>
            <a:lvl3pPr marL="914382" indent="0" algn="ctr">
              <a:buNone/>
              <a:defRPr sz="1800"/>
            </a:lvl3pPr>
            <a:lvl4pPr marL="1371575" indent="0" algn="ctr">
              <a:buNone/>
              <a:defRPr sz="1600"/>
            </a:lvl4pPr>
            <a:lvl5pPr marL="1828766" indent="0" algn="ctr">
              <a:buNone/>
              <a:defRPr sz="1600"/>
            </a:lvl5pPr>
            <a:lvl6pPr marL="2285958" indent="0" algn="ctr">
              <a:buNone/>
              <a:defRPr sz="1600"/>
            </a:lvl6pPr>
            <a:lvl7pPr marL="2743149" indent="0" algn="ctr">
              <a:buNone/>
              <a:defRPr sz="1600"/>
            </a:lvl7pPr>
            <a:lvl8pPr marL="3200341" indent="0" algn="ctr">
              <a:buNone/>
              <a:defRPr sz="1600"/>
            </a:lvl8pPr>
            <a:lvl9pPr marL="3657533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68959" y="490243"/>
            <a:ext cx="2052383" cy="316709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633"/>
              </a:lnSpc>
              <a:defRPr sz="1271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68EEE8EE-D7CF-4F1D-849B-3E54D1DD80B0}" type="datetime1">
              <a:rPr lang="pl-PL" smtClean="0"/>
              <a:t>16.06.2026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039E0742-6ADE-F448-8437-7F591E1D07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68" y="1099736"/>
            <a:ext cx="457200" cy="457200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F60567DB-D582-D44E-A6AD-12B2B5F1FE7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232" y="466071"/>
            <a:ext cx="457200" cy="457200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39EEE39C-033E-F640-8C4C-E23D91BEA33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635" y="1099736"/>
            <a:ext cx="457200" cy="457200"/>
          </a:xfrm>
          <a:prstGeom prst="rect">
            <a:avLst/>
          </a:prstGeom>
        </p:spPr>
      </p:pic>
      <p:pic>
        <p:nvPicPr>
          <p:cNvPr id="21" name="Obraz 20">
            <a:extLst>
              <a:ext uri="{FF2B5EF4-FFF2-40B4-BE49-F238E27FC236}">
                <a16:creationId xmlns:a16="http://schemas.microsoft.com/office/drawing/2014/main" id="{C169AC8E-96EA-1048-803E-97D6CEE5E10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747" y="459195"/>
            <a:ext cx="457200" cy="457200"/>
          </a:xfrm>
          <a:prstGeom prst="rect">
            <a:avLst/>
          </a:prstGeom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D5D90F56-CFD2-1A40-B479-B556FC2D370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1" y="466069"/>
            <a:ext cx="457200" cy="457200"/>
          </a:xfrm>
          <a:prstGeom prst="rect">
            <a:avLst/>
          </a:prstGeom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48E96C1A-FA5C-A24F-9872-8608B9B3BC4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972" y="1109228"/>
            <a:ext cx="457200" cy="457200"/>
          </a:xfrm>
          <a:prstGeom prst="rect">
            <a:avLst/>
          </a:prstGeom>
        </p:spPr>
      </p:pic>
      <p:pic>
        <p:nvPicPr>
          <p:cNvPr id="27" name="Obraz 26">
            <a:extLst>
              <a:ext uri="{FF2B5EF4-FFF2-40B4-BE49-F238E27FC236}">
                <a16:creationId xmlns:a16="http://schemas.microsoft.com/office/drawing/2014/main" id="{28B2440F-CBE5-784D-ADC8-E797F64F472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985" y="463984"/>
            <a:ext cx="457200" cy="457200"/>
          </a:xfrm>
          <a:prstGeom prst="rect">
            <a:avLst/>
          </a:prstGeom>
        </p:spPr>
      </p:pic>
      <p:pic>
        <p:nvPicPr>
          <p:cNvPr id="29" name="Obraz 28">
            <a:extLst>
              <a:ext uri="{FF2B5EF4-FFF2-40B4-BE49-F238E27FC236}">
                <a16:creationId xmlns:a16="http://schemas.microsoft.com/office/drawing/2014/main" id="{1C717A0E-10D0-FA43-BF65-49909BDCEAFA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724" y="456456"/>
            <a:ext cx="457200" cy="457200"/>
          </a:xfrm>
          <a:prstGeom prst="rect">
            <a:avLst/>
          </a:prstGeom>
        </p:spPr>
      </p:pic>
      <p:pic>
        <p:nvPicPr>
          <p:cNvPr id="31" name="Obraz 30">
            <a:extLst>
              <a:ext uri="{FF2B5EF4-FFF2-40B4-BE49-F238E27FC236}">
                <a16:creationId xmlns:a16="http://schemas.microsoft.com/office/drawing/2014/main" id="{A2891D6F-956C-9342-B2BB-C701A5BC515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245" y="452669"/>
            <a:ext cx="457200" cy="457200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7DE0C268-A93E-1C47-9AA3-10F1F10D097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197" y="1106649"/>
            <a:ext cx="457200" cy="457200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45508241-FE91-D847-8686-4F72BD31422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551" y="1105345"/>
            <a:ext cx="457200" cy="457200"/>
          </a:xfrm>
          <a:prstGeom prst="rect">
            <a:avLst/>
          </a:prstGeom>
        </p:spPr>
      </p:pic>
      <p:pic>
        <p:nvPicPr>
          <p:cNvPr id="37" name="Obraz 36">
            <a:extLst>
              <a:ext uri="{FF2B5EF4-FFF2-40B4-BE49-F238E27FC236}">
                <a16:creationId xmlns:a16="http://schemas.microsoft.com/office/drawing/2014/main" id="{EB9A3203-260A-FA4A-9526-A6276A5756D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985" y="1105345"/>
            <a:ext cx="457200" cy="457200"/>
          </a:xfrm>
          <a:prstGeom prst="rect">
            <a:avLst/>
          </a:prstGeom>
        </p:spPr>
      </p:pic>
      <p:pic>
        <p:nvPicPr>
          <p:cNvPr id="32" name="Obraz 31">
            <a:extLst>
              <a:ext uri="{FF2B5EF4-FFF2-40B4-BE49-F238E27FC236}">
                <a16:creationId xmlns:a16="http://schemas.microsoft.com/office/drawing/2014/main" id="{A2E34B4B-2F98-4123-BCC4-081E05CD7DB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417" y="1790613"/>
            <a:ext cx="4516563" cy="83238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855" y="5854973"/>
            <a:ext cx="9764291" cy="8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033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>
          <p15:clr>
            <a:srgbClr val="FBAE40"/>
          </p15:clr>
        </p15:guide>
        <p15:guide id="2" orient="horz" pos="77">
          <p15:clr>
            <a:srgbClr val="FBAE40"/>
          </p15:clr>
        </p15:guide>
        <p15:guide id="3" orient="horz" pos="1620">
          <p15:clr>
            <a:srgbClr val="FBAE40"/>
          </p15:clr>
        </p15:guide>
        <p15:guide id="4" orient="horz" pos="231">
          <p15:clr>
            <a:srgbClr val="FBAE40"/>
          </p15:clr>
        </p15:guide>
        <p15:guide id="5" orient="horz" pos="386">
          <p15:clr>
            <a:srgbClr val="FBAE40"/>
          </p15:clr>
        </p15:guide>
        <p15:guide id="6" orient="horz" pos="540">
          <p15:clr>
            <a:srgbClr val="FBAE40"/>
          </p15:clr>
        </p15:guide>
        <p15:guide id="7" orient="horz" pos="694">
          <p15:clr>
            <a:srgbClr val="FBAE40"/>
          </p15:clr>
        </p15:guide>
        <p15:guide id="8" orient="horz" pos="848">
          <p15:clr>
            <a:srgbClr val="FBAE40"/>
          </p15:clr>
        </p15:guide>
        <p15:guide id="9" orient="horz" pos="1003">
          <p15:clr>
            <a:srgbClr val="FBAE40"/>
          </p15:clr>
        </p15:guide>
        <p15:guide id="10" orient="horz" pos="1157">
          <p15:clr>
            <a:srgbClr val="FBAE40"/>
          </p15:clr>
        </p15:guide>
        <p15:guide id="11" orient="horz" pos="1311">
          <p15:clr>
            <a:srgbClr val="FBAE40"/>
          </p15:clr>
        </p15:guide>
        <p15:guide id="12" orient="horz" pos="1466">
          <p15:clr>
            <a:srgbClr val="FBAE40"/>
          </p15:clr>
        </p15:guide>
        <p15:guide id="13" orient="horz" pos="1774">
          <p15:clr>
            <a:srgbClr val="FBAE40"/>
          </p15:clr>
        </p15:guide>
        <p15:guide id="14" orient="horz" pos="1929">
          <p15:clr>
            <a:srgbClr val="FBAE40"/>
          </p15:clr>
        </p15:guide>
        <p15:guide id="15" orient="horz" pos="2083">
          <p15:clr>
            <a:srgbClr val="FBAE40"/>
          </p15:clr>
        </p15:guide>
        <p15:guide id="16" orient="horz" pos="2237">
          <p15:clr>
            <a:srgbClr val="FBAE40"/>
          </p15:clr>
        </p15:guide>
        <p15:guide id="17" orient="horz" pos="2392">
          <p15:clr>
            <a:srgbClr val="FBAE40"/>
          </p15:clr>
        </p15:guide>
        <p15:guide id="18" orient="horz" pos="2546">
          <p15:clr>
            <a:srgbClr val="FBAE40"/>
          </p15:clr>
        </p15:guide>
        <p15:guide id="19" orient="horz" pos="2700">
          <p15:clr>
            <a:srgbClr val="FBAE40"/>
          </p15:clr>
        </p15:guide>
        <p15:guide id="20" orient="horz" pos="2854">
          <p15:clr>
            <a:srgbClr val="FBAE40"/>
          </p15:clr>
        </p15:guide>
        <p15:guide id="21" orient="horz" pos="3009">
          <p15:clr>
            <a:srgbClr val="FBAE40"/>
          </p15:clr>
        </p15:guide>
        <p15:guide id="22" orient="horz" pos="3163">
          <p15:clr>
            <a:srgbClr val="FBAE40"/>
          </p15:clr>
        </p15:guide>
        <p15:guide id="23" pos="358">
          <p15:clr>
            <a:srgbClr val="FBAE40"/>
          </p15:clr>
        </p15:guide>
        <p15:guide id="24" pos="552">
          <p15:clr>
            <a:srgbClr val="FBAE40"/>
          </p15:clr>
        </p15:guide>
        <p15:guide id="25" pos="747">
          <p15:clr>
            <a:srgbClr val="FBAE40"/>
          </p15:clr>
        </p15:guide>
        <p15:guide id="26" pos="941">
          <p15:clr>
            <a:srgbClr val="FBAE40"/>
          </p15:clr>
        </p15:guide>
        <p15:guide id="27" pos="1135">
          <p15:clr>
            <a:srgbClr val="FBAE40"/>
          </p15:clr>
        </p15:guide>
        <p15:guide id="28" pos="1328">
          <p15:clr>
            <a:srgbClr val="FBAE40"/>
          </p15:clr>
        </p15:guide>
        <p15:guide id="29" pos="1522">
          <p15:clr>
            <a:srgbClr val="FBAE40"/>
          </p15:clr>
        </p15:guide>
        <p15:guide id="30" pos="1716">
          <p15:clr>
            <a:srgbClr val="FBAE40"/>
          </p15:clr>
        </p15:guide>
        <p15:guide id="31" pos="1911">
          <p15:clr>
            <a:srgbClr val="FBAE40"/>
          </p15:clr>
        </p15:guide>
        <p15:guide id="32" pos="2104">
          <p15:clr>
            <a:srgbClr val="FBAE40"/>
          </p15:clr>
        </p15:guide>
        <p15:guide id="33" pos="2298">
          <p15:clr>
            <a:srgbClr val="FBAE40"/>
          </p15:clr>
        </p15:guide>
        <p15:guide id="34" pos="2492">
          <p15:clr>
            <a:srgbClr val="FBAE40"/>
          </p15:clr>
        </p15:guide>
        <p15:guide id="35" pos="2686">
          <p15:clr>
            <a:srgbClr val="FBAE40"/>
          </p15:clr>
        </p15:guide>
        <p15:guide id="36" pos="2880">
          <p15:clr>
            <a:srgbClr val="FBAE40"/>
          </p15:clr>
        </p15:guide>
        <p15:guide id="37" pos="3074">
          <p15:clr>
            <a:srgbClr val="FBAE40"/>
          </p15:clr>
        </p15:guide>
        <p15:guide id="38" pos="3268">
          <p15:clr>
            <a:srgbClr val="FBAE40"/>
          </p15:clr>
        </p15:guide>
        <p15:guide id="39" pos="3462">
          <p15:clr>
            <a:srgbClr val="FBAE40"/>
          </p15:clr>
        </p15:guide>
        <p15:guide id="40" pos="3656">
          <p15:clr>
            <a:srgbClr val="FBAE40"/>
          </p15:clr>
        </p15:guide>
        <p15:guide id="41" pos="3849">
          <p15:clr>
            <a:srgbClr val="FBAE40"/>
          </p15:clr>
        </p15:guide>
        <p15:guide id="42" pos="4044">
          <p15:clr>
            <a:srgbClr val="FBAE40"/>
          </p15:clr>
        </p15:guide>
        <p15:guide id="43" pos="4238">
          <p15:clr>
            <a:srgbClr val="FBAE40"/>
          </p15:clr>
        </p15:guide>
        <p15:guide id="44" pos="4432">
          <p15:clr>
            <a:srgbClr val="FBAE40"/>
          </p15:clr>
        </p15:guide>
        <p15:guide id="45" pos="4625">
          <p15:clr>
            <a:srgbClr val="FBAE40"/>
          </p15:clr>
        </p15:guide>
        <p15:guide id="46" pos="4819">
          <p15:clr>
            <a:srgbClr val="FBAE40"/>
          </p15:clr>
        </p15:guide>
        <p15:guide id="47" pos="5013">
          <p15:clr>
            <a:srgbClr val="FBAE40"/>
          </p15:clr>
        </p15:guide>
        <p15:guide id="48" pos="5208">
          <p15:clr>
            <a:srgbClr val="FBAE40"/>
          </p15:clr>
        </p15:guide>
        <p15:guide id="49" pos="5402">
          <p15:clr>
            <a:srgbClr val="FBAE40"/>
          </p15:clr>
        </p15:guide>
        <p15:guide id="50" pos="5595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owy (krótki tytuł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ymbol zastępczy obrazu 8">
            <a:extLst>
              <a:ext uri="{FF2B5EF4-FFF2-40B4-BE49-F238E27FC236}">
                <a16:creationId xmlns:a16="http://schemas.microsoft.com/office/drawing/2014/main" id="{5DB7025B-8E3D-400F-9C76-C0A26B30114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035" y="12543"/>
            <a:ext cx="7801096" cy="4916388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62707 w 6835775"/>
              <a:gd name="connsiteY3" fmla="*/ 4111191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111191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76475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76581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6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168826 w 6835775"/>
              <a:gd name="connsiteY3" fmla="*/ 4120805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58314 w 6835775"/>
              <a:gd name="connsiteY3" fmla="*/ 4130502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65198 w 6835775"/>
              <a:gd name="connsiteY3" fmla="*/ 4072319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65198 w 6842219"/>
              <a:gd name="connsiteY3" fmla="*/ 4072319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51966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44548 w 6842219"/>
              <a:gd name="connsiteY3" fmla="*/ 4082018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69529"/>
              <a:gd name="connsiteY0" fmla="*/ 0 h 4898126"/>
              <a:gd name="connsiteX1" fmla="*/ 6835775 w 6869529"/>
              <a:gd name="connsiteY1" fmla="*/ 0 h 4898126"/>
              <a:gd name="connsiteX2" fmla="*/ 6869430 w 6869529"/>
              <a:gd name="connsiteY2" fmla="*/ 4090754 h 4898126"/>
              <a:gd name="connsiteX3" fmla="*/ 2244548 w 6869529"/>
              <a:gd name="connsiteY3" fmla="*/ 4082018 h 4898126"/>
              <a:gd name="connsiteX4" fmla="*/ 2259079 w 6869529"/>
              <a:gd name="connsiteY4" fmla="*/ 4898126 h 4898126"/>
              <a:gd name="connsiteX5" fmla="*/ 0 w 6869529"/>
              <a:gd name="connsiteY5" fmla="*/ 4859338 h 4898126"/>
              <a:gd name="connsiteX6" fmla="*/ 0 w 6869529"/>
              <a:gd name="connsiteY6" fmla="*/ 0 h 4898126"/>
              <a:gd name="connsiteX0" fmla="*/ 0 w 6869529"/>
              <a:gd name="connsiteY0" fmla="*/ 0 h 4907822"/>
              <a:gd name="connsiteX1" fmla="*/ 6835775 w 6869529"/>
              <a:gd name="connsiteY1" fmla="*/ 0 h 4907822"/>
              <a:gd name="connsiteX2" fmla="*/ 6869430 w 6869529"/>
              <a:gd name="connsiteY2" fmla="*/ 4090754 h 4907822"/>
              <a:gd name="connsiteX3" fmla="*/ 2244548 w 6869529"/>
              <a:gd name="connsiteY3" fmla="*/ 4082018 h 4907822"/>
              <a:gd name="connsiteX4" fmla="*/ 2245312 w 6869529"/>
              <a:gd name="connsiteY4" fmla="*/ 4907822 h 4907822"/>
              <a:gd name="connsiteX5" fmla="*/ 0 w 6869529"/>
              <a:gd name="connsiteY5" fmla="*/ 4859338 h 4907822"/>
              <a:gd name="connsiteX6" fmla="*/ 0 w 6869529"/>
              <a:gd name="connsiteY6" fmla="*/ 0 h 4907822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883040"/>
              <a:gd name="connsiteX1" fmla="*/ 6835775 w 6869529"/>
              <a:gd name="connsiteY1" fmla="*/ 0 h 4883040"/>
              <a:gd name="connsiteX2" fmla="*/ 6869430 w 6869529"/>
              <a:gd name="connsiteY2" fmla="*/ 4090754 h 4883040"/>
              <a:gd name="connsiteX3" fmla="*/ 2244548 w 6869529"/>
              <a:gd name="connsiteY3" fmla="*/ 4082018 h 4883040"/>
              <a:gd name="connsiteX4" fmla="*/ 2245312 w 6869529"/>
              <a:gd name="connsiteY4" fmla="*/ 4883040 h 4883040"/>
              <a:gd name="connsiteX5" fmla="*/ 0 w 6869529"/>
              <a:gd name="connsiteY5" fmla="*/ 4859338 h 4883040"/>
              <a:gd name="connsiteX6" fmla="*/ 0 w 6869529"/>
              <a:gd name="connsiteY6" fmla="*/ 0 h 4883040"/>
              <a:gd name="connsiteX0" fmla="*/ 0 w 6869529"/>
              <a:gd name="connsiteY0" fmla="*/ 0 h 4871547"/>
              <a:gd name="connsiteX1" fmla="*/ 6835775 w 6869529"/>
              <a:gd name="connsiteY1" fmla="*/ 0 h 4871547"/>
              <a:gd name="connsiteX2" fmla="*/ 6869430 w 6869529"/>
              <a:gd name="connsiteY2" fmla="*/ 4090754 h 4871547"/>
              <a:gd name="connsiteX3" fmla="*/ 2244548 w 6869529"/>
              <a:gd name="connsiteY3" fmla="*/ 4082018 h 4871547"/>
              <a:gd name="connsiteX4" fmla="*/ 2245312 w 6869529"/>
              <a:gd name="connsiteY4" fmla="*/ 4871547 h 4871547"/>
              <a:gd name="connsiteX5" fmla="*/ 0 w 6869529"/>
              <a:gd name="connsiteY5" fmla="*/ 4859338 h 4871547"/>
              <a:gd name="connsiteX6" fmla="*/ 0 w 6869529"/>
              <a:gd name="connsiteY6" fmla="*/ 0 h 4871547"/>
              <a:gd name="connsiteX0" fmla="*/ 0 w 6869529"/>
              <a:gd name="connsiteY0" fmla="*/ 0 h 4859338"/>
              <a:gd name="connsiteX1" fmla="*/ 6835775 w 6869529"/>
              <a:gd name="connsiteY1" fmla="*/ 0 h 4859338"/>
              <a:gd name="connsiteX2" fmla="*/ 6869430 w 6869529"/>
              <a:gd name="connsiteY2" fmla="*/ 4090754 h 4859338"/>
              <a:gd name="connsiteX3" fmla="*/ 2244548 w 6869529"/>
              <a:gd name="connsiteY3" fmla="*/ 4082018 h 4859338"/>
              <a:gd name="connsiteX4" fmla="*/ 2241233 w 6869529"/>
              <a:gd name="connsiteY4" fmla="*/ 4842815 h 4859338"/>
              <a:gd name="connsiteX5" fmla="*/ 0 w 6869529"/>
              <a:gd name="connsiteY5" fmla="*/ 4859338 h 4859338"/>
              <a:gd name="connsiteX6" fmla="*/ 0 w 6869529"/>
              <a:gd name="connsiteY6" fmla="*/ 0 h 4859338"/>
              <a:gd name="connsiteX0" fmla="*/ 0 w 6869529"/>
              <a:gd name="connsiteY0" fmla="*/ 0 h 4877294"/>
              <a:gd name="connsiteX1" fmla="*/ 6835775 w 6869529"/>
              <a:gd name="connsiteY1" fmla="*/ 0 h 4877294"/>
              <a:gd name="connsiteX2" fmla="*/ 6869430 w 6869529"/>
              <a:gd name="connsiteY2" fmla="*/ 4090754 h 4877294"/>
              <a:gd name="connsiteX3" fmla="*/ 2244548 w 6869529"/>
              <a:gd name="connsiteY3" fmla="*/ 4082018 h 4877294"/>
              <a:gd name="connsiteX4" fmla="*/ 2237154 w 6869529"/>
              <a:gd name="connsiteY4" fmla="*/ 4877294 h 4877294"/>
              <a:gd name="connsiteX5" fmla="*/ 0 w 6869529"/>
              <a:gd name="connsiteY5" fmla="*/ 4859338 h 4877294"/>
              <a:gd name="connsiteX6" fmla="*/ 0 w 6869529"/>
              <a:gd name="connsiteY6" fmla="*/ 0 h 4877294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44548 w 6869529"/>
              <a:gd name="connsiteY3" fmla="*/ 4082018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56786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0865 w 6869529"/>
              <a:gd name="connsiteY3" fmla="*/ 4087764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30301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30"/>
              <a:gd name="connsiteY0" fmla="*/ 0 h 4860055"/>
              <a:gd name="connsiteX1" fmla="*/ 6835775 w 6869530"/>
              <a:gd name="connsiteY1" fmla="*/ 0 h 4860055"/>
              <a:gd name="connsiteX2" fmla="*/ 6869431 w 6869530"/>
              <a:gd name="connsiteY2" fmla="*/ 4073515 h 4860055"/>
              <a:gd name="connsiteX3" fmla="*/ 2264944 w 6869530"/>
              <a:gd name="connsiteY3" fmla="*/ 4030301 h 4860055"/>
              <a:gd name="connsiteX4" fmla="*/ 2261629 w 6869530"/>
              <a:gd name="connsiteY4" fmla="*/ 4860055 h 4860055"/>
              <a:gd name="connsiteX5" fmla="*/ 0 w 6869530"/>
              <a:gd name="connsiteY5" fmla="*/ 4859338 h 4860055"/>
              <a:gd name="connsiteX6" fmla="*/ 0 w 6869530"/>
              <a:gd name="connsiteY6" fmla="*/ 0 h 4860055"/>
              <a:gd name="connsiteX0" fmla="*/ 0 w 6873601"/>
              <a:gd name="connsiteY0" fmla="*/ 0 h 4860055"/>
              <a:gd name="connsiteX1" fmla="*/ 6835775 w 6873601"/>
              <a:gd name="connsiteY1" fmla="*/ 0 h 4860055"/>
              <a:gd name="connsiteX2" fmla="*/ 6873511 w 6873601"/>
              <a:gd name="connsiteY2" fmla="*/ 4062022 h 4860055"/>
              <a:gd name="connsiteX3" fmla="*/ 2264944 w 6873601"/>
              <a:gd name="connsiteY3" fmla="*/ 4030301 h 4860055"/>
              <a:gd name="connsiteX4" fmla="*/ 2261629 w 6873601"/>
              <a:gd name="connsiteY4" fmla="*/ 4860055 h 4860055"/>
              <a:gd name="connsiteX5" fmla="*/ 0 w 6873601"/>
              <a:gd name="connsiteY5" fmla="*/ 4859338 h 4860055"/>
              <a:gd name="connsiteX6" fmla="*/ 0 w 6873601"/>
              <a:gd name="connsiteY6" fmla="*/ 0 h 4860055"/>
              <a:gd name="connsiteX0" fmla="*/ 0 w 6877673"/>
              <a:gd name="connsiteY0" fmla="*/ 0 h 4860055"/>
              <a:gd name="connsiteX1" fmla="*/ 6835775 w 6877673"/>
              <a:gd name="connsiteY1" fmla="*/ 0 h 4860055"/>
              <a:gd name="connsiteX2" fmla="*/ 6877591 w 6877673"/>
              <a:gd name="connsiteY2" fmla="*/ 4085007 h 4860055"/>
              <a:gd name="connsiteX3" fmla="*/ 2264944 w 6877673"/>
              <a:gd name="connsiteY3" fmla="*/ 4030301 h 4860055"/>
              <a:gd name="connsiteX4" fmla="*/ 2261629 w 6877673"/>
              <a:gd name="connsiteY4" fmla="*/ 4860055 h 4860055"/>
              <a:gd name="connsiteX5" fmla="*/ 0 w 6877673"/>
              <a:gd name="connsiteY5" fmla="*/ 4859338 h 4860055"/>
              <a:gd name="connsiteX6" fmla="*/ 0 w 6877673"/>
              <a:gd name="connsiteY6" fmla="*/ 0 h 4860055"/>
              <a:gd name="connsiteX0" fmla="*/ 0 w 6881745"/>
              <a:gd name="connsiteY0" fmla="*/ 0 h 4860055"/>
              <a:gd name="connsiteX1" fmla="*/ 6835775 w 6881745"/>
              <a:gd name="connsiteY1" fmla="*/ 0 h 4860055"/>
              <a:gd name="connsiteX2" fmla="*/ 6881670 w 6881745"/>
              <a:gd name="connsiteY2" fmla="*/ 4079260 h 4860055"/>
              <a:gd name="connsiteX3" fmla="*/ 2264944 w 6881745"/>
              <a:gd name="connsiteY3" fmla="*/ 4030301 h 4860055"/>
              <a:gd name="connsiteX4" fmla="*/ 2261629 w 6881745"/>
              <a:gd name="connsiteY4" fmla="*/ 4860055 h 4860055"/>
              <a:gd name="connsiteX5" fmla="*/ 0 w 6881745"/>
              <a:gd name="connsiteY5" fmla="*/ 4859338 h 4860055"/>
              <a:gd name="connsiteX6" fmla="*/ 0 w 6881745"/>
              <a:gd name="connsiteY6" fmla="*/ 0 h 4860055"/>
              <a:gd name="connsiteX0" fmla="*/ 0 w 6869531"/>
              <a:gd name="connsiteY0" fmla="*/ 0 h 4860055"/>
              <a:gd name="connsiteX1" fmla="*/ 6835775 w 6869531"/>
              <a:gd name="connsiteY1" fmla="*/ 0 h 4860055"/>
              <a:gd name="connsiteX2" fmla="*/ 6869432 w 6869531"/>
              <a:gd name="connsiteY2" fmla="*/ 4050527 h 4860055"/>
              <a:gd name="connsiteX3" fmla="*/ 2264944 w 6869531"/>
              <a:gd name="connsiteY3" fmla="*/ 4030301 h 4860055"/>
              <a:gd name="connsiteX4" fmla="*/ 2261629 w 6869531"/>
              <a:gd name="connsiteY4" fmla="*/ 4860055 h 4860055"/>
              <a:gd name="connsiteX5" fmla="*/ 0 w 6869531"/>
              <a:gd name="connsiteY5" fmla="*/ 4859338 h 4860055"/>
              <a:gd name="connsiteX6" fmla="*/ 0 w 6869531"/>
              <a:gd name="connsiteY6" fmla="*/ 0 h 4860055"/>
              <a:gd name="connsiteX0" fmla="*/ 0 w 6855816"/>
              <a:gd name="connsiteY0" fmla="*/ 0 h 4860055"/>
              <a:gd name="connsiteX1" fmla="*/ 6835775 w 6855816"/>
              <a:gd name="connsiteY1" fmla="*/ 0 h 4860055"/>
              <a:gd name="connsiteX2" fmla="*/ 6855665 w 6855816"/>
              <a:gd name="connsiteY2" fmla="*/ 4089315 h 4860055"/>
              <a:gd name="connsiteX3" fmla="*/ 2264944 w 6855816"/>
              <a:gd name="connsiteY3" fmla="*/ 4030301 h 4860055"/>
              <a:gd name="connsiteX4" fmla="*/ 2261629 w 6855816"/>
              <a:gd name="connsiteY4" fmla="*/ 4860055 h 4860055"/>
              <a:gd name="connsiteX5" fmla="*/ 0 w 6855816"/>
              <a:gd name="connsiteY5" fmla="*/ 4859338 h 4860055"/>
              <a:gd name="connsiteX6" fmla="*/ 0 w 6855816"/>
              <a:gd name="connsiteY6" fmla="*/ 0 h 4860055"/>
              <a:gd name="connsiteX0" fmla="*/ 0 w 6855817"/>
              <a:gd name="connsiteY0" fmla="*/ 0 h 4860055"/>
              <a:gd name="connsiteX1" fmla="*/ 6835775 w 6855817"/>
              <a:gd name="connsiteY1" fmla="*/ 0 h 4860055"/>
              <a:gd name="connsiteX2" fmla="*/ 6855666 w 6855817"/>
              <a:gd name="connsiteY2" fmla="*/ 4079618 h 4860055"/>
              <a:gd name="connsiteX3" fmla="*/ 2264944 w 6855817"/>
              <a:gd name="connsiteY3" fmla="*/ 4030301 h 4860055"/>
              <a:gd name="connsiteX4" fmla="*/ 2261629 w 6855817"/>
              <a:gd name="connsiteY4" fmla="*/ 4860055 h 4860055"/>
              <a:gd name="connsiteX5" fmla="*/ 0 w 6855817"/>
              <a:gd name="connsiteY5" fmla="*/ 4859338 h 4860055"/>
              <a:gd name="connsiteX6" fmla="*/ 0 w 6855817"/>
              <a:gd name="connsiteY6" fmla="*/ 0 h 4860055"/>
              <a:gd name="connsiteX0" fmla="*/ 0 w 6883275"/>
              <a:gd name="connsiteY0" fmla="*/ 0 h 4860055"/>
              <a:gd name="connsiteX1" fmla="*/ 6835775 w 6883275"/>
              <a:gd name="connsiteY1" fmla="*/ 0 h 4860055"/>
              <a:gd name="connsiteX2" fmla="*/ 6883202 w 6883275"/>
              <a:gd name="connsiteY2" fmla="*/ 4050527 h 4860055"/>
              <a:gd name="connsiteX3" fmla="*/ 2264944 w 6883275"/>
              <a:gd name="connsiteY3" fmla="*/ 4030301 h 4860055"/>
              <a:gd name="connsiteX4" fmla="*/ 2261629 w 6883275"/>
              <a:gd name="connsiteY4" fmla="*/ 4860055 h 4860055"/>
              <a:gd name="connsiteX5" fmla="*/ 0 w 6883275"/>
              <a:gd name="connsiteY5" fmla="*/ 4859338 h 4860055"/>
              <a:gd name="connsiteX6" fmla="*/ 0 w 6883275"/>
              <a:gd name="connsiteY6" fmla="*/ 0 h 4860055"/>
              <a:gd name="connsiteX0" fmla="*/ 0 w 6848989"/>
              <a:gd name="connsiteY0" fmla="*/ 0 h 4860055"/>
              <a:gd name="connsiteX1" fmla="*/ 6835775 w 6848989"/>
              <a:gd name="connsiteY1" fmla="*/ 0 h 4860055"/>
              <a:gd name="connsiteX2" fmla="*/ 6848783 w 6848989"/>
              <a:gd name="connsiteY2" fmla="*/ 4069921 h 4860055"/>
              <a:gd name="connsiteX3" fmla="*/ 2264944 w 6848989"/>
              <a:gd name="connsiteY3" fmla="*/ 4030301 h 4860055"/>
              <a:gd name="connsiteX4" fmla="*/ 2261629 w 6848989"/>
              <a:gd name="connsiteY4" fmla="*/ 4860055 h 4860055"/>
              <a:gd name="connsiteX5" fmla="*/ 0 w 6848989"/>
              <a:gd name="connsiteY5" fmla="*/ 4859338 h 4860055"/>
              <a:gd name="connsiteX6" fmla="*/ 0 w 6848989"/>
              <a:gd name="connsiteY6" fmla="*/ 0 h 4860055"/>
              <a:gd name="connsiteX0" fmla="*/ 0 w 6855818"/>
              <a:gd name="connsiteY0" fmla="*/ 0 h 4860055"/>
              <a:gd name="connsiteX1" fmla="*/ 6835775 w 6855818"/>
              <a:gd name="connsiteY1" fmla="*/ 0 h 4860055"/>
              <a:gd name="connsiteX2" fmla="*/ 6855667 w 6855818"/>
              <a:gd name="connsiteY2" fmla="*/ 4040830 h 4860055"/>
              <a:gd name="connsiteX3" fmla="*/ 2264944 w 6855818"/>
              <a:gd name="connsiteY3" fmla="*/ 4030301 h 4860055"/>
              <a:gd name="connsiteX4" fmla="*/ 2261629 w 6855818"/>
              <a:gd name="connsiteY4" fmla="*/ 4860055 h 4860055"/>
              <a:gd name="connsiteX5" fmla="*/ 0 w 6855818"/>
              <a:gd name="connsiteY5" fmla="*/ 4859338 h 4860055"/>
              <a:gd name="connsiteX6" fmla="*/ 0 w 6855818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261629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40666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0015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47874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35775"/>
              <a:gd name="connsiteY0" fmla="*/ 0 h 4860055"/>
              <a:gd name="connsiteX1" fmla="*/ 6835775 w 6835775"/>
              <a:gd name="connsiteY1" fmla="*/ 0 h 4860055"/>
              <a:gd name="connsiteX2" fmla="*/ 5663990 w 6835775"/>
              <a:gd name="connsiteY2" fmla="*/ 4085937 h 4860055"/>
              <a:gd name="connsiteX3" fmla="*/ 2326134 w 6835775"/>
              <a:gd name="connsiteY3" fmla="*/ 4049279 h 4860055"/>
              <a:gd name="connsiteX4" fmla="*/ 2323582 w 6835775"/>
              <a:gd name="connsiteY4" fmla="*/ 4860055 h 4860055"/>
              <a:gd name="connsiteX5" fmla="*/ 0 w 6835775"/>
              <a:gd name="connsiteY5" fmla="*/ 4859338 h 4860055"/>
              <a:gd name="connsiteX6" fmla="*/ 0 w 6835775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722787"/>
              <a:gd name="connsiteY0" fmla="*/ 0 h 4860055"/>
              <a:gd name="connsiteX1" fmla="*/ 5722787 w 5722787"/>
              <a:gd name="connsiteY1" fmla="*/ 0 h 4860055"/>
              <a:gd name="connsiteX2" fmla="*/ 5663990 w 5722787"/>
              <a:gd name="connsiteY2" fmla="*/ 4085937 h 4860055"/>
              <a:gd name="connsiteX3" fmla="*/ 2326134 w 5722787"/>
              <a:gd name="connsiteY3" fmla="*/ 4049279 h 4860055"/>
              <a:gd name="connsiteX4" fmla="*/ 2323582 w 5722787"/>
              <a:gd name="connsiteY4" fmla="*/ 4860055 h 4860055"/>
              <a:gd name="connsiteX5" fmla="*/ 0 w 5722787"/>
              <a:gd name="connsiteY5" fmla="*/ 4859338 h 4860055"/>
              <a:gd name="connsiteX6" fmla="*/ 0 w 5722787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63990 w 5667138"/>
              <a:gd name="connsiteY2" fmla="*/ 4085937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26890 w 5667138"/>
              <a:gd name="connsiteY2" fmla="*/ 4073249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73249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32253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32253 w 5639289"/>
              <a:gd name="connsiteY3" fmla="*/ 4049279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26134 w 5639289"/>
              <a:gd name="connsiteY3" fmla="*/ 4032538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51473"/>
              <a:gd name="connsiteY0" fmla="*/ 0 h 4860055"/>
              <a:gd name="connsiteX1" fmla="*/ 5620764 w 5651473"/>
              <a:gd name="connsiteY1" fmla="*/ 0 h 4860055"/>
              <a:gd name="connsiteX2" fmla="*/ 5651366 w 5651473"/>
              <a:gd name="connsiteY2" fmla="*/ 4048139 h 4860055"/>
              <a:gd name="connsiteX3" fmla="*/ 2326134 w 5651473"/>
              <a:gd name="connsiteY3" fmla="*/ 4032538 h 4860055"/>
              <a:gd name="connsiteX4" fmla="*/ 2323582 w 5651473"/>
              <a:gd name="connsiteY4" fmla="*/ 4860055 h 4860055"/>
              <a:gd name="connsiteX5" fmla="*/ 0 w 5651473"/>
              <a:gd name="connsiteY5" fmla="*/ 4859338 h 4860055"/>
              <a:gd name="connsiteX6" fmla="*/ 0 w 5651473"/>
              <a:gd name="connsiteY6" fmla="*/ 0 h 4860055"/>
              <a:gd name="connsiteX0" fmla="*/ 0 w 5627215"/>
              <a:gd name="connsiteY0" fmla="*/ 0 h 4860055"/>
              <a:gd name="connsiteX1" fmla="*/ 5620764 w 5627215"/>
              <a:gd name="connsiteY1" fmla="*/ 0 h 4860055"/>
              <a:gd name="connsiteX2" fmla="*/ 5626891 w 5627215"/>
              <a:gd name="connsiteY2" fmla="*/ 4048139 h 4860055"/>
              <a:gd name="connsiteX3" fmla="*/ 2326134 w 5627215"/>
              <a:gd name="connsiteY3" fmla="*/ 4032538 h 4860055"/>
              <a:gd name="connsiteX4" fmla="*/ 2323582 w 5627215"/>
              <a:gd name="connsiteY4" fmla="*/ 4860055 h 4860055"/>
              <a:gd name="connsiteX5" fmla="*/ 0 w 5627215"/>
              <a:gd name="connsiteY5" fmla="*/ 4859338 h 4860055"/>
              <a:gd name="connsiteX6" fmla="*/ 0 w 5627215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4 w 5627552"/>
              <a:gd name="connsiteY3" fmla="*/ 4032538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33018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5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34079"/>
              <a:gd name="connsiteY0" fmla="*/ 0 h 4860055"/>
              <a:gd name="connsiteX1" fmla="*/ 5626884 w 5634079"/>
              <a:gd name="connsiteY1" fmla="*/ 16741 h 4860055"/>
              <a:gd name="connsiteX2" fmla="*/ 5633775 w 5634079"/>
              <a:gd name="connsiteY2" fmla="*/ 4048139 h 4860055"/>
              <a:gd name="connsiteX3" fmla="*/ 2326135 w 5634079"/>
              <a:gd name="connsiteY3" fmla="*/ 4041955 h 4860055"/>
              <a:gd name="connsiteX4" fmla="*/ 2323582 w 5634079"/>
              <a:gd name="connsiteY4" fmla="*/ 4860055 h 4860055"/>
              <a:gd name="connsiteX5" fmla="*/ 0 w 5634079"/>
              <a:gd name="connsiteY5" fmla="*/ 4859338 h 4860055"/>
              <a:gd name="connsiteX6" fmla="*/ 0 w 5634079"/>
              <a:gd name="connsiteY6" fmla="*/ 0 h 4860055"/>
              <a:gd name="connsiteX0" fmla="*/ 0 w 5634436"/>
              <a:gd name="connsiteY0" fmla="*/ 2093 h 4862148"/>
              <a:gd name="connsiteX1" fmla="*/ 5633768 w 5634436"/>
              <a:gd name="connsiteY1" fmla="*/ 0 h 4862148"/>
              <a:gd name="connsiteX2" fmla="*/ 5633775 w 5634436"/>
              <a:gd name="connsiteY2" fmla="*/ 4050232 h 4862148"/>
              <a:gd name="connsiteX3" fmla="*/ 2326135 w 5634436"/>
              <a:gd name="connsiteY3" fmla="*/ 4044048 h 4862148"/>
              <a:gd name="connsiteX4" fmla="*/ 2323582 w 5634436"/>
              <a:gd name="connsiteY4" fmla="*/ 4862148 h 4862148"/>
              <a:gd name="connsiteX5" fmla="*/ 0 w 5634436"/>
              <a:gd name="connsiteY5" fmla="*/ 4861431 h 4862148"/>
              <a:gd name="connsiteX6" fmla="*/ 0 w 5634436"/>
              <a:gd name="connsiteY6" fmla="*/ 2093 h 4862148"/>
              <a:gd name="connsiteX0" fmla="*/ 0 w 5647740"/>
              <a:gd name="connsiteY0" fmla="*/ 2093 h 4862148"/>
              <a:gd name="connsiteX1" fmla="*/ 5633768 w 5647740"/>
              <a:gd name="connsiteY1" fmla="*/ 0 h 4862148"/>
              <a:gd name="connsiteX2" fmla="*/ 5647542 w 5647740"/>
              <a:gd name="connsiteY2" fmla="*/ 4050232 h 4862148"/>
              <a:gd name="connsiteX3" fmla="*/ 2326135 w 5647740"/>
              <a:gd name="connsiteY3" fmla="*/ 4044048 h 4862148"/>
              <a:gd name="connsiteX4" fmla="*/ 2323582 w 5647740"/>
              <a:gd name="connsiteY4" fmla="*/ 4862148 h 4862148"/>
              <a:gd name="connsiteX5" fmla="*/ 0 w 5647740"/>
              <a:gd name="connsiteY5" fmla="*/ 4861431 h 4862148"/>
              <a:gd name="connsiteX6" fmla="*/ 0 w 5647740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54419"/>
              <a:gd name="connsiteY0" fmla="*/ 2093 h 4862148"/>
              <a:gd name="connsiteX1" fmla="*/ 5654419 w 5654419"/>
              <a:gd name="connsiteY1" fmla="*/ 0 h 4862148"/>
              <a:gd name="connsiteX2" fmla="*/ 5647542 w 5654419"/>
              <a:gd name="connsiteY2" fmla="*/ 4050232 h 4862148"/>
              <a:gd name="connsiteX3" fmla="*/ 2326135 w 5654419"/>
              <a:gd name="connsiteY3" fmla="*/ 4044048 h 4862148"/>
              <a:gd name="connsiteX4" fmla="*/ 2323582 w 5654419"/>
              <a:gd name="connsiteY4" fmla="*/ 4862148 h 4862148"/>
              <a:gd name="connsiteX5" fmla="*/ 0 w 5654419"/>
              <a:gd name="connsiteY5" fmla="*/ 4861431 h 4862148"/>
              <a:gd name="connsiteX6" fmla="*/ 0 w 5654419"/>
              <a:gd name="connsiteY6" fmla="*/ 2093 h 4862148"/>
              <a:gd name="connsiteX0" fmla="*/ 0 w 5647846"/>
              <a:gd name="connsiteY0" fmla="*/ 0 h 4860055"/>
              <a:gd name="connsiteX1" fmla="*/ 5640652 w 5647846"/>
              <a:gd name="connsiteY1" fmla="*/ 7323 h 4860055"/>
              <a:gd name="connsiteX2" fmla="*/ 5647542 w 5647846"/>
              <a:gd name="connsiteY2" fmla="*/ 4048139 h 4860055"/>
              <a:gd name="connsiteX3" fmla="*/ 2326135 w 5647846"/>
              <a:gd name="connsiteY3" fmla="*/ 4041955 h 4860055"/>
              <a:gd name="connsiteX4" fmla="*/ 2323582 w 5647846"/>
              <a:gd name="connsiteY4" fmla="*/ 4860055 h 4860055"/>
              <a:gd name="connsiteX5" fmla="*/ 0 w 5647846"/>
              <a:gd name="connsiteY5" fmla="*/ 4859338 h 4860055"/>
              <a:gd name="connsiteX6" fmla="*/ 0 w 5647846"/>
              <a:gd name="connsiteY6" fmla="*/ 0 h 486005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47542 w 5654419"/>
              <a:gd name="connsiteY2" fmla="*/ 4059649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33774 w 5654419"/>
              <a:gd name="connsiteY2" fmla="*/ 4050232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33774 w 5640651"/>
              <a:gd name="connsiteY2" fmla="*/ 4050232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26890 w 5640651"/>
              <a:gd name="connsiteY2" fmla="*/ 4031398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33768"/>
              <a:gd name="connsiteY0" fmla="*/ 11510 h 4871565"/>
              <a:gd name="connsiteX1" fmla="*/ 5633768 w 5633768"/>
              <a:gd name="connsiteY1" fmla="*/ 0 h 4871565"/>
              <a:gd name="connsiteX2" fmla="*/ 5626890 w 5633768"/>
              <a:gd name="connsiteY2" fmla="*/ 4031398 h 4871565"/>
              <a:gd name="connsiteX3" fmla="*/ 2326135 w 5633768"/>
              <a:gd name="connsiteY3" fmla="*/ 4053465 h 4871565"/>
              <a:gd name="connsiteX4" fmla="*/ 2323582 w 5633768"/>
              <a:gd name="connsiteY4" fmla="*/ 4871565 h 4871565"/>
              <a:gd name="connsiteX5" fmla="*/ 0 w 5633768"/>
              <a:gd name="connsiteY5" fmla="*/ 4870848 h 4871565"/>
              <a:gd name="connsiteX6" fmla="*/ 0 w 56337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31398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31398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13124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50232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35048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62325"/>
              <a:gd name="connsiteY0" fmla="*/ 11510 h 4871565"/>
              <a:gd name="connsiteX1" fmla="*/ 5662325 w 5662325"/>
              <a:gd name="connsiteY1" fmla="*/ 0 h 4871565"/>
              <a:gd name="connsiteX2" fmla="*/ 5635048 w 5662325"/>
              <a:gd name="connsiteY2" fmla="*/ 4050232 h 4871565"/>
              <a:gd name="connsiteX3" fmla="*/ 2326135 w 5662325"/>
              <a:gd name="connsiteY3" fmla="*/ 4053465 h 4871565"/>
              <a:gd name="connsiteX4" fmla="*/ 2323582 w 5662325"/>
              <a:gd name="connsiteY4" fmla="*/ 4871565 h 4871565"/>
              <a:gd name="connsiteX5" fmla="*/ 0 w 5662325"/>
              <a:gd name="connsiteY5" fmla="*/ 4870848 h 4871565"/>
              <a:gd name="connsiteX6" fmla="*/ 0 w 5662325"/>
              <a:gd name="connsiteY6" fmla="*/ 11510 h 4871565"/>
              <a:gd name="connsiteX0" fmla="*/ 0 w 5637850"/>
              <a:gd name="connsiteY0" fmla="*/ 351 h 4860406"/>
              <a:gd name="connsiteX1" fmla="*/ 5637850 w 5637850"/>
              <a:gd name="connsiteY1" fmla="*/ 0 h 4860406"/>
              <a:gd name="connsiteX2" fmla="*/ 5635048 w 5637850"/>
              <a:gd name="connsiteY2" fmla="*/ 4039073 h 4860406"/>
              <a:gd name="connsiteX3" fmla="*/ 2326135 w 5637850"/>
              <a:gd name="connsiteY3" fmla="*/ 4042306 h 4860406"/>
              <a:gd name="connsiteX4" fmla="*/ 2323582 w 5637850"/>
              <a:gd name="connsiteY4" fmla="*/ 4860406 h 4860406"/>
              <a:gd name="connsiteX5" fmla="*/ 0 w 5637850"/>
              <a:gd name="connsiteY5" fmla="*/ 4859689 h 4860406"/>
              <a:gd name="connsiteX6" fmla="*/ 0 w 5637850"/>
              <a:gd name="connsiteY6" fmla="*/ 351 h 4860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37850" h="4860406">
                <a:moveTo>
                  <a:pt x="0" y="351"/>
                </a:moveTo>
                <a:lnTo>
                  <a:pt x="5637850" y="0"/>
                </a:lnTo>
                <a:cubicBezTo>
                  <a:pt x="5635556" y="1416545"/>
                  <a:pt x="5637342" y="2622528"/>
                  <a:pt x="5635048" y="4039073"/>
                </a:cubicBezTo>
                <a:lnTo>
                  <a:pt x="2326135" y="4042306"/>
                </a:lnTo>
                <a:cubicBezTo>
                  <a:pt x="2323841" y="4291688"/>
                  <a:pt x="2325876" y="4611024"/>
                  <a:pt x="2323582" y="4860406"/>
                </a:cubicBezTo>
                <a:lnTo>
                  <a:pt x="0" y="4859689"/>
                </a:lnTo>
                <a:lnTo>
                  <a:pt x="0" y="3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907"/>
            </a:lvl1pPr>
          </a:lstStyle>
          <a:p>
            <a:r>
              <a:rPr lang="pl-PL" dirty="0"/>
              <a:t>Kliknij ikonę, aby dodać obraz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0199" y="489653"/>
            <a:ext cx="2052383" cy="332687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633"/>
              </a:lnSpc>
              <a:defRPr sz="1271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857886D-A165-4D54-8DB0-CE6586ECA8EC}" type="datetime1">
              <a:rPr lang="pl-PL" smtClean="0"/>
              <a:t>16.06.2026</a:t>
            </a:fld>
            <a:endParaRPr lang="pl-PL" dirty="0"/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38965D1A-9BC8-2AB7-6B73-C2BBDA5D66AA}"/>
              </a:ext>
            </a:extLst>
          </p:cNvPr>
          <p:cNvSpPr/>
          <p:nvPr userDrawn="1"/>
        </p:nvSpPr>
        <p:spPr>
          <a:xfrm>
            <a:off x="3215680" y="4082830"/>
            <a:ext cx="7968885" cy="16962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7913" y="5053386"/>
            <a:ext cx="6993665" cy="588349"/>
          </a:xfrm>
        </p:spPr>
        <p:txBody>
          <a:bodyPr anchor="t" anchorCtr="0">
            <a:normAutofit/>
          </a:bodyPr>
          <a:lstStyle>
            <a:lvl1pPr algn="l">
              <a:lnSpc>
                <a:spcPts val="3175"/>
              </a:lnSpc>
              <a:defRPr sz="254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00077315-1D70-4F03-A08B-B97A5ED5F43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1" y="4082829"/>
            <a:ext cx="4592727" cy="84641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855" y="5925278"/>
            <a:ext cx="9764291" cy="8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6061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pos="164">
          <p15:clr>
            <a:srgbClr val="FBAE40"/>
          </p15:clr>
        </p15:guide>
        <p15:guide id="2" orient="horz" pos="77">
          <p15:clr>
            <a:srgbClr val="FBAE40"/>
          </p15:clr>
        </p15:guide>
        <p15:guide id="3" orient="horz" pos="1620">
          <p15:clr>
            <a:srgbClr val="FBAE40"/>
          </p15:clr>
        </p15:guide>
        <p15:guide id="4" orient="horz" pos="231">
          <p15:clr>
            <a:srgbClr val="FBAE40"/>
          </p15:clr>
        </p15:guide>
        <p15:guide id="5" orient="horz" pos="386">
          <p15:clr>
            <a:srgbClr val="FBAE40"/>
          </p15:clr>
        </p15:guide>
        <p15:guide id="6" orient="horz" pos="540">
          <p15:clr>
            <a:srgbClr val="FBAE40"/>
          </p15:clr>
        </p15:guide>
        <p15:guide id="7" orient="horz" pos="694">
          <p15:clr>
            <a:srgbClr val="FBAE40"/>
          </p15:clr>
        </p15:guide>
        <p15:guide id="8" orient="horz" pos="848">
          <p15:clr>
            <a:srgbClr val="FBAE40"/>
          </p15:clr>
        </p15:guide>
        <p15:guide id="9" orient="horz" pos="1003">
          <p15:clr>
            <a:srgbClr val="FBAE40"/>
          </p15:clr>
        </p15:guide>
        <p15:guide id="10" orient="horz" pos="1157">
          <p15:clr>
            <a:srgbClr val="FBAE40"/>
          </p15:clr>
        </p15:guide>
        <p15:guide id="11" orient="horz" pos="1311">
          <p15:clr>
            <a:srgbClr val="FBAE40"/>
          </p15:clr>
        </p15:guide>
        <p15:guide id="12" orient="horz" pos="1466">
          <p15:clr>
            <a:srgbClr val="FBAE40"/>
          </p15:clr>
        </p15:guide>
        <p15:guide id="13" orient="horz" pos="1774">
          <p15:clr>
            <a:srgbClr val="FBAE40"/>
          </p15:clr>
        </p15:guide>
        <p15:guide id="14" orient="horz" pos="1929">
          <p15:clr>
            <a:srgbClr val="FBAE40"/>
          </p15:clr>
        </p15:guide>
        <p15:guide id="15" orient="horz" pos="2083">
          <p15:clr>
            <a:srgbClr val="FBAE40"/>
          </p15:clr>
        </p15:guide>
        <p15:guide id="16" orient="horz" pos="2237">
          <p15:clr>
            <a:srgbClr val="FBAE40"/>
          </p15:clr>
        </p15:guide>
        <p15:guide id="17" orient="horz" pos="2392">
          <p15:clr>
            <a:srgbClr val="FBAE40"/>
          </p15:clr>
        </p15:guide>
        <p15:guide id="18" orient="horz" pos="2546">
          <p15:clr>
            <a:srgbClr val="FBAE40"/>
          </p15:clr>
        </p15:guide>
        <p15:guide id="19" orient="horz" pos="2700">
          <p15:clr>
            <a:srgbClr val="FBAE40"/>
          </p15:clr>
        </p15:guide>
        <p15:guide id="20" orient="horz" pos="2854">
          <p15:clr>
            <a:srgbClr val="FBAE40"/>
          </p15:clr>
        </p15:guide>
        <p15:guide id="21" orient="horz" pos="3009">
          <p15:clr>
            <a:srgbClr val="FBAE40"/>
          </p15:clr>
        </p15:guide>
        <p15:guide id="22" orient="horz" pos="3163">
          <p15:clr>
            <a:srgbClr val="FBAE40"/>
          </p15:clr>
        </p15:guide>
        <p15:guide id="23" pos="358">
          <p15:clr>
            <a:srgbClr val="FBAE40"/>
          </p15:clr>
        </p15:guide>
        <p15:guide id="24" pos="552">
          <p15:clr>
            <a:srgbClr val="FBAE40"/>
          </p15:clr>
        </p15:guide>
        <p15:guide id="25" pos="747">
          <p15:clr>
            <a:srgbClr val="FBAE40"/>
          </p15:clr>
        </p15:guide>
        <p15:guide id="26" pos="941">
          <p15:clr>
            <a:srgbClr val="FBAE40"/>
          </p15:clr>
        </p15:guide>
        <p15:guide id="27" pos="1135">
          <p15:clr>
            <a:srgbClr val="FBAE40"/>
          </p15:clr>
        </p15:guide>
        <p15:guide id="28" pos="1328">
          <p15:clr>
            <a:srgbClr val="FBAE40"/>
          </p15:clr>
        </p15:guide>
        <p15:guide id="29" pos="1522">
          <p15:clr>
            <a:srgbClr val="FBAE40"/>
          </p15:clr>
        </p15:guide>
        <p15:guide id="30" pos="1716">
          <p15:clr>
            <a:srgbClr val="FBAE40"/>
          </p15:clr>
        </p15:guide>
        <p15:guide id="31" pos="1911">
          <p15:clr>
            <a:srgbClr val="FBAE40"/>
          </p15:clr>
        </p15:guide>
        <p15:guide id="32" pos="2104">
          <p15:clr>
            <a:srgbClr val="FBAE40"/>
          </p15:clr>
        </p15:guide>
        <p15:guide id="33" pos="2298">
          <p15:clr>
            <a:srgbClr val="FBAE40"/>
          </p15:clr>
        </p15:guide>
        <p15:guide id="34" pos="2492">
          <p15:clr>
            <a:srgbClr val="FBAE40"/>
          </p15:clr>
        </p15:guide>
        <p15:guide id="35" pos="2686">
          <p15:clr>
            <a:srgbClr val="FBAE40"/>
          </p15:clr>
        </p15:guide>
        <p15:guide id="36" pos="2880">
          <p15:clr>
            <a:srgbClr val="FBAE40"/>
          </p15:clr>
        </p15:guide>
        <p15:guide id="37" pos="3074">
          <p15:clr>
            <a:srgbClr val="FBAE40"/>
          </p15:clr>
        </p15:guide>
        <p15:guide id="38" pos="3268">
          <p15:clr>
            <a:srgbClr val="FBAE40"/>
          </p15:clr>
        </p15:guide>
        <p15:guide id="39" pos="3462">
          <p15:clr>
            <a:srgbClr val="FBAE40"/>
          </p15:clr>
        </p15:guide>
        <p15:guide id="40" pos="3656">
          <p15:clr>
            <a:srgbClr val="FBAE40"/>
          </p15:clr>
        </p15:guide>
        <p15:guide id="41" pos="3849">
          <p15:clr>
            <a:srgbClr val="FBAE40"/>
          </p15:clr>
        </p15:guide>
        <p15:guide id="42" pos="4044">
          <p15:clr>
            <a:srgbClr val="FBAE40"/>
          </p15:clr>
        </p15:guide>
        <p15:guide id="43" pos="4238">
          <p15:clr>
            <a:srgbClr val="FBAE40"/>
          </p15:clr>
        </p15:guide>
        <p15:guide id="44" pos="4432">
          <p15:clr>
            <a:srgbClr val="FBAE40"/>
          </p15:clr>
        </p15:guide>
        <p15:guide id="45" pos="4625">
          <p15:clr>
            <a:srgbClr val="FBAE40"/>
          </p15:clr>
        </p15:guide>
        <p15:guide id="46" pos="4819">
          <p15:clr>
            <a:srgbClr val="FBAE40"/>
          </p15:clr>
        </p15:guide>
        <p15:guide id="47" pos="5013">
          <p15:clr>
            <a:srgbClr val="FBAE40"/>
          </p15:clr>
        </p15:guide>
        <p15:guide id="48" pos="5208">
          <p15:clr>
            <a:srgbClr val="FBAE40"/>
          </p15:clr>
        </p15:guide>
        <p15:guide id="49" pos="5402">
          <p15:clr>
            <a:srgbClr val="FBAE40"/>
          </p15:clr>
        </p15:guide>
        <p15:guide id="50" pos="5595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>
            <a:extLst>
              <a:ext uri="{FF2B5EF4-FFF2-40B4-BE49-F238E27FC236}">
                <a16:creationId xmlns:a16="http://schemas.microsoft.com/office/drawing/2014/main" id="{0D1F565A-4734-6B49-4F72-233C397DE031}"/>
              </a:ext>
            </a:extLst>
          </p:cNvPr>
          <p:cNvSpPr/>
          <p:nvPr userDrawn="1"/>
        </p:nvSpPr>
        <p:spPr>
          <a:xfrm>
            <a:off x="3222237" y="4082829"/>
            <a:ext cx="8205841" cy="19591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12E8330A-FFD8-2BBA-E745-7200C0738B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3924" y="1"/>
            <a:ext cx="7800560" cy="4408303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45924 w 6835775"/>
              <a:gd name="connsiteY3" fmla="*/ 4519230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45924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55825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40726" h="4859338">
                <a:moveTo>
                  <a:pt x="0" y="0"/>
                </a:moveTo>
                <a:lnTo>
                  <a:pt x="6835775" y="0"/>
                </a:lnTo>
                <a:cubicBezTo>
                  <a:pt x="6837425" y="1504336"/>
                  <a:pt x="6839076" y="3008672"/>
                  <a:pt x="6840726" y="4513008"/>
                </a:cubicBezTo>
                <a:lnTo>
                  <a:pt x="2155825" y="4519230"/>
                </a:lnTo>
                <a:cubicBezTo>
                  <a:pt x="2155825" y="4632599"/>
                  <a:pt x="2155824" y="4745969"/>
                  <a:pt x="2155824" y="4859338"/>
                </a:cubicBezTo>
                <a:lnTo>
                  <a:pt x="0" y="48593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907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7BF7E1EF-0AB1-F3B1-F5CD-6A2AA3056193}"/>
              </a:ext>
            </a:extLst>
          </p:cNvPr>
          <p:cNvSpPr/>
          <p:nvPr userDrawn="1"/>
        </p:nvSpPr>
        <p:spPr>
          <a:xfrm>
            <a:off x="4453202" y="4082830"/>
            <a:ext cx="4105636" cy="326036"/>
          </a:xfrm>
          <a:prstGeom prst="rect">
            <a:avLst/>
          </a:prstGeom>
          <a:solidFill>
            <a:srgbClr val="005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03E2C530-5988-0861-50D8-1C7FE1662A60}"/>
              </a:ext>
            </a:extLst>
          </p:cNvPr>
          <p:cNvSpPr/>
          <p:nvPr userDrawn="1"/>
        </p:nvSpPr>
        <p:spPr>
          <a:xfrm>
            <a:off x="3222238" y="4082829"/>
            <a:ext cx="1230967" cy="325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3162" y="4713463"/>
            <a:ext cx="7389421" cy="1197861"/>
          </a:xfrm>
        </p:spPr>
        <p:txBody>
          <a:bodyPr anchor="t" anchorCtr="0">
            <a:normAutofit/>
          </a:bodyPr>
          <a:lstStyle>
            <a:lvl1pPr algn="l">
              <a:lnSpc>
                <a:spcPts val="3175"/>
              </a:lnSpc>
              <a:defRPr sz="254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7850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65">
          <p15:clr>
            <a:srgbClr val="FBAE40"/>
          </p15:clr>
        </p15:guide>
        <p15:guide id="2" orient="horz" pos="77">
          <p15:clr>
            <a:srgbClr val="FBAE40"/>
          </p15:clr>
        </p15:guide>
        <p15:guide id="3" orient="horz" pos="1620">
          <p15:clr>
            <a:srgbClr val="FBAE40"/>
          </p15:clr>
        </p15:guide>
        <p15:guide id="4" orient="horz" pos="231">
          <p15:clr>
            <a:srgbClr val="FBAE40"/>
          </p15:clr>
        </p15:guide>
        <p15:guide id="5" orient="horz" pos="386">
          <p15:clr>
            <a:srgbClr val="FBAE40"/>
          </p15:clr>
        </p15:guide>
        <p15:guide id="6" orient="horz" pos="540">
          <p15:clr>
            <a:srgbClr val="FBAE40"/>
          </p15:clr>
        </p15:guide>
        <p15:guide id="7" orient="horz" pos="694">
          <p15:clr>
            <a:srgbClr val="FBAE40"/>
          </p15:clr>
        </p15:guide>
        <p15:guide id="8" orient="horz" pos="848">
          <p15:clr>
            <a:srgbClr val="FBAE40"/>
          </p15:clr>
        </p15:guide>
        <p15:guide id="9" orient="horz" pos="1003">
          <p15:clr>
            <a:srgbClr val="FBAE40"/>
          </p15:clr>
        </p15:guide>
        <p15:guide id="10" orient="horz" pos="1157">
          <p15:clr>
            <a:srgbClr val="FBAE40"/>
          </p15:clr>
        </p15:guide>
        <p15:guide id="11" orient="horz" pos="1311">
          <p15:clr>
            <a:srgbClr val="FBAE40"/>
          </p15:clr>
        </p15:guide>
        <p15:guide id="12" orient="horz" pos="1466">
          <p15:clr>
            <a:srgbClr val="FBAE40"/>
          </p15:clr>
        </p15:guide>
        <p15:guide id="13" orient="horz" pos="1774">
          <p15:clr>
            <a:srgbClr val="FBAE40"/>
          </p15:clr>
        </p15:guide>
        <p15:guide id="14" orient="horz" pos="1929">
          <p15:clr>
            <a:srgbClr val="FBAE40"/>
          </p15:clr>
        </p15:guide>
        <p15:guide id="15" orient="horz" pos="2083">
          <p15:clr>
            <a:srgbClr val="FBAE40"/>
          </p15:clr>
        </p15:guide>
        <p15:guide id="16" orient="horz" pos="2237">
          <p15:clr>
            <a:srgbClr val="FBAE40"/>
          </p15:clr>
        </p15:guide>
        <p15:guide id="17" orient="horz" pos="2392">
          <p15:clr>
            <a:srgbClr val="FBAE40"/>
          </p15:clr>
        </p15:guide>
        <p15:guide id="18" orient="horz" pos="2546">
          <p15:clr>
            <a:srgbClr val="FBAE40"/>
          </p15:clr>
        </p15:guide>
        <p15:guide id="19" orient="horz" pos="2700">
          <p15:clr>
            <a:srgbClr val="FBAE40"/>
          </p15:clr>
        </p15:guide>
        <p15:guide id="20" orient="horz" pos="2854">
          <p15:clr>
            <a:srgbClr val="FBAE40"/>
          </p15:clr>
        </p15:guide>
        <p15:guide id="21" orient="horz" pos="3009">
          <p15:clr>
            <a:srgbClr val="FBAE40"/>
          </p15:clr>
        </p15:guide>
        <p15:guide id="22" orient="horz" pos="3163">
          <p15:clr>
            <a:srgbClr val="FBAE40"/>
          </p15:clr>
        </p15:guide>
        <p15:guide id="23" pos="358">
          <p15:clr>
            <a:srgbClr val="FBAE40"/>
          </p15:clr>
        </p15:guide>
        <p15:guide id="24" pos="552">
          <p15:clr>
            <a:srgbClr val="FBAE40"/>
          </p15:clr>
        </p15:guide>
        <p15:guide id="25" pos="747">
          <p15:clr>
            <a:srgbClr val="FBAE40"/>
          </p15:clr>
        </p15:guide>
        <p15:guide id="26" pos="941">
          <p15:clr>
            <a:srgbClr val="FBAE40"/>
          </p15:clr>
        </p15:guide>
        <p15:guide id="27" pos="1135">
          <p15:clr>
            <a:srgbClr val="FBAE40"/>
          </p15:clr>
        </p15:guide>
        <p15:guide id="28" pos="1328">
          <p15:clr>
            <a:srgbClr val="FBAE40"/>
          </p15:clr>
        </p15:guide>
        <p15:guide id="29" pos="1522">
          <p15:clr>
            <a:srgbClr val="FBAE40"/>
          </p15:clr>
        </p15:guide>
        <p15:guide id="30" pos="1716">
          <p15:clr>
            <a:srgbClr val="FBAE40"/>
          </p15:clr>
        </p15:guide>
        <p15:guide id="31" pos="1911">
          <p15:clr>
            <a:srgbClr val="FBAE40"/>
          </p15:clr>
        </p15:guide>
        <p15:guide id="32" pos="2104">
          <p15:clr>
            <a:srgbClr val="FBAE40"/>
          </p15:clr>
        </p15:guide>
        <p15:guide id="33" pos="2298">
          <p15:clr>
            <a:srgbClr val="FBAE40"/>
          </p15:clr>
        </p15:guide>
        <p15:guide id="34" pos="2492">
          <p15:clr>
            <a:srgbClr val="FBAE40"/>
          </p15:clr>
        </p15:guide>
        <p15:guide id="35" pos="2686">
          <p15:clr>
            <a:srgbClr val="FBAE40"/>
          </p15:clr>
        </p15:guide>
        <p15:guide id="36" pos="2880">
          <p15:clr>
            <a:srgbClr val="FBAE40"/>
          </p15:clr>
        </p15:guide>
        <p15:guide id="37" pos="3074">
          <p15:clr>
            <a:srgbClr val="FBAE40"/>
          </p15:clr>
        </p15:guide>
        <p15:guide id="38" pos="3268">
          <p15:clr>
            <a:srgbClr val="FBAE40"/>
          </p15:clr>
        </p15:guide>
        <p15:guide id="39" pos="3462">
          <p15:clr>
            <a:srgbClr val="FBAE40"/>
          </p15:clr>
        </p15:guide>
        <p15:guide id="40" pos="3656">
          <p15:clr>
            <a:srgbClr val="FBAE40"/>
          </p15:clr>
        </p15:guide>
        <p15:guide id="41" pos="3849">
          <p15:clr>
            <a:srgbClr val="FBAE40"/>
          </p15:clr>
        </p15:guide>
        <p15:guide id="42" pos="4044">
          <p15:clr>
            <a:srgbClr val="FBAE40"/>
          </p15:clr>
        </p15:guide>
        <p15:guide id="43" pos="4238">
          <p15:clr>
            <a:srgbClr val="FBAE40"/>
          </p15:clr>
        </p15:guide>
        <p15:guide id="44" pos="4432">
          <p15:clr>
            <a:srgbClr val="FBAE40"/>
          </p15:clr>
        </p15:guide>
        <p15:guide id="45" pos="4625">
          <p15:clr>
            <a:srgbClr val="FBAE40"/>
          </p15:clr>
        </p15:guide>
        <p15:guide id="46" pos="4819">
          <p15:clr>
            <a:srgbClr val="FBAE40"/>
          </p15:clr>
        </p15:guide>
        <p15:guide id="47" pos="5013">
          <p15:clr>
            <a:srgbClr val="FBAE40"/>
          </p15:clr>
        </p15:guide>
        <p15:guide id="48" pos="5208">
          <p15:clr>
            <a:srgbClr val="FBAE40"/>
          </p15:clr>
        </p15:guide>
        <p15:guide id="49" pos="5402">
          <p15:clr>
            <a:srgbClr val="FBAE40"/>
          </p15:clr>
        </p15:guide>
        <p15:guide id="50" pos="559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lajd - tytuł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36062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lajd - tytuł + 2 elementy zawartości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9852" y="1796073"/>
            <a:ext cx="4720891" cy="424562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1256" y="1795869"/>
            <a:ext cx="4720891" cy="424581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1058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- tytuł + zdjęcie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0" y="816316"/>
            <a:ext cx="4926147" cy="97975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999" y="1796072"/>
            <a:ext cx="4926583" cy="424561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E681B9F9-7BA5-2D43-A1BD-8AF5D025063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816567"/>
            <a:ext cx="5685980" cy="5225119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algn="ctr">
              <a:buFont typeface="Arial" panose="020B0604020202020204" pitchFamily="34" charset="0"/>
              <a:buNone/>
              <a:defRPr sz="907"/>
            </a:lvl1pPr>
          </a:lstStyle>
          <a:p>
            <a:r>
              <a:rPr lang="pl-PL" dirty="0"/>
              <a:t>Kliknij ikonę, aby dodać</a:t>
            </a:r>
          </a:p>
        </p:txBody>
      </p:sp>
    </p:spTree>
    <p:extLst>
      <p:ext uri="{BB962C8B-B14F-4D97-AF65-F5344CB8AC3E}">
        <p14:creationId xmlns:p14="http://schemas.microsoft.com/office/powerpoint/2010/main" val="1836267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Slajd - tytuł + zawartość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630E28BA-19A4-6182-CE10-65107EDF6B75}"/>
              </a:ext>
            </a:extLst>
          </p:cNvPr>
          <p:cNvSpPr/>
          <p:nvPr userDrawn="1"/>
        </p:nvSpPr>
        <p:spPr>
          <a:xfrm>
            <a:off x="9790199" y="6695265"/>
            <a:ext cx="1232383" cy="1627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</p:spTree>
    <p:extLst>
      <p:ext uri="{BB962C8B-B14F-4D97-AF65-F5344CB8AC3E}">
        <p14:creationId xmlns:p14="http://schemas.microsoft.com/office/powerpoint/2010/main" val="3273973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Slajd - tytuł + 2 elementy zawartości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9852" y="1796073"/>
            <a:ext cx="4720891" cy="4245628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1256" y="1795869"/>
            <a:ext cx="4720891" cy="424581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A72189C-757E-47DF-313E-E0F36399C0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E363107C-97A9-9A5D-A2A2-E6ABB7ED4C62}"/>
              </a:ext>
            </a:extLst>
          </p:cNvPr>
          <p:cNvSpPr/>
          <p:nvPr userDrawn="1"/>
        </p:nvSpPr>
        <p:spPr>
          <a:xfrm>
            <a:off x="9790199" y="6695265"/>
            <a:ext cx="1232383" cy="1627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</p:spTree>
    <p:extLst>
      <p:ext uri="{BB962C8B-B14F-4D97-AF65-F5344CB8AC3E}">
        <p14:creationId xmlns:p14="http://schemas.microsoft.com/office/powerpoint/2010/main" val="439035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końc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ymbol zastępczy obrazu 10">
            <a:extLst>
              <a:ext uri="{FF2B5EF4-FFF2-40B4-BE49-F238E27FC236}">
                <a16:creationId xmlns:a16="http://schemas.microsoft.com/office/drawing/2014/main" id="{A760FD32-D539-3290-0E5F-1B5EF08EB2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56570" y="2"/>
            <a:ext cx="9866013" cy="4895951"/>
          </a:xfrm>
          <a:custGeom>
            <a:avLst/>
            <a:gdLst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39863 w 8640763"/>
              <a:gd name="connsiteY3" fmla="*/ 4500563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29626 w 8640763"/>
              <a:gd name="connsiteY2" fmla="*/ 4359975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0 w 8640763"/>
              <a:gd name="connsiteY5" fmla="*/ 5221288 h 5231492"/>
              <a:gd name="connsiteX6" fmla="*/ 0 w 8640763"/>
              <a:gd name="connsiteY6" fmla="*/ 0 h 5231492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8353 w 8640763"/>
              <a:gd name="connsiteY5" fmla="*/ 5211085 h 5231492"/>
              <a:gd name="connsiteX6" fmla="*/ 0 w 8640763"/>
              <a:gd name="connsiteY6" fmla="*/ 0 h 5231492"/>
              <a:gd name="connsiteX0" fmla="*/ 0 w 8640763"/>
              <a:gd name="connsiteY0" fmla="*/ 0 h 5240109"/>
              <a:gd name="connsiteX1" fmla="*/ 8640763 w 8640763"/>
              <a:gd name="connsiteY1" fmla="*/ 0 h 5240109"/>
              <a:gd name="connsiteX2" fmla="*/ 8629626 w 8640763"/>
              <a:gd name="connsiteY2" fmla="*/ 4359975 h 5240109"/>
              <a:gd name="connsiteX3" fmla="*/ 1443576 w 8640763"/>
              <a:gd name="connsiteY3" fmla="*/ 4369045 h 5240109"/>
              <a:gd name="connsiteX4" fmla="*/ 1439863 w 8640763"/>
              <a:gd name="connsiteY4" fmla="*/ 5231492 h 5240109"/>
              <a:gd name="connsiteX5" fmla="*/ 8353 w 8640763"/>
              <a:gd name="connsiteY5" fmla="*/ 5240109 h 5240109"/>
              <a:gd name="connsiteX6" fmla="*/ 0 w 8640763"/>
              <a:gd name="connsiteY6" fmla="*/ 0 h 5240109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49632"/>
              <a:gd name="connsiteX1" fmla="*/ 8640763 w 8640763"/>
              <a:gd name="connsiteY1" fmla="*/ 0 h 5249632"/>
              <a:gd name="connsiteX2" fmla="*/ 8629626 w 8640763"/>
              <a:gd name="connsiteY2" fmla="*/ 4359975 h 5249632"/>
              <a:gd name="connsiteX3" fmla="*/ 1443576 w 8640763"/>
              <a:gd name="connsiteY3" fmla="*/ 4369045 h 5249632"/>
              <a:gd name="connsiteX4" fmla="*/ 1449764 w 8640763"/>
              <a:gd name="connsiteY4" fmla="*/ 5249632 h 5249632"/>
              <a:gd name="connsiteX5" fmla="*/ 8353 w 8640763"/>
              <a:gd name="connsiteY5" fmla="*/ 5232853 h 5249632"/>
              <a:gd name="connsiteX6" fmla="*/ 0 w 8640763"/>
              <a:gd name="connsiteY6" fmla="*/ 0 h 5249632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9764 w 8640763"/>
              <a:gd name="connsiteY4" fmla="*/ 5249632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3824 w 8640763"/>
              <a:gd name="connsiteY4" fmla="*/ 5242376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8843 w 8649606"/>
              <a:gd name="connsiteY0" fmla="*/ 0 h 5242376"/>
              <a:gd name="connsiteX1" fmla="*/ 8649606 w 8649606"/>
              <a:gd name="connsiteY1" fmla="*/ 0 h 5242376"/>
              <a:gd name="connsiteX2" fmla="*/ 8638469 w 8649606"/>
              <a:gd name="connsiteY2" fmla="*/ 4359975 h 5242376"/>
              <a:gd name="connsiteX3" fmla="*/ 1452419 w 8649606"/>
              <a:gd name="connsiteY3" fmla="*/ 4369045 h 5242376"/>
              <a:gd name="connsiteX4" fmla="*/ 1452667 w 8649606"/>
              <a:gd name="connsiteY4" fmla="*/ 5242376 h 5242376"/>
              <a:gd name="connsiteX5" fmla="*/ 367 w 8649606"/>
              <a:gd name="connsiteY5" fmla="*/ 5236481 h 5242376"/>
              <a:gd name="connsiteX6" fmla="*/ 8843 w 8649606"/>
              <a:gd name="connsiteY6" fmla="*/ 0 h 5242376"/>
              <a:gd name="connsiteX0" fmla="*/ 8843 w 8649606"/>
              <a:gd name="connsiteY0" fmla="*/ 0 h 5250993"/>
              <a:gd name="connsiteX1" fmla="*/ 8649606 w 8649606"/>
              <a:gd name="connsiteY1" fmla="*/ 0 h 5250993"/>
              <a:gd name="connsiteX2" fmla="*/ 8638469 w 8649606"/>
              <a:gd name="connsiteY2" fmla="*/ 4359975 h 5250993"/>
              <a:gd name="connsiteX3" fmla="*/ 1452419 w 8649606"/>
              <a:gd name="connsiteY3" fmla="*/ 4369045 h 5250993"/>
              <a:gd name="connsiteX4" fmla="*/ 1452667 w 8649606"/>
              <a:gd name="connsiteY4" fmla="*/ 5242376 h 5250993"/>
              <a:gd name="connsiteX5" fmla="*/ 367 w 8649606"/>
              <a:gd name="connsiteY5" fmla="*/ 5250993 h 5250993"/>
              <a:gd name="connsiteX6" fmla="*/ 8843 w 8649606"/>
              <a:gd name="connsiteY6" fmla="*/ 0 h 5250993"/>
              <a:gd name="connsiteX0" fmla="*/ 11268 w 8652031"/>
              <a:gd name="connsiteY0" fmla="*/ 0 h 5250993"/>
              <a:gd name="connsiteX1" fmla="*/ 8652031 w 8652031"/>
              <a:gd name="connsiteY1" fmla="*/ 0 h 5250993"/>
              <a:gd name="connsiteX2" fmla="*/ 8640894 w 8652031"/>
              <a:gd name="connsiteY2" fmla="*/ 4359975 h 5250993"/>
              <a:gd name="connsiteX3" fmla="*/ 1454844 w 8652031"/>
              <a:gd name="connsiteY3" fmla="*/ 4369045 h 5250993"/>
              <a:gd name="connsiteX4" fmla="*/ 1455092 w 8652031"/>
              <a:gd name="connsiteY4" fmla="*/ 5242376 h 5250993"/>
              <a:gd name="connsiteX5" fmla="*/ 317 w 8652031"/>
              <a:gd name="connsiteY5" fmla="*/ 5250993 h 5250993"/>
              <a:gd name="connsiteX6" fmla="*/ 11268 w 8652031"/>
              <a:gd name="connsiteY6" fmla="*/ 0 h 5250993"/>
              <a:gd name="connsiteX0" fmla="*/ 11268 w 8652031"/>
              <a:gd name="connsiteY0" fmla="*/ 0 h 5244947"/>
              <a:gd name="connsiteX1" fmla="*/ 8652031 w 8652031"/>
              <a:gd name="connsiteY1" fmla="*/ 0 h 5244947"/>
              <a:gd name="connsiteX2" fmla="*/ 8640894 w 8652031"/>
              <a:gd name="connsiteY2" fmla="*/ 4359975 h 5244947"/>
              <a:gd name="connsiteX3" fmla="*/ 1454844 w 8652031"/>
              <a:gd name="connsiteY3" fmla="*/ 4369045 h 5244947"/>
              <a:gd name="connsiteX4" fmla="*/ 1455092 w 8652031"/>
              <a:gd name="connsiteY4" fmla="*/ 5242376 h 5244947"/>
              <a:gd name="connsiteX5" fmla="*/ 317 w 8652031"/>
              <a:gd name="connsiteY5" fmla="*/ 5244947 h 5244947"/>
              <a:gd name="connsiteX6" fmla="*/ 11268 w 8652031"/>
              <a:gd name="connsiteY6" fmla="*/ 0 h 5244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52031" h="5244947">
                <a:moveTo>
                  <a:pt x="11268" y="0"/>
                </a:moveTo>
                <a:lnTo>
                  <a:pt x="8652031" y="0"/>
                </a:lnTo>
                <a:cubicBezTo>
                  <a:pt x="8648319" y="1453325"/>
                  <a:pt x="8644606" y="2906650"/>
                  <a:pt x="8640894" y="4359975"/>
                </a:cubicBezTo>
                <a:lnTo>
                  <a:pt x="1454844" y="4369045"/>
                </a:lnTo>
                <a:cubicBezTo>
                  <a:pt x="1453606" y="4653126"/>
                  <a:pt x="1456330" y="4958295"/>
                  <a:pt x="1455092" y="5242376"/>
                </a:cubicBezTo>
                <a:lnTo>
                  <a:pt x="317" y="5244947"/>
                </a:lnTo>
                <a:cubicBezTo>
                  <a:pt x="-2467" y="3507919"/>
                  <a:pt x="14052" y="1737028"/>
                  <a:pt x="1126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907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F8E39A3A-22D6-B8ED-2F58-16F69704FFAA}"/>
              </a:ext>
            </a:extLst>
          </p:cNvPr>
          <p:cNvSpPr/>
          <p:nvPr userDrawn="1"/>
        </p:nvSpPr>
        <p:spPr>
          <a:xfrm>
            <a:off x="2811311" y="4066749"/>
            <a:ext cx="9380691" cy="16486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3C397EF-E780-3941-A190-8FF660EE9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1691" y="4997163"/>
            <a:ext cx="8620387" cy="640083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9997DB1B-7AEA-45AB-A95E-349DEBEE20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311" y="4066749"/>
            <a:ext cx="4516563" cy="83238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855" y="5854973"/>
            <a:ext cx="9764291" cy="8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771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155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819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724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5523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251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261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4968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614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595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472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164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69419" y="816316"/>
            <a:ext cx="9852728" cy="97975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9854" y="1796072"/>
            <a:ext cx="9852729" cy="424561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  <a:endParaRPr lang="en-US" dirty="0"/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617E16B8-2BD0-D12E-978E-94E428DF9717}"/>
              </a:ext>
            </a:extLst>
          </p:cNvPr>
          <p:cNvSpPr/>
          <p:nvPr userDrawn="1"/>
        </p:nvSpPr>
        <p:spPr>
          <a:xfrm>
            <a:off x="1169813" y="1"/>
            <a:ext cx="1232383" cy="1627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662915FD-1FF3-5CF3-5C57-034114B5E6A2}"/>
              </a:ext>
            </a:extLst>
          </p:cNvPr>
          <p:cNvSpPr/>
          <p:nvPr userDrawn="1"/>
        </p:nvSpPr>
        <p:spPr>
          <a:xfrm>
            <a:off x="2402195" y="1"/>
            <a:ext cx="8619951" cy="1627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5026AD61-FC69-65FC-05E3-06AA14C89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89805" y="6368268"/>
            <a:ext cx="1231537" cy="163293"/>
          </a:xfrm>
          <a:prstGeom prst="rect">
            <a:avLst/>
          </a:prstGeom>
          <a:noFill/>
        </p:spPr>
        <p:txBody>
          <a:bodyPr vert="horz" lIns="0" tIns="72000" rIns="0" bIns="72000" rtlCol="0" anchor="ctr" anchorCtr="0"/>
          <a:lstStyle>
            <a:lvl1pPr algn="r">
              <a:defRPr sz="907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4C2A84FB-402E-BB6C-632B-D1ADD49B7D8C}"/>
              </a:ext>
            </a:extLst>
          </p:cNvPr>
          <p:cNvSpPr/>
          <p:nvPr userDrawn="1"/>
        </p:nvSpPr>
        <p:spPr>
          <a:xfrm>
            <a:off x="9790199" y="6695265"/>
            <a:ext cx="1232383" cy="1627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</p:spTree>
    <p:extLst>
      <p:ext uri="{BB962C8B-B14F-4D97-AF65-F5344CB8AC3E}">
        <p14:creationId xmlns:p14="http://schemas.microsoft.com/office/powerpoint/2010/main" val="1948528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hf hdr="0" ftr="0"/>
  <p:txStyles>
    <p:titleStyle>
      <a:lvl1pPr algn="l" defTabSz="914382" rtl="0" eaLnBrk="1" latinLnBrk="0" hangingPunct="1">
        <a:lnSpc>
          <a:spcPts val="3265"/>
        </a:lnSpc>
        <a:spcBef>
          <a:spcPct val="0"/>
        </a:spcBef>
        <a:buNone/>
        <a:defRPr sz="2540" b="1" kern="1200">
          <a:solidFill>
            <a:schemeClr val="tx2"/>
          </a:solidFill>
          <a:latin typeface="Open Sans" pitchFamily="2" charset="0"/>
          <a:ea typeface="Open Sans" pitchFamily="2" charset="0"/>
          <a:cs typeface="Open Sans" pitchFamily="2" charset="0"/>
        </a:defRPr>
      </a:lvl1pPr>
    </p:titleStyle>
    <p:bodyStyle>
      <a:lvl1pPr marL="228596" indent="-228596" algn="l" defTabSz="914382" rtl="0" eaLnBrk="1" latinLnBrk="0" hangingPunct="1">
        <a:lnSpc>
          <a:spcPts val="2177"/>
        </a:lnSpc>
        <a:spcBef>
          <a:spcPts val="1000"/>
        </a:spcBef>
        <a:buClr>
          <a:schemeClr val="accent1"/>
        </a:buClr>
        <a:buFontTx/>
        <a:buBlip>
          <a:blip r:embed="rId12"/>
        </a:buBlip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1pPr>
      <a:lvl2pPr marL="685787" indent="-228596" algn="l" defTabSz="914382" rtl="0" eaLnBrk="1" latinLnBrk="0" hangingPunct="1">
        <a:lnSpc>
          <a:spcPts val="2177"/>
        </a:lnSpc>
        <a:spcBef>
          <a:spcPts val="500"/>
        </a:spcBef>
        <a:buFontTx/>
        <a:buBlip>
          <a:blip r:embed="rId13"/>
        </a:buBlip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2pPr>
      <a:lvl3pPr marL="1142979" indent="-228596" algn="l" defTabSz="914382" rtl="0" eaLnBrk="1" latinLnBrk="0" hangingPunct="1">
        <a:lnSpc>
          <a:spcPts val="2177"/>
        </a:lnSpc>
        <a:spcBef>
          <a:spcPts val="500"/>
        </a:spcBef>
        <a:buFontTx/>
        <a:buBlip>
          <a:blip r:embed="rId14"/>
        </a:buBlip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3pPr>
      <a:lvl4pPr marL="1600171" indent="-228596" algn="l" defTabSz="914382" rtl="0" eaLnBrk="1" latinLnBrk="0" hangingPunct="1">
        <a:lnSpc>
          <a:spcPts val="2177"/>
        </a:lnSpc>
        <a:spcBef>
          <a:spcPts val="500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4pPr>
      <a:lvl5pPr marL="2057362" indent="-228596" algn="l" defTabSz="914382" rtl="0" eaLnBrk="1" latinLnBrk="0" hangingPunct="1">
        <a:lnSpc>
          <a:spcPts val="2177"/>
        </a:lnSpc>
        <a:spcBef>
          <a:spcPts val="500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5pPr>
      <a:lvl6pPr marL="2514554" indent="-228596" algn="l" defTabSz="91438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6" indent="-228596" algn="l" defTabSz="91438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7" indent="-228596" algn="l" defTabSz="91438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8" indent="-228596" algn="l" defTabSz="91438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3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5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8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9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41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3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65">
          <p15:clr>
            <a:srgbClr val="F26B43"/>
          </p15:clr>
        </p15:guide>
        <p15:guide id="2" pos="358">
          <p15:clr>
            <a:srgbClr val="F26B43"/>
          </p15:clr>
        </p15:guide>
        <p15:guide id="3" pos="552">
          <p15:clr>
            <a:srgbClr val="F26B43"/>
          </p15:clr>
        </p15:guide>
        <p15:guide id="4" pos="747">
          <p15:clr>
            <a:srgbClr val="F26B43"/>
          </p15:clr>
        </p15:guide>
        <p15:guide id="5" pos="941">
          <p15:clr>
            <a:srgbClr val="F26B43"/>
          </p15:clr>
        </p15:guide>
        <p15:guide id="6" pos="1135">
          <p15:clr>
            <a:srgbClr val="F26B43"/>
          </p15:clr>
        </p15:guide>
        <p15:guide id="7" pos="1328">
          <p15:clr>
            <a:srgbClr val="F26B43"/>
          </p15:clr>
        </p15:guide>
        <p15:guide id="8" pos="1522">
          <p15:clr>
            <a:srgbClr val="F26B43"/>
          </p15:clr>
        </p15:guide>
        <p15:guide id="9" pos="1716">
          <p15:clr>
            <a:srgbClr val="F26B43"/>
          </p15:clr>
        </p15:guide>
        <p15:guide id="10" pos="1911">
          <p15:clr>
            <a:srgbClr val="F26B43"/>
          </p15:clr>
        </p15:guide>
        <p15:guide id="11" pos="2104">
          <p15:clr>
            <a:srgbClr val="F26B43"/>
          </p15:clr>
        </p15:guide>
        <p15:guide id="12" pos="2298">
          <p15:clr>
            <a:srgbClr val="F26B43"/>
          </p15:clr>
        </p15:guide>
        <p15:guide id="13" pos="2492">
          <p15:clr>
            <a:srgbClr val="F26B43"/>
          </p15:clr>
        </p15:guide>
        <p15:guide id="14" pos="2686">
          <p15:clr>
            <a:srgbClr val="F26B43"/>
          </p15:clr>
        </p15:guide>
        <p15:guide id="15" pos="2880">
          <p15:clr>
            <a:srgbClr val="F26B43"/>
          </p15:clr>
        </p15:guide>
        <p15:guide id="16" pos="3074">
          <p15:clr>
            <a:srgbClr val="F26B43"/>
          </p15:clr>
        </p15:guide>
        <p15:guide id="17" pos="3268">
          <p15:clr>
            <a:srgbClr val="F26B43"/>
          </p15:clr>
        </p15:guide>
        <p15:guide id="18" pos="3462">
          <p15:clr>
            <a:srgbClr val="F26B43"/>
          </p15:clr>
        </p15:guide>
        <p15:guide id="19" pos="3656">
          <p15:clr>
            <a:srgbClr val="F26B43"/>
          </p15:clr>
        </p15:guide>
        <p15:guide id="20" pos="3849">
          <p15:clr>
            <a:srgbClr val="F26B43"/>
          </p15:clr>
        </p15:guide>
        <p15:guide id="21" pos="4044">
          <p15:clr>
            <a:srgbClr val="F26B43"/>
          </p15:clr>
        </p15:guide>
        <p15:guide id="22" pos="4238">
          <p15:clr>
            <a:srgbClr val="F26B43"/>
          </p15:clr>
        </p15:guide>
        <p15:guide id="23" pos="4432">
          <p15:clr>
            <a:srgbClr val="F26B43"/>
          </p15:clr>
        </p15:guide>
        <p15:guide id="24" pos="4625">
          <p15:clr>
            <a:srgbClr val="F26B43"/>
          </p15:clr>
        </p15:guide>
        <p15:guide id="25" pos="4819">
          <p15:clr>
            <a:srgbClr val="F26B43"/>
          </p15:clr>
        </p15:guide>
        <p15:guide id="26" pos="5013">
          <p15:clr>
            <a:srgbClr val="F26B43"/>
          </p15:clr>
        </p15:guide>
        <p15:guide id="27" pos="5208">
          <p15:clr>
            <a:srgbClr val="F26B43"/>
          </p15:clr>
        </p15:guide>
        <p15:guide id="28" pos="5402">
          <p15:clr>
            <a:srgbClr val="F26B43"/>
          </p15:clr>
        </p15:guide>
        <p15:guide id="29" pos="5595">
          <p15:clr>
            <a:srgbClr val="F26B43"/>
          </p15:clr>
        </p15:guide>
        <p15:guide id="30" orient="horz" pos="77">
          <p15:clr>
            <a:srgbClr val="F26B43"/>
          </p15:clr>
        </p15:guide>
        <p15:guide id="31" orient="horz" pos="231">
          <p15:clr>
            <a:srgbClr val="F26B43"/>
          </p15:clr>
        </p15:guide>
        <p15:guide id="32" orient="horz" pos="386">
          <p15:clr>
            <a:srgbClr val="F26B43"/>
          </p15:clr>
        </p15:guide>
        <p15:guide id="33" orient="horz" pos="540">
          <p15:clr>
            <a:srgbClr val="F26B43"/>
          </p15:clr>
        </p15:guide>
        <p15:guide id="34" orient="horz" pos="694">
          <p15:clr>
            <a:srgbClr val="F26B43"/>
          </p15:clr>
        </p15:guide>
        <p15:guide id="35" orient="horz" pos="848">
          <p15:clr>
            <a:srgbClr val="F26B43"/>
          </p15:clr>
        </p15:guide>
        <p15:guide id="36" orient="horz" pos="1003">
          <p15:clr>
            <a:srgbClr val="F26B43"/>
          </p15:clr>
        </p15:guide>
        <p15:guide id="37" orient="horz" pos="1157">
          <p15:clr>
            <a:srgbClr val="F26B43"/>
          </p15:clr>
        </p15:guide>
        <p15:guide id="38" orient="horz" pos="1311">
          <p15:clr>
            <a:srgbClr val="F26B43"/>
          </p15:clr>
        </p15:guide>
        <p15:guide id="39" orient="horz" pos="1466">
          <p15:clr>
            <a:srgbClr val="F26B43"/>
          </p15:clr>
        </p15:guide>
        <p15:guide id="40" orient="horz" pos="1620">
          <p15:clr>
            <a:srgbClr val="F26B43"/>
          </p15:clr>
        </p15:guide>
        <p15:guide id="41" orient="horz" pos="1774">
          <p15:clr>
            <a:srgbClr val="F26B43"/>
          </p15:clr>
        </p15:guide>
        <p15:guide id="42" orient="horz" pos="1929">
          <p15:clr>
            <a:srgbClr val="F26B43"/>
          </p15:clr>
        </p15:guide>
        <p15:guide id="43" orient="horz" pos="2083">
          <p15:clr>
            <a:srgbClr val="F26B43"/>
          </p15:clr>
        </p15:guide>
        <p15:guide id="44" orient="horz" pos="2237">
          <p15:clr>
            <a:srgbClr val="F26B43"/>
          </p15:clr>
        </p15:guide>
        <p15:guide id="45" orient="horz" pos="2392">
          <p15:clr>
            <a:srgbClr val="F26B43"/>
          </p15:clr>
        </p15:guide>
        <p15:guide id="46" orient="horz" pos="2546">
          <p15:clr>
            <a:srgbClr val="F26B43"/>
          </p15:clr>
        </p15:guide>
        <p15:guide id="47" orient="horz" pos="2700">
          <p15:clr>
            <a:srgbClr val="F26B43"/>
          </p15:clr>
        </p15:guide>
        <p15:guide id="48" orient="horz" pos="2854">
          <p15:clr>
            <a:srgbClr val="F26B43"/>
          </p15:clr>
        </p15:guide>
        <p15:guide id="49" orient="horz" pos="3009">
          <p15:clr>
            <a:srgbClr val="F26B43"/>
          </p15:clr>
        </p15:guide>
        <p15:guide id="50" orient="horz" pos="3163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46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8" Type="http://schemas.openxmlformats.org/officeDocument/2006/relationships/image" Target="../media/image28.png"/><Relationship Id="rId8" Type="http://schemas.openxmlformats.org/officeDocument/2006/relationships/image" Target="../media/image30.svg"/><Relationship Id="rId3" Type="http://schemas.openxmlformats.org/officeDocument/2006/relationships/image" Target="../media/image26.png"/><Relationship Id="rId21" Type="http://schemas.openxmlformats.org/officeDocument/2006/relationships/image" Target="../media/image40.svg"/><Relationship Id="rId17" Type="http://schemas.openxmlformats.org/officeDocument/2006/relationships/image" Target="../media/image27.png"/><Relationship Id="rId12" Type="http://schemas.openxmlformats.org/officeDocument/2006/relationships/image" Target="../media/image34.sv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8.sv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svg"/><Relationship Id="rId24" Type="http://schemas.openxmlformats.org/officeDocument/2006/relationships/image" Target="../media/image33.png"/><Relationship Id="rId23" Type="http://schemas.openxmlformats.org/officeDocument/2006/relationships/image" Target="../media/image32.png"/><Relationship Id="rId10" Type="http://schemas.openxmlformats.org/officeDocument/2006/relationships/image" Target="../media/image32.svg"/><Relationship Id="rId19" Type="http://schemas.openxmlformats.org/officeDocument/2006/relationships/image" Target="../media/image29.png"/><Relationship Id="rId14" Type="http://schemas.openxmlformats.org/officeDocument/2006/relationships/image" Target="../media/image36.svg"/><Relationship Id="rId22" Type="http://schemas.openxmlformats.org/officeDocument/2006/relationships/image" Target="../media/image31.png"/><Relationship Id="rId4" Type="http://schemas.openxmlformats.org/officeDocument/2006/relationships/image" Target="../media/image2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transformacja@umwm.malopolska.pl" TargetMode="External"/><Relationship Id="rId2" Type="http://schemas.openxmlformats.org/officeDocument/2006/relationships/hyperlink" Target="mailto:powietrze@umwm.malopolska.p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61"/>
          <p:cNvSpPr txBox="1">
            <a:spLocks/>
          </p:cNvSpPr>
          <p:nvPr/>
        </p:nvSpPr>
        <p:spPr bwMode="auto">
          <a:xfrm>
            <a:off x="7145867" y="4755670"/>
            <a:ext cx="3877733" cy="9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6" tIns="45700" rIns="91396" bIns="45700"/>
          <a:lstStyle/>
          <a:p>
            <a:pPr algn="r" defTabSz="582613">
              <a:buSzPct val="75000"/>
            </a:pPr>
            <a:r>
              <a:rPr lang="pl-PL" altLang="pl-PL" b="1" dirty="0" smtClean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Tomasz Pietrusiak</a:t>
            </a:r>
          </a:p>
          <a:p>
            <a:pPr algn="r" defTabSz="582613">
              <a:buSzPct val="75000"/>
            </a:pPr>
            <a:r>
              <a:rPr lang="pl-PL" altLang="pl-PL" sz="1200" dirty="0" smtClean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Zastępca Dyrektora</a:t>
            </a:r>
            <a:r>
              <a:rPr lang="en-US" altLang="pl-PL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/>
            </a:r>
            <a:br>
              <a:rPr lang="en-US" altLang="pl-PL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</a:br>
            <a:r>
              <a:rPr lang="pl-PL" altLang="pl-PL" sz="1200" dirty="0" smtClean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Departamentu </a:t>
            </a:r>
            <a:r>
              <a:rPr lang="pl-PL" altLang="pl-PL" sz="1200" dirty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Środowiska </a:t>
            </a:r>
          </a:p>
          <a:p>
            <a:pPr algn="r" defTabSz="582613">
              <a:buSzPct val="75000"/>
            </a:pPr>
            <a:r>
              <a:rPr lang="pl-PL" altLang="pl-PL" sz="1200" dirty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Urząd Marszałkowski Województwa Małopolskiego</a:t>
            </a:r>
          </a:p>
        </p:txBody>
      </p:sp>
      <p:pic>
        <p:nvPicPr>
          <p:cNvPr id="1026" name="Picture 2" descr="Kraków tworzy metropolię i dzieli miliony z sąsiadami | Dziennik Pols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839" y="-1"/>
            <a:ext cx="3164161" cy="179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le tekstowe 5"/>
          <p:cNvSpPr txBox="1"/>
          <p:nvPr/>
        </p:nvSpPr>
        <p:spPr>
          <a:xfrm>
            <a:off x="1838792" y="3135079"/>
            <a:ext cx="8912945" cy="1384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2"/>
                </a:solidFill>
              </a:rPr>
              <a:t>Podsumowanie wdrażania Programu ochrony powietrza </a:t>
            </a:r>
          </a:p>
          <a:p>
            <a:pPr algn="ctr"/>
            <a:r>
              <a:rPr lang="pl-PL" sz="2800" b="1" dirty="0" smtClean="0">
                <a:solidFill>
                  <a:schemeClr val="tx2"/>
                </a:solidFill>
              </a:rPr>
              <a:t>dla województwa małopolskiego za rok 2025 </a:t>
            </a:r>
          </a:p>
          <a:p>
            <a:pPr algn="ctr"/>
            <a:r>
              <a:rPr lang="pl-PL" sz="2800" b="1" dirty="0" smtClean="0">
                <a:solidFill>
                  <a:schemeClr val="tx2"/>
                </a:solidFill>
              </a:rPr>
              <a:t>na terenie Metropolii Krakowskiej</a:t>
            </a:r>
            <a:endParaRPr lang="pl-PL" sz="2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72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1790858" y="6216879"/>
            <a:ext cx="866753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900" dirty="0" smtClean="0"/>
              <a:t>*od </a:t>
            </a:r>
            <a:r>
              <a:rPr lang="pl-PL" sz="900" dirty="0"/>
              <a:t>roku </a:t>
            </a:r>
            <a:r>
              <a:rPr lang="pl-PL" sz="900" dirty="0" smtClean="0"/>
              <a:t>2020 </a:t>
            </a:r>
            <a:r>
              <a:rPr lang="pl-PL" sz="900" dirty="0"/>
              <a:t>dane odnoszą się do liczby budynków/lokali, w których dokonano likwidacji nieefektywnych źródeł ciepła na paliwa stałe</a:t>
            </a:r>
          </a:p>
        </p:txBody>
      </p:sp>
      <p:sp>
        <p:nvSpPr>
          <p:cNvPr id="22" name="pole tekstowe 21"/>
          <p:cNvSpPr txBox="1"/>
          <p:nvPr/>
        </p:nvSpPr>
        <p:spPr>
          <a:xfrm>
            <a:off x="1464331" y="347675"/>
            <a:ext cx="9905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 sz="1400" b="0" i="0" u="none" strike="noStrike" kern="1200" spc="0" baseline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pl-PL" sz="2400" b="1" dirty="0">
                <a:solidFill>
                  <a:schemeClr val="tx2"/>
                </a:solidFill>
              </a:rPr>
              <a:t>Liczba zlikwidowanych przestarzałych kotłów na paliwa </a:t>
            </a:r>
            <a:r>
              <a:rPr lang="pl-PL" sz="2400" b="1" dirty="0" smtClean="0">
                <a:solidFill>
                  <a:schemeClr val="tx2"/>
                </a:solidFill>
              </a:rPr>
              <a:t>stałe w </a:t>
            </a:r>
            <a:r>
              <a:rPr lang="pl-PL" sz="2400" b="1" dirty="0">
                <a:solidFill>
                  <a:schemeClr val="tx2"/>
                </a:solidFill>
              </a:rPr>
              <a:t>Małopolsce w latach </a:t>
            </a:r>
            <a:r>
              <a:rPr lang="pl-PL" sz="2400" b="1" dirty="0" smtClean="0">
                <a:solidFill>
                  <a:schemeClr val="tx2"/>
                </a:solidFill>
              </a:rPr>
              <a:t>2017-2025</a:t>
            </a:r>
            <a:endParaRPr lang="pl-PL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24" name="Wykres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3687121"/>
              </p:ext>
            </p:extLst>
          </p:nvPr>
        </p:nvGraphicFramePr>
        <p:xfrm>
          <a:off x="1790858" y="1178672"/>
          <a:ext cx="8646536" cy="47797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5772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pic>
        <p:nvPicPr>
          <p:cNvPr id="18" name="Obraz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1868" y="2823868"/>
            <a:ext cx="3007442" cy="3015820"/>
          </a:xfrm>
          <a:prstGeom prst="rect">
            <a:avLst/>
          </a:prstGeom>
        </p:spPr>
      </p:pic>
      <p:sp>
        <p:nvSpPr>
          <p:cNvPr id="39" name="pole tekstowe 38"/>
          <p:cNvSpPr txBox="1"/>
          <p:nvPr/>
        </p:nvSpPr>
        <p:spPr>
          <a:xfrm>
            <a:off x="374009" y="497826"/>
            <a:ext cx="116903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 sz="1400" b="0" i="0" u="none" strike="noStrike" kern="1200" spc="0" baseline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pl-PL" sz="2400" b="1" dirty="0">
                <a:solidFill>
                  <a:schemeClr val="tx2"/>
                </a:solidFill>
              </a:rPr>
              <a:t>Liczba budynków/lokali, w których dokonano likwidacji nieefektywnych źródeł ciepła na paliwa </a:t>
            </a:r>
            <a:r>
              <a:rPr lang="pl-PL" sz="2400" b="1" dirty="0" smtClean="0">
                <a:solidFill>
                  <a:schemeClr val="tx2"/>
                </a:solidFill>
              </a:rPr>
              <a:t>stałe </a:t>
            </a:r>
            <a:r>
              <a:rPr lang="pl-PL" sz="2400" b="1" dirty="0">
                <a:solidFill>
                  <a:schemeClr val="tx2"/>
                </a:solidFill>
              </a:rPr>
              <a:t>w gminach Metropolii Krakowskiej w roku 2025 - w 1 478 szt.</a:t>
            </a:r>
          </a:p>
        </p:txBody>
      </p:sp>
      <p:sp>
        <p:nvSpPr>
          <p:cNvPr id="42" name="Prostokąt 41"/>
          <p:cNvSpPr/>
          <p:nvPr/>
        </p:nvSpPr>
        <p:spPr>
          <a:xfrm>
            <a:off x="10108372" y="4564893"/>
            <a:ext cx="1055076" cy="3717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rostokąt 42"/>
          <p:cNvSpPr/>
          <p:nvPr/>
        </p:nvSpPr>
        <p:spPr>
          <a:xfrm>
            <a:off x="8066989" y="2655653"/>
            <a:ext cx="3096459" cy="1754326"/>
          </a:xfrm>
          <a:prstGeom prst="rect">
            <a:avLst/>
          </a:prstGeom>
          <a:ln cap="rnd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l-PL" b="1" dirty="0" smtClean="0">
                <a:solidFill>
                  <a:schemeClr val="tx2"/>
                </a:solidFill>
              </a:rPr>
              <a:t>Średnio na jedną gminę Metropolii przypadało </a:t>
            </a:r>
          </a:p>
          <a:p>
            <a:pPr algn="ctr"/>
            <a:r>
              <a:rPr lang="pl-PL" b="1" dirty="0" smtClean="0">
                <a:solidFill>
                  <a:srgbClr val="57922A"/>
                </a:solidFill>
              </a:rPr>
              <a:t>o 27 % więcej </a:t>
            </a:r>
          </a:p>
          <a:p>
            <a:pPr algn="ctr"/>
            <a:r>
              <a:rPr lang="pl-PL" b="1" dirty="0">
                <a:solidFill>
                  <a:schemeClr val="tx2"/>
                </a:solidFill>
              </a:rPr>
              <a:t>z</a:t>
            </a:r>
            <a:r>
              <a:rPr lang="pl-PL" b="1" dirty="0" smtClean="0">
                <a:solidFill>
                  <a:schemeClr val="tx2"/>
                </a:solidFill>
              </a:rPr>
              <a:t>likwidowanych kotłów niż w pozostałych gminach Małopolski</a:t>
            </a:r>
            <a:endParaRPr lang="pl-PL" b="1" dirty="0">
              <a:solidFill>
                <a:schemeClr val="tx2"/>
              </a:solidFill>
            </a:endParaRPr>
          </a:p>
        </p:txBody>
      </p:sp>
      <p:sp>
        <p:nvSpPr>
          <p:cNvPr id="45" name="Prostokąt 44"/>
          <p:cNvSpPr/>
          <p:nvPr/>
        </p:nvSpPr>
        <p:spPr>
          <a:xfrm>
            <a:off x="1965775" y="1962126"/>
            <a:ext cx="32156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600" dirty="0" smtClean="0">
                <a:solidFill>
                  <a:schemeClr val="accent4">
                    <a:lumMod val="75000"/>
                  </a:schemeClr>
                </a:solidFill>
              </a:rPr>
              <a:t>Udział Metropolii Krakowskiej w liczbie likwidacji nieefektywnych źródeł ciepła w Małopolsce </a:t>
            </a:r>
            <a:endParaRPr lang="pl-PL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upa 18"/>
          <p:cNvGrpSpPr/>
          <p:nvPr/>
        </p:nvGrpSpPr>
        <p:grpSpPr>
          <a:xfrm>
            <a:off x="4618802" y="5426337"/>
            <a:ext cx="2866098" cy="880279"/>
            <a:chOff x="1292551" y="5769591"/>
            <a:chExt cx="2866098" cy="880279"/>
          </a:xfrm>
        </p:grpSpPr>
        <p:sp>
          <p:nvSpPr>
            <p:cNvPr id="46" name="Prostokąt zaokrąglony 45"/>
            <p:cNvSpPr/>
            <p:nvPr/>
          </p:nvSpPr>
          <p:spPr>
            <a:xfrm>
              <a:off x="1292551" y="5804318"/>
              <a:ext cx="211015" cy="218749"/>
            </a:xfrm>
            <a:prstGeom prst="roundRect">
              <a:avLst/>
            </a:prstGeom>
            <a:solidFill>
              <a:srgbClr val="1C5A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7" name="Prostokąt zaokrąglony 46"/>
            <p:cNvSpPr/>
            <p:nvPr/>
          </p:nvSpPr>
          <p:spPr>
            <a:xfrm>
              <a:off x="1301276" y="6217941"/>
              <a:ext cx="211015" cy="218749"/>
            </a:xfrm>
            <a:prstGeom prst="roundRect">
              <a:avLst/>
            </a:prstGeom>
            <a:solidFill>
              <a:srgbClr val="CFD0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8" name="pole tekstowe 47"/>
            <p:cNvSpPr txBox="1"/>
            <p:nvPr/>
          </p:nvSpPr>
          <p:spPr>
            <a:xfrm>
              <a:off x="1492755" y="5769591"/>
              <a:ext cx="23993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1200" dirty="0" smtClean="0"/>
                <a:t>Metropolia Krakowska (15 gmin)</a:t>
              </a:r>
            </a:p>
            <a:p>
              <a:r>
                <a:rPr lang="pl-PL" sz="1200" b="1" dirty="0" smtClean="0">
                  <a:solidFill>
                    <a:schemeClr val="tx2"/>
                  </a:solidFill>
                </a:rPr>
                <a:t>1 478 </a:t>
              </a:r>
              <a:r>
                <a:rPr lang="pl-PL" sz="1200" dirty="0" smtClean="0"/>
                <a:t>szt. (10,2%)</a:t>
              </a:r>
              <a:endParaRPr lang="pl-PL" sz="1200" dirty="0"/>
            </a:p>
          </p:txBody>
        </p:sp>
        <p:sp>
          <p:nvSpPr>
            <p:cNvPr id="49" name="pole tekstowe 48"/>
            <p:cNvSpPr txBox="1"/>
            <p:nvPr/>
          </p:nvSpPr>
          <p:spPr>
            <a:xfrm>
              <a:off x="1492755" y="6188205"/>
              <a:ext cx="26658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1200" dirty="0" smtClean="0"/>
                <a:t>Pozostała część Małopolski (168 gmin)</a:t>
              </a:r>
            </a:p>
            <a:p>
              <a:r>
                <a:rPr lang="pl-PL" sz="1200" b="1" dirty="0" smtClean="0"/>
                <a:t>13 017</a:t>
              </a:r>
              <a:r>
                <a:rPr lang="pl-PL" sz="1200" b="1" dirty="0" smtClean="0">
                  <a:solidFill>
                    <a:srgbClr val="1C5AA9"/>
                  </a:solidFill>
                </a:rPr>
                <a:t> </a:t>
              </a:r>
              <a:r>
                <a:rPr lang="pl-PL" sz="1200" dirty="0" smtClean="0"/>
                <a:t>szt. (89,8%)</a:t>
              </a:r>
              <a:endParaRPr lang="pl-PL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823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rostokąt 36"/>
          <p:cNvSpPr/>
          <p:nvPr/>
        </p:nvSpPr>
        <p:spPr>
          <a:xfrm>
            <a:off x="1411393" y="6230493"/>
            <a:ext cx="866753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000" dirty="0" smtClean="0"/>
              <a:t>*Dane z Centralnej Ewidencji Emisyjności Budynków prowadzonej przez Główny Urząd </a:t>
            </a:r>
            <a:r>
              <a:rPr lang="pl-PL" sz="1000" dirty="0"/>
              <a:t>Nadzoru Budowlanego - aktualne na dzień 9.06.2026 </a:t>
            </a:r>
          </a:p>
        </p:txBody>
      </p:sp>
      <p:graphicFrame>
        <p:nvGraphicFramePr>
          <p:cNvPr id="39" name="Wykres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5560525"/>
              </p:ext>
            </p:extLst>
          </p:nvPr>
        </p:nvGraphicFramePr>
        <p:xfrm>
          <a:off x="1059720" y="1362869"/>
          <a:ext cx="10029826" cy="4648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4" name="pole tekstowe 23"/>
          <p:cNvSpPr txBox="1"/>
          <p:nvPr/>
        </p:nvSpPr>
        <p:spPr>
          <a:xfrm>
            <a:off x="2518149" y="434541"/>
            <a:ext cx="7670879" cy="46166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tx2"/>
                </a:solidFill>
              </a:rPr>
              <a:t>Liczba budynków z kotłami: pozaklasowymi /  3 i 4 klasy</a:t>
            </a:r>
            <a:endParaRPr lang="pl-PL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35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pic>
        <p:nvPicPr>
          <p:cNvPr id="39" name="Obraz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161" y="4116537"/>
            <a:ext cx="2076799" cy="1454860"/>
          </a:xfrm>
          <a:prstGeom prst="rect">
            <a:avLst/>
          </a:prstGeom>
        </p:spPr>
      </p:pic>
      <p:sp>
        <p:nvSpPr>
          <p:cNvPr id="18" name="Prostokąt 17"/>
          <p:cNvSpPr/>
          <p:nvPr/>
        </p:nvSpPr>
        <p:spPr>
          <a:xfrm>
            <a:off x="1277880" y="421909"/>
            <a:ext cx="974355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2400" b="1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Wymiana pozaklasowych urządzeń grzewczych w statystyce (szt./  2025 r.)</a:t>
            </a:r>
          </a:p>
          <a:p>
            <a:pPr lvl="0" algn="ctr"/>
            <a:endParaRPr lang="pl-PL" sz="1400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2" name="Tabela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941735"/>
              </p:ext>
            </p:extLst>
          </p:nvPr>
        </p:nvGraphicFramePr>
        <p:xfrm>
          <a:off x="1414746" y="1562530"/>
          <a:ext cx="7451492" cy="39573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076598">
                  <a:extLst>
                    <a:ext uri="{9D8B030D-6E8A-4147-A177-3AD203B41FA5}">
                      <a16:colId xmlns:a16="http://schemas.microsoft.com/office/drawing/2014/main" val="4276188054"/>
                    </a:ext>
                  </a:extLst>
                </a:gridCol>
                <a:gridCol w="1653702">
                  <a:extLst>
                    <a:ext uri="{9D8B030D-6E8A-4147-A177-3AD203B41FA5}">
                      <a16:colId xmlns:a16="http://schemas.microsoft.com/office/drawing/2014/main" val="2405838901"/>
                    </a:ext>
                  </a:extLst>
                </a:gridCol>
                <a:gridCol w="885217">
                  <a:extLst>
                    <a:ext uri="{9D8B030D-6E8A-4147-A177-3AD203B41FA5}">
                      <a16:colId xmlns:a16="http://schemas.microsoft.com/office/drawing/2014/main" val="3569722634"/>
                    </a:ext>
                  </a:extLst>
                </a:gridCol>
                <a:gridCol w="972766">
                  <a:extLst>
                    <a:ext uri="{9D8B030D-6E8A-4147-A177-3AD203B41FA5}">
                      <a16:colId xmlns:a16="http://schemas.microsoft.com/office/drawing/2014/main" val="2356085773"/>
                    </a:ext>
                  </a:extLst>
                </a:gridCol>
                <a:gridCol w="1565090">
                  <a:extLst>
                    <a:ext uri="{9D8B030D-6E8A-4147-A177-3AD203B41FA5}">
                      <a16:colId xmlns:a16="http://schemas.microsoft.com/office/drawing/2014/main" val="3267279575"/>
                    </a:ext>
                  </a:extLst>
                </a:gridCol>
                <a:gridCol w="1298119">
                  <a:extLst>
                    <a:ext uri="{9D8B030D-6E8A-4147-A177-3AD203B41FA5}">
                      <a16:colId xmlns:a16="http://schemas.microsoft.com/office/drawing/2014/main" val="980998255"/>
                    </a:ext>
                  </a:extLst>
                </a:gridCol>
              </a:tblGrid>
              <a:tr h="334773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Lista rankingowa</a:t>
                      </a:r>
                      <a:endParaRPr lang="pl-P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Gmina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szt.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Lista rankingowa</a:t>
                      </a:r>
                      <a:endParaRPr lang="pl-P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Gmina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szt.</a:t>
                      </a:r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0035437"/>
                  </a:ext>
                </a:extLst>
              </a:tr>
              <a:tr h="348834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/>
                        <a:t>1.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800" dirty="0" smtClean="0"/>
                        <a:t>Wieliczka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508</a:t>
                      </a:r>
                      <a:endParaRPr lang="pl-PL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/>
                        <a:t>105.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Zielonki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51</a:t>
                      </a:r>
                      <a:endParaRPr lang="pl-PL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488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/>
                        <a:t>3.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800" dirty="0" smtClean="0"/>
                        <a:t>Czernichów</a:t>
                      </a:r>
                      <a:endParaRPr lang="pl-PL" sz="18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335</a:t>
                      </a:r>
                      <a:endParaRPr lang="pl-PL" sz="1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/>
                        <a:t>111.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Biskupice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49</a:t>
                      </a:r>
                      <a:endParaRPr lang="pl-PL" sz="1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243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/>
                        <a:t>45.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Wielka Wieś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93</a:t>
                      </a:r>
                      <a:endParaRPr lang="pl-PL" sz="1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/>
                        <a:t>125.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Zabierzów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41</a:t>
                      </a:r>
                      <a:endParaRPr lang="pl-PL" sz="1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901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/>
                        <a:t>48.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Michałowice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91</a:t>
                      </a:r>
                      <a:endParaRPr lang="pl-PL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/>
                        <a:t>128.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Igołomia-Wawrzeńczyce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40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1383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/>
                        <a:t>81.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Świątniki Górne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/>
                        <a:t>142.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Niepołomice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32</a:t>
                      </a:r>
                      <a:endParaRPr lang="pl-PL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24196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/>
                        <a:t>90.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Kocmyrzów–Luborzyca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59</a:t>
                      </a:r>
                    </a:p>
                    <a:p>
                      <a:pPr algn="l"/>
                      <a:endParaRPr lang="pl-PL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/>
                        <a:t>148.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Mogilany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27</a:t>
                      </a:r>
                    </a:p>
                    <a:p>
                      <a:pPr algn="ctr"/>
                      <a:endParaRPr lang="pl-PL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57835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/>
                        <a:t>92.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Liszki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56</a:t>
                      </a:r>
                      <a:endParaRPr lang="pl-PL" sz="1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154. </a:t>
                      </a:r>
                      <a:endParaRPr lang="pl-P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Skawina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pl-PL" sz="1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47833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/>
                        <a:t>178.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Kraków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3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pl-PL" sz="1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164107"/>
                  </a:ext>
                </a:extLst>
              </a:tr>
            </a:tbl>
          </a:graphicData>
        </a:graphic>
      </p:graphicFrame>
      <p:sp>
        <p:nvSpPr>
          <p:cNvPr id="33" name="pole tekstowe 32"/>
          <p:cNvSpPr txBox="1"/>
          <p:nvPr/>
        </p:nvSpPr>
        <p:spPr>
          <a:xfrm>
            <a:off x="4980561" y="1570678"/>
            <a:ext cx="91837" cy="39573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5230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Obraz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455" y="1918758"/>
            <a:ext cx="5324424" cy="4677334"/>
          </a:xfrm>
          <a:prstGeom prst="rect">
            <a:avLst/>
          </a:prstGeom>
        </p:spPr>
      </p:pic>
      <p:sp>
        <p:nvSpPr>
          <p:cNvPr id="41" name="Prostokąt zaokrąglony 40"/>
          <p:cNvSpPr/>
          <p:nvPr/>
        </p:nvSpPr>
        <p:spPr>
          <a:xfrm>
            <a:off x="509954" y="2372187"/>
            <a:ext cx="5446070" cy="2361101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defTabSz="584200" fontAlgn="base">
              <a:spcAft>
                <a:spcPct val="0"/>
              </a:spcAft>
            </a:pPr>
            <a:r>
              <a:rPr lang="pl-PL" sz="1600" dirty="0" smtClean="0"/>
              <a:t>W aplikacji </a:t>
            </a:r>
            <a:r>
              <a:rPr lang="pl-PL" sz="1600" b="1" dirty="0" err="1" smtClean="0"/>
              <a:t>Ekointerwencja</a:t>
            </a:r>
            <a:r>
              <a:rPr lang="pl-PL" sz="1600" dirty="0" smtClean="0"/>
              <a:t> w 2025 </a:t>
            </a:r>
            <a:r>
              <a:rPr lang="pl-PL" sz="1600" dirty="0"/>
              <a:t>roku odnotowano </a:t>
            </a:r>
            <a:r>
              <a:rPr lang="pl-PL" sz="1600" b="1" dirty="0" smtClean="0"/>
              <a:t>5 306 zgłoszeń</a:t>
            </a:r>
            <a:r>
              <a:rPr lang="pl-PL" sz="1600" dirty="0" smtClean="0"/>
              <a:t>:</a:t>
            </a:r>
          </a:p>
          <a:p>
            <a:pPr marL="285750" indent="-285750" defTabSz="584200" fontAlgn="base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67</a:t>
            </a:r>
            <a:r>
              <a:rPr lang="pl-PL" sz="1600" dirty="0"/>
              <a:t>% </a:t>
            </a:r>
            <a:r>
              <a:rPr lang="pl-PL" sz="1600" dirty="0" smtClean="0"/>
              <a:t>dotyczyło </a:t>
            </a:r>
            <a:r>
              <a:rPr lang="pl-PL" sz="1600" dirty="0"/>
              <a:t>zanieczyszczeń powietrza, </a:t>
            </a:r>
            <a:endParaRPr lang="pl-PL" sz="1600" dirty="0" smtClean="0"/>
          </a:p>
          <a:p>
            <a:pPr marL="285750" indent="-285750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17</a:t>
            </a:r>
            <a:r>
              <a:rPr lang="pl-PL" sz="1600" dirty="0"/>
              <a:t>% </a:t>
            </a:r>
            <a:r>
              <a:rPr lang="pl-PL" sz="1600" dirty="0" smtClean="0"/>
              <a:t>dotyczyło nielegalnego składowania odpadów</a:t>
            </a:r>
            <a:r>
              <a:rPr lang="pl-PL" sz="1600" dirty="0"/>
              <a:t>, </a:t>
            </a:r>
            <a:endParaRPr lang="pl-PL" sz="1600" dirty="0" smtClean="0"/>
          </a:p>
          <a:p>
            <a:pPr marL="285750" indent="-285750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12</a:t>
            </a:r>
            <a:r>
              <a:rPr lang="pl-PL" sz="1600" dirty="0"/>
              <a:t>% </a:t>
            </a:r>
            <a:r>
              <a:rPr lang="pl-PL" sz="1600" dirty="0" smtClean="0"/>
              <a:t>dotyczyło </a:t>
            </a:r>
            <a:r>
              <a:rPr lang="pl-PL" sz="1600" dirty="0"/>
              <a:t>kategorii ścieki, </a:t>
            </a:r>
            <a:endParaRPr lang="pl-PL" sz="1600" dirty="0" smtClean="0"/>
          </a:p>
          <a:p>
            <a:pPr marL="285750" indent="-285750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4</a:t>
            </a:r>
            <a:r>
              <a:rPr lang="pl-PL" sz="1600" dirty="0"/>
              <a:t>% </a:t>
            </a:r>
            <a:r>
              <a:rPr lang="pl-PL" sz="1600" dirty="0" smtClean="0"/>
              <a:t>dotyczyło </a:t>
            </a:r>
            <a:r>
              <a:rPr lang="pl-PL" sz="1600" dirty="0" err="1" smtClean="0"/>
              <a:t>kategori</a:t>
            </a:r>
            <a:r>
              <a:rPr lang="pl-PL" sz="1600" dirty="0" smtClean="0"/>
              <a:t> inne.</a:t>
            </a:r>
          </a:p>
          <a:p>
            <a:pPr defTabSz="584200" fontAlgn="base">
              <a:spcBef>
                <a:spcPts val="600"/>
              </a:spcBef>
              <a:spcAft>
                <a:spcPct val="0"/>
              </a:spcAft>
            </a:pPr>
            <a:r>
              <a:rPr lang="pl-PL" sz="1600" dirty="0" smtClean="0"/>
              <a:t>W </a:t>
            </a:r>
            <a:r>
              <a:rPr lang="pl-PL" sz="1600" dirty="0"/>
              <a:t>wyniku zgłoszeń odbyło się </a:t>
            </a:r>
            <a:r>
              <a:rPr lang="pl-PL" sz="1600" b="1" dirty="0"/>
              <a:t>2 717 kontroli</a:t>
            </a:r>
            <a:r>
              <a:rPr lang="pl-PL" sz="1600" dirty="0"/>
              <a:t> (w tym w kategorii zanieczyszczenie powietrza </a:t>
            </a:r>
            <a:r>
              <a:rPr lang="pl-PL" sz="1600" dirty="0" smtClean="0"/>
              <a:t>1 </a:t>
            </a:r>
            <a:r>
              <a:rPr lang="pl-PL" sz="1600" dirty="0"/>
              <a:t>833).</a:t>
            </a:r>
          </a:p>
        </p:txBody>
      </p:sp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2354223" y="189553"/>
            <a:ext cx="787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002060"/>
                </a:solidFill>
              </a:rPr>
              <a:t>Kontrole palenisk na terenie województwa </a:t>
            </a:r>
            <a:endParaRPr lang="pl-PL" sz="2400" b="1" dirty="0">
              <a:solidFill>
                <a:srgbClr val="002060"/>
              </a:solidFill>
            </a:endParaRPr>
          </a:p>
        </p:txBody>
      </p:sp>
      <p:sp>
        <p:nvSpPr>
          <p:cNvPr id="38" name="Prostokąt zaokrąglony 37"/>
          <p:cNvSpPr/>
          <p:nvPr/>
        </p:nvSpPr>
        <p:spPr>
          <a:xfrm>
            <a:off x="759978" y="904592"/>
            <a:ext cx="9973361" cy="921202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584200" fontAlgn="base">
              <a:spcAft>
                <a:spcPct val="0"/>
              </a:spcAft>
            </a:pPr>
            <a:r>
              <a:rPr lang="pl-PL" sz="1600" dirty="0" smtClean="0"/>
              <a:t>W 2025 roku </a:t>
            </a:r>
            <a:r>
              <a:rPr lang="pl-PL" sz="1600" dirty="0"/>
              <a:t>przeprowadzono </a:t>
            </a:r>
            <a:r>
              <a:rPr lang="pl-PL" sz="1600" b="1" dirty="0" smtClean="0"/>
              <a:t>25 737 </a:t>
            </a:r>
            <a:r>
              <a:rPr lang="pl-PL" sz="1600" dirty="0" smtClean="0"/>
              <a:t>kontroli, podczas których wykryto 3 175 przypadków </a:t>
            </a:r>
            <a:r>
              <a:rPr lang="pl-PL" sz="1600" dirty="0"/>
              <a:t>nieprzestrzegania przepisów uchwały oraz </a:t>
            </a:r>
            <a:r>
              <a:rPr lang="pl-PL" sz="1600" dirty="0" smtClean="0"/>
              <a:t>718 przypadków </a:t>
            </a:r>
            <a:r>
              <a:rPr lang="pl-PL" sz="1600" dirty="0"/>
              <a:t>spalania odpadów. Nałożono </a:t>
            </a:r>
            <a:r>
              <a:rPr lang="pl-PL" sz="1600" dirty="0" smtClean="0"/>
              <a:t>528 </a:t>
            </a:r>
            <a:r>
              <a:rPr lang="pl-PL" sz="1600" dirty="0"/>
              <a:t>mandatów o łącznej wysokości </a:t>
            </a:r>
            <a:r>
              <a:rPr lang="pl-PL" sz="1600" dirty="0" smtClean="0"/>
              <a:t>107 120 zł</a:t>
            </a:r>
            <a:r>
              <a:rPr lang="pl-PL" sz="1600" dirty="0"/>
              <a:t>,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a 73 sprawy </a:t>
            </a:r>
            <a:r>
              <a:rPr lang="pl-PL" sz="1600" dirty="0"/>
              <a:t>skierowano do sądu. </a:t>
            </a:r>
          </a:p>
        </p:txBody>
      </p:sp>
      <p:pic>
        <p:nvPicPr>
          <p:cNvPr id="40" name="Obraz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3156" y="5186717"/>
            <a:ext cx="2609268" cy="125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98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1277625" y="378627"/>
            <a:ext cx="10265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rgbClr val="002060"/>
                </a:solidFill>
              </a:rPr>
              <a:t>Liczba kontroli i wykrytych wykroczeń </a:t>
            </a:r>
            <a:r>
              <a:rPr lang="pl-PL" sz="2400" b="1" dirty="0" smtClean="0">
                <a:solidFill>
                  <a:srgbClr val="002060"/>
                </a:solidFill>
              </a:rPr>
              <a:t>w gminach Metropolii w 2025 r.</a:t>
            </a:r>
            <a:endParaRPr lang="pl-PL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22" name="Wykres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2665209"/>
              </p:ext>
            </p:extLst>
          </p:nvPr>
        </p:nvGraphicFramePr>
        <p:xfrm>
          <a:off x="328549" y="2054214"/>
          <a:ext cx="11010901" cy="44633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Prostokąt zaokrąglony 22"/>
          <p:cNvSpPr/>
          <p:nvPr/>
        </p:nvSpPr>
        <p:spPr>
          <a:xfrm>
            <a:off x="1196896" y="1111898"/>
            <a:ext cx="9973361" cy="921202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584200" fontAlgn="base">
              <a:spcAft>
                <a:spcPct val="0"/>
              </a:spcAft>
            </a:pPr>
            <a:r>
              <a:rPr lang="pl-PL" sz="1600" dirty="0" smtClean="0"/>
              <a:t>W 2025 roku w gminach Metropolii przeprowadzono łącznie </a:t>
            </a:r>
            <a:r>
              <a:rPr lang="pl-PL" sz="1600" b="1" dirty="0" smtClean="0"/>
              <a:t>4 580 </a:t>
            </a:r>
            <a:r>
              <a:rPr lang="pl-PL" sz="1600" b="1" dirty="0"/>
              <a:t>kontroli</a:t>
            </a:r>
            <a:r>
              <a:rPr lang="pl-PL" sz="1600" dirty="0"/>
              <a:t>, podczas których </a:t>
            </a:r>
            <a:r>
              <a:rPr lang="pl-PL" sz="1600" dirty="0" smtClean="0"/>
              <a:t>wykryto 483 przypadki nieprzestrzegania przepisów uchwały </a:t>
            </a:r>
            <a:r>
              <a:rPr lang="pl-PL" sz="1600" dirty="0"/>
              <a:t>oraz </a:t>
            </a:r>
            <a:r>
              <a:rPr lang="pl-PL" sz="1600" dirty="0" smtClean="0"/>
              <a:t>228 przypadków </a:t>
            </a:r>
            <a:r>
              <a:rPr lang="pl-PL" sz="1600" dirty="0"/>
              <a:t>spalania odpadów. Nałożono </a:t>
            </a:r>
            <a:r>
              <a:rPr lang="pl-PL" sz="1600" dirty="0" smtClean="0"/>
              <a:t>65 </a:t>
            </a:r>
            <a:r>
              <a:rPr lang="pl-PL" sz="1600" dirty="0"/>
              <a:t>mandatów o łącznej wysokości </a:t>
            </a:r>
            <a:r>
              <a:rPr lang="pl-PL" sz="1600" dirty="0" smtClean="0"/>
              <a:t>8 720 zł.</a:t>
            </a: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5523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C5D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5DAA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C5DAA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5DAA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5DAA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C5D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3096672" y="202448"/>
            <a:ext cx="6157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Odnawialne źródła energii w 2025 roku</a:t>
            </a:r>
            <a:endParaRPr kumimoji="0" lang="pl-PL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Prostokąt zaokrąglony 37"/>
          <p:cNvSpPr/>
          <p:nvPr/>
        </p:nvSpPr>
        <p:spPr>
          <a:xfrm>
            <a:off x="1277880" y="881619"/>
            <a:ext cx="9740503" cy="603165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584200" fontAlgn="base">
              <a:spcAft>
                <a:spcPct val="0"/>
              </a:spcAft>
            </a:pPr>
            <a:r>
              <a:rPr lang="pl-PL" sz="1600" b="1" dirty="0" smtClean="0">
                <a:solidFill>
                  <a:srgbClr val="000000"/>
                </a:solidFill>
              </a:rPr>
              <a:t>Odnawialne </a:t>
            </a:r>
            <a:r>
              <a:rPr lang="pl-PL" sz="1600" b="1" dirty="0">
                <a:solidFill>
                  <a:srgbClr val="000000"/>
                </a:solidFill>
              </a:rPr>
              <a:t>źródła energii </a:t>
            </a:r>
            <a:r>
              <a:rPr lang="pl-PL" sz="1600" b="1" dirty="0" smtClean="0">
                <a:solidFill>
                  <a:srgbClr val="000000"/>
                </a:solidFill>
              </a:rPr>
              <a:t>zainstalowane w </a:t>
            </a: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gminach 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województwa małopolskiego </a:t>
            </a: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- 12 255 instalacji i  </a:t>
            </a:r>
            <a:b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 gminach Metropolii 1 </a:t>
            </a: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994 instalacji </a:t>
            </a: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Wykres 38"/>
          <p:cNvGraphicFramePr/>
          <p:nvPr>
            <p:extLst/>
          </p:nvPr>
        </p:nvGraphicFramePr>
        <p:xfrm>
          <a:off x="433316" y="1983714"/>
          <a:ext cx="5384242" cy="41144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3" name="Wykres 22"/>
          <p:cNvGraphicFramePr>
            <a:graphicFrameLocks/>
          </p:cNvGraphicFramePr>
          <p:nvPr>
            <p:extLst/>
          </p:nvPr>
        </p:nvGraphicFramePr>
        <p:xfrm>
          <a:off x="6030122" y="1965371"/>
          <a:ext cx="5384242" cy="4132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7536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2377843" y="309547"/>
            <a:ext cx="7861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rgbClr val="002060"/>
                </a:solidFill>
              </a:rPr>
              <a:t>Realizacja POP </a:t>
            </a:r>
            <a:r>
              <a:rPr lang="pl-PL" sz="2400" b="1" dirty="0" smtClean="0">
                <a:solidFill>
                  <a:srgbClr val="002060"/>
                </a:solidFill>
              </a:rPr>
              <a:t>w Małopolsce na </a:t>
            </a:r>
            <a:r>
              <a:rPr lang="pl-PL" sz="2400" b="1" dirty="0">
                <a:solidFill>
                  <a:srgbClr val="002060"/>
                </a:solidFill>
              </a:rPr>
              <a:t>poziomie </a:t>
            </a:r>
            <a:r>
              <a:rPr lang="pl-PL" sz="2400" b="1" dirty="0" smtClean="0">
                <a:solidFill>
                  <a:srgbClr val="002060"/>
                </a:solidFill>
              </a:rPr>
              <a:t>gmin w 2025 r.</a:t>
            </a:r>
            <a:endParaRPr lang="pl-PL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38" name="Diagram 37"/>
          <p:cNvGraphicFramePr/>
          <p:nvPr>
            <p:extLst>
              <p:ext uri="{D42A27DB-BD31-4B8C-83A1-F6EECF244321}">
                <p14:modId xmlns:p14="http://schemas.microsoft.com/office/powerpoint/2010/main" val="3580129034"/>
              </p:ext>
            </p:extLst>
          </p:nvPr>
        </p:nvGraphicFramePr>
        <p:xfrm>
          <a:off x="1265195" y="983938"/>
          <a:ext cx="9228768" cy="5578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028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37882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895567" y="351047"/>
            <a:ext cx="9785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spc="-35" dirty="0">
                <a:solidFill>
                  <a:schemeClr val="accent1">
                    <a:lumMod val="75000"/>
                  </a:schemeClr>
                </a:solidFill>
                <a:ea typeface="DM Sans Bold"/>
                <a:cs typeface="DM Sans Bold"/>
                <a:sym typeface="DM Sans Bold"/>
              </a:rPr>
              <a:t>Program ochrony powietrza dla województwa </a:t>
            </a:r>
            <a:r>
              <a:rPr lang="en-US" sz="2400" b="1" spc="-35" dirty="0" smtClean="0">
                <a:solidFill>
                  <a:schemeClr val="accent1">
                    <a:lumMod val="75000"/>
                  </a:schemeClr>
                </a:solidFill>
                <a:ea typeface="DM Sans Bold"/>
                <a:cs typeface="DM Sans Bold"/>
                <a:sym typeface="DM Sans Bold"/>
              </a:rPr>
              <a:t>małopo</a:t>
            </a:r>
            <a:r>
              <a:rPr lang="pl-PL" sz="2400" b="1" spc="-35" dirty="0" smtClean="0">
                <a:solidFill>
                  <a:schemeClr val="accent1">
                    <a:lumMod val="75000"/>
                  </a:schemeClr>
                </a:solidFill>
                <a:ea typeface="DM Sans Bold"/>
                <a:cs typeface="DM Sans Bold"/>
                <a:sym typeface="DM Sans Bold"/>
              </a:rPr>
              <a:t>lskiego </a:t>
            </a:r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  <a:sym typeface="DM Sans Bold"/>
              </a:rPr>
              <a:t> </a:t>
            </a:r>
          </a:p>
          <a:p>
            <a:pPr algn="ctr"/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  <a:sym typeface="DM Sans Bold"/>
              </a:rPr>
              <a:t>- r</a:t>
            </a:r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</a:rPr>
              <a:t>ealizacja </a:t>
            </a: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</a:rPr>
              <a:t>zadań </a:t>
            </a:r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</a:rPr>
              <a:t>przez gminy</a:t>
            </a:r>
            <a:endParaRPr lang="pl-PL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87" name="Grupa 86"/>
          <p:cNvGrpSpPr/>
          <p:nvPr/>
        </p:nvGrpSpPr>
        <p:grpSpPr>
          <a:xfrm>
            <a:off x="7495978" y="4231069"/>
            <a:ext cx="1858430" cy="2020506"/>
            <a:chOff x="12821718" y="6275280"/>
            <a:chExt cx="3328138" cy="3771864"/>
          </a:xfrm>
        </p:grpSpPr>
        <p:grpSp>
          <p:nvGrpSpPr>
            <p:cNvPr id="88" name="Group 53"/>
            <p:cNvGrpSpPr/>
            <p:nvPr/>
          </p:nvGrpSpPr>
          <p:grpSpPr>
            <a:xfrm>
              <a:off x="12821718" y="6501288"/>
              <a:ext cx="3328138" cy="3545856"/>
              <a:chOff x="0" y="0"/>
              <a:chExt cx="2374092" cy="2529399"/>
            </a:xfrm>
          </p:grpSpPr>
          <p:sp>
            <p:nvSpPr>
              <p:cNvPr id="93" name="Freeform 54"/>
              <p:cNvSpPr/>
              <p:nvPr/>
            </p:nvSpPr>
            <p:spPr>
              <a:xfrm>
                <a:off x="0" y="0"/>
                <a:ext cx="2374092" cy="2529399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529399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2487527"/>
                    </a:lnTo>
                    <a:cubicBezTo>
                      <a:pt x="2374092" y="2498632"/>
                      <a:pt x="2369680" y="2509282"/>
                      <a:pt x="2361828" y="2517135"/>
                    </a:cubicBezTo>
                    <a:cubicBezTo>
                      <a:pt x="2353975" y="2524987"/>
                      <a:pt x="2343325" y="2529399"/>
                      <a:pt x="2332220" y="2529399"/>
                    </a:cubicBezTo>
                    <a:lnTo>
                      <a:pt x="41872" y="2529399"/>
                    </a:lnTo>
                    <a:cubicBezTo>
                      <a:pt x="18747" y="2529399"/>
                      <a:pt x="0" y="2510652"/>
                      <a:pt x="0" y="2487527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D2F0FF"/>
              </a:solidFill>
            </p:spPr>
          </p:sp>
          <p:sp>
            <p:nvSpPr>
              <p:cNvPr id="94" name="TextBox 55"/>
              <p:cNvSpPr txBox="1"/>
              <p:nvPr/>
            </p:nvSpPr>
            <p:spPr>
              <a:xfrm>
                <a:off x="0" y="0"/>
                <a:ext cx="2374092" cy="2529399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/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Inwentaryzacja </a:t>
                </a:r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prowadzona </a:t>
                </a:r>
                <a:endParaRPr lang="pl-PL" sz="1000" b="1" spc="-18" dirty="0" smtClean="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endParaRPr>
              </a:p>
              <a:p>
                <a:pPr algn="ctr"/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w </a:t>
                </a:r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CEEB</a:t>
                </a:r>
              </a:p>
            </p:txBody>
          </p:sp>
        </p:grpSp>
        <p:grpSp>
          <p:nvGrpSpPr>
            <p:cNvPr id="89" name="Group 56"/>
            <p:cNvGrpSpPr/>
            <p:nvPr/>
          </p:nvGrpSpPr>
          <p:grpSpPr>
            <a:xfrm>
              <a:off x="12821718" y="6275280"/>
              <a:ext cx="3328138" cy="296930"/>
              <a:chOff x="0" y="0"/>
              <a:chExt cx="2374092" cy="211812"/>
            </a:xfrm>
          </p:grpSpPr>
          <p:sp>
            <p:nvSpPr>
              <p:cNvPr id="91" name="Freeform 57"/>
              <p:cNvSpPr/>
              <p:nvPr/>
            </p:nvSpPr>
            <p:spPr>
              <a:xfrm>
                <a:off x="0" y="0"/>
                <a:ext cx="2374092" cy="211812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11812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169940"/>
                    </a:lnTo>
                    <a:cubicBezTo>
                      <a:pt x="2374092" y="193065"/>
                      <a:pt x="2355345" y="211812"/>
                      <a:pt x="2332220" y="211812"/>
                    </a:cubicBezTo>
                    <a:lnTo>
                      <a:pt x="41872" y="211812"/>
                    </a:lnTo>
                    <a:cubicBezTo>
                      <a:pt x="18747" y="211812"/>
                      <a:pt x="0" y="193065"/>
                      <a:pt x="0" y="169940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18C5F4"/>
              </a:solidFill>
            </p:spPr>
          </p:sp>
          <p:sp>
            <p:nvSpPr>
              <p:cNvPr id="92" name="TextBox 58"/>
              <p:cNvSpPr txBox="1"/>
              <p:nvPr/>
            </p:nvSpPr>
            <p:spPr>
              <a:xfrm>
                <a:off x="0" y="38100"/>
                <a:ext cx="2374092" cy="173712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marL="0" lvl="0" indent="0" algn="ctr">
                  <a:lnSpc>
                    <a:spcPts val="2027"/>
                  </a:lnSpc>
                  <a:spcBef>
                    <a:spcPct val="0"/>
                  </a:spcBef>
                </a:pPr>
                <a:endParaRPr sz="1000"/>
              </a:p>
            </p:txBody>
          </p:sp>
        </p:grpSp>
        <p:sp>
          <p:nvSpPr>
            <p:cNvPr id="90" name="Freeform 62"/>
            <p:cNvSpPr/>
            <p:nvPr/>
          </p:nvSpPr>
          <p:spPr>
            <a:xfrm>
              <a:off x="13918577" y="6952663"/>
              <a:ext cx="1507799" cy="1505057"/>
            </a:xfrm>
            <a:custGeom>
              <a:avLst/>
              <a:gdLst/>
              <a:ahLst/>
              <a:cxnLst/>
              <a:rect l="l" t="t" r="r" b="b"/>
              <a:pathLst>
                <a:path w="1507799" h="1505057">
                  <a:moveTo>
                    <a:pt x="0" y="0"/>
                  </a:moveTo>
                  <a:lnTo>
                    <a:pt x="1507798" y="0"/>
                  </a:lnTo>
                  <a:lnTo>
                    <a:pt x="1507798" y="1505057"/>
                  </a:lnTo>
                  <a:lnTo>
                    <a:pt x="0" y="15050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xmlns="" r:embed="rId16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id="95" name="Grupa 94"/>
          <p:cNvGrpSpPr/>
          <p:nvPr/>
        </p:nvGrpSpPr>
        <p:grpSpPr>
          <a:xfrm>
            <a:off x="5685054" y="4192844"/>
            <a:ext cx="1679204" cy="2027228"/>
            <a:chOff x="9281517" y="6283426"/>
            <a:chExt cx="3328139" cy="3784414"/>
          </a:xfrm>
        </p:grpSpPr>
        <p:grpSp>
          <p:nvGrpSpPr>
            <p:cNvPr id="96" name="Group 47"/>
            <p:cNvGrpSpPr/>
            <p:nvPr/>
          </p:nvGrpSpPr>
          <p:grpSpPr>
            <a:xfrm>
              <a:off x="9281517" y="6411338"/>
              <a:ext cx="3328139" cy="3656502"/>
              <a:chOff x="-1" y="-1"/>
              <a:chExt cx="2374093" cy="2608327"/>
            </a:xfrm>
          </p:grpSpPr>
          <p:sp>
            <p:nvSpPr>
              <p:cNvPr id="101" name="Freeform 48"/>
              <p:cNvSpPr/>
              <p:nvPr/>
            </p:nvSpPr>
            <p:spPr>
              <a:xfrm>
                <a:off x="0" y="0"/>
                <a:ext cx="2374092" cy="260832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60832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2566454"/>
                    </a:lnTo>
                    <a:cubicBezTo>
                      <a:pt x="2374092" y="2589580"/>
                      <a:pt x="2355345" y="2608326"/>
                      <a:pt x="2332220" y="2608326"/>
                    </a:cubicBezTo>
                    <a:lnTo>
                      <a:pt x="41872" y="2608326"/>
                    </a:lnTo>
                    <a:cubicBezTo>
                      <a:pt x="18747" y="2608326"/>
                      <a:pt x="0" y="2589580"/>
                      <a:pt x="0" y="2566454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D2D5FF"/>
              </a:solidFill>
            </p:spPr>
          </p:sp>
          <p:sp>
            <p:nvSpPr>
              <p:cNvPr id="102" name="TextBox 49"/>
              <p:cNvSpPr txBox="1"/>
              <p:nvPr/>
            </p:nvSpPr>
            <p:spPr>
              <a:xfrm>
                <a:off x="-1" y="-1"/>
                <a:ext cx="2374092" cy="260832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/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Lokalne </a:t>
                </a:r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i regionalne </a:t>
                </a:r>
              </a:p>
              <a:p>
                <a:pPr algn="ctr"/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kampanie informacyjne</a:t>
                </a:r>
              </a:p>
              <a:p>
                <a:pPr algn="ctr">
                  <a:lnSpc>
                    <a:spcPts val="2262"/>
                  </a:lnSpc>
                </a:pPr>
                <a:endParaRPr lang="en-US" sz="1000" b="1" spc="-18" dirty="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endParaRPr>
              </a:p>
            </p:txBody>
          </p:sp>
        </p:grpSp>
        <p:grpSp>
          <p:nvGrpSpPr>
            <p:cNvPr id="97" name="Group 50"/>
            <p:cNvGrpSpPr/>
            <p:nvPr/>
          </p:nvGrpSpPr>
          <p:grpSpPr>
            <a:xfrm>
              <a:off x="9281518" y="6283426"/>
              <a:ext cx="3328138" cy="322030"/>
              <a:chOff x="0" y="0"/>
              <a:chExt cx="2374092" cy="229716"/>
            </a:xfrm>
          </p:grpSpPr>
          <p:sp>
            <p:nvSpPr>
              <p:cNvPr id="99" name="Freeform 51"/>
              <p:cNvSpPr/>
              <p:nvPr/>
            </p:nvSpPr>
            <p:spPr>
              <a:xfrm>
                <a:off x="0" y="0"/>
                <a:ext cx="2374092" cy="22971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2971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187845"/>
                    </a:lnTo>
                    <a:cubicBezTo>
                      <a:pt x="2374092" y="210970"/>
                      <a:pt x="2355345" y="229716"/>
                      <a:pt x="2332220" y="229716"/>
                    </a:cubicBezTo>
                    <a:lnTo>
                      <a:pt x="41872" y="229716"/>
                    </a:lnTo>
                    <a:cubicBezTo>
                      <a:pt x="18747" y="229716"/>
                      <a:pt x="0" y="210970"/>
                      <a:pt x="0" y="187845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2F6AB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id="100" name="TextBox 52"/>
              <p:cNvSpPr txBox="1"/>
              <p:nvPr/>
            </p:nvSpPr>
            <p:spPr>
              <a:xfrm>
                <a:off x="0" y="38100"/>
                <a:ext cx="2374092" cy="19161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marL="0" lvl="0" indent="0" algn="ctr">
                  <a:lnSpc>
                    <a:spcPts val="2027"/>
                  </a:lnSpc>
                  <a:spcBef>
                    <a:spcPct val="0"/>
                  </a:spcBef>
                </a:pPr>
                <a:endParaRPr sz="1000"/>
              </a:p>
            </p:txBody>
          </p:sp>
        </p:grpSp>
        <p:sp>
          <p:nvSpPr>
            <p:cNvPr id="98" name="Freeform 59"/>
            <p:cNvSpPr/>
            <p:nvPr/>
          </p:nvSpPr>
          <p:spPr>
            <a:xfrm>
              <a:off x="10080175" y="6903366"/>
              <a:ext cx="1682694" cy="1682694"/>
            </a:xfrm>
            <a:custGeom>
              <a:avLst/>
              <a:gdLst/>
              <a:ahLst/>
              <a:cxnLst/>
              <a:rect l="l" t="t" r="r" b="b"/>
              <a:pathLst>
                <a:path w="1682694" h="1682694">
                  <a:moveTo>
                    <a:pt x="0" y="0"/>
                  </a:moveTo>
                  <a:lnTo>
                    <a:pt x="1682695" y="0"/>
                  </a:lnTo>
                  <a:lnTo>
                    <a:pt x="1682695" y="1682694"/>
                  </a:lnTo>
                  <a:lnTo>
                    <a:pt x="0" y="16826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xmlns="" r:embed="rId10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id="103" name="Grupa 102"/>
          <p:cNvGrpSpPr/>
          <p:nvPr/>
        </p:nvGrpSpPr>
        <p:grpSpPr>
          <a:xfrm>
            <a:off x="3657125" y="4217652"/>
            <a:ext cx="1775755" cy="2055908"/>
            <a:chOff x="5693189" y="6250325"/>
            <a:chExt cx="3328138" cy="3837953"/>
          </a:xfrm>
        </p:grpSpPr>
        <p:grpSp>
          <p:nvGrpSpPr>
            <p:cNvPr id="104" name="Group 41"/>
            <p:cNvGrpSpPr/>
            <p:nvPr/>
          </p:nvGrpSpPr>
          <p:grpSpPr>
            <a:xfrm>
              <a:off x="5693189" y="6431777"/>
              <a:ext cx="3328138" cy="3656501"/>
              <a:chOff x="0" y="0"/>
              <a:chExt cx="2374092" cy="2608326"/>
            </a:xfrm>
          </p:grpSpPr>
          <p:sp>
            <p:nvSpPr>
              <p:cNvPr id="109" name="Freeform 42"/>
              <p:cNvSpPr/>
              <p:nvPr/>
            </p:nvSpPr>
            <p:spPr>
              <a:xfrm>
                <a:off x="0" y="0"/>
                <a:ext cx="2374092" cy="260832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60832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2566454"/>
                    </a:lnTo>
                    <a:cubicBezTo>
                      <a:pt x="2374092" y="2589580"/>
                      <a:pt x="2355345" y="2608326"/>
                      <a:pt x="2332220" y="2608326"/>
                    </a:cubicBezTo>
                    <a:lnTo>
                      <a:pt x="41872" y="2608326"/>
                    </a:lnTo>
                    <a:cubicBezTo>
                      <a:pt x="18747" y="2608326"/>
                      <a:pt x="0" y="2589580"/>
                      <a:pt x="0" y="2566454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FFF6BB"/>
              </a:solidFill>
            </p:spPr>
          </p:sp>
          <p:sp>
            <p:nvSpPr>
              <p:cNvPr id="110" name="TextBox 43"/>
              <p:cNvSpPr txBox="1"/>
              <p:nvPr/>
            </p:nvSpPr>
            <p:spPr>
              <a:xfrm>
                <a:off x="0" y="0"/>
                <a:ext cx="2374092" cy="260832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/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Przeciwdziałanie </a:t>
                </a:r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ubóstwu energetycznemu</a:t>
                </a:r>
              </a:p>
            </p:txBody>
          </p:sp>
        </p:grpSp>
        <p:grpSp>
          <p:nvGrpSpPr>
            <p:cNvPr id="105" name="Group 44"/>
            <p:cNvGrpSpPr/>
            <p:nvPr/>
          </p:nvGrpSpPr>
          <p:grpSpPr>
            <a:xfrm>
              <a:off x="5693189" y="6250325"/>
              <a:ext cx="3328138" cy="322030"/>
              <a:chOff x="0" y="0"/>
              <a:chExt cx="2374092" cy="229716"/>
            </a:xfrm>
          </p:grpSpPr>
          <p:sp>
            <p:nvSpPr>
              <p:cNvPr id="107" name="Freeform 45"/>
              <p:cNvSpPr/>
              <p:nvPr/>
            </p:nvSpPr>
            <p:spPr>
              <a:xfrm>
                <a:off x="0" y="0"/>
                <a:ext cx="2374092" cy="22971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2971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187845"/>
                    </a:lnTo>
                    <a:cubicBezTo>
                      <a:pt x="2374092" y="210970"/>
                      <a:pt x="2355345" y="229716"/>
                      <a:pt x="2332220" y="229716"/>
                    </a:cubicBezTo>
                    <a:lnTo>
                      <a:pt x="41872" y="229716"/>
                    </a:lnTo>
                    <a:cubicBezTo>
                      <a:pt x="18747" y="229716"/>
                      <a:pt x="0" y="210970"/>
                      <a:pt x="0" y="187845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FFC20E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id="108" name="TextBox 46"/>
              <p:cNvSpPr txBox="1"/>
              <p:nvPr/>
            </p:nvSpPr>
            <p:spPr>
              <a:xfrm>
                <a:off x="0" y="38100"/>
                <a:ext cx="2374092" cy="19161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marL="0" lvl="0" indent="0" algn="ctr">
                  <a:lnSpc>
                    <a:spcPts val="2027"/>
                  </a:lnSpc>
                  <a:spcBef>
                    <a:spcPct val="0"/>
                  </a:spcBef>
                </a:pPr>
                <a:endParaRPr sz="1000"/>
              </a:p>
            </p:txBody>
          </p:sp>
        </p:grpSp>
        <p:sp>
          <p:nvSpPr>
            <p:cNvPr id="106" name="Freeform 60"/>
            <p:cNvSpPr/>
            <p:nvPr/>
          </p:nvSpPr>
          <p:spPr>
            <a:xfrm>
              <a:off x="6624371" y="7004741"/>
              <a:ext cx="1479945" cy="1479945"/>
            </a:xfrm>
            <a:custGeom>
              <a:avLst/>
              <a:gdLst/>
              <a:ahLst/>
              <a:cxnLst/>
              <a:rect l="l" t="t" r="r" b="b"/>
              <a:pathLst>
                <a:path w="1479945" h="1479945">
                  <a:moveTo>
                    <a:pt x="0" y="0"/>
                  </a:moveTo>
                  <a:lnTo>
                    <a:pt x="1479945" y="0"/>
                  </a:lnTo>
                  <a:lnTo>
                    <a:pt x="1479945" y="1479945"/>
                  </a:lnTo>
                  <a:lnTo>
                    <a:pt x="0" y="14799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xmlns="" r:embed="rId12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id="111" name="Grupa 110"/>
          <p:cNvGrpSpPr/>
          <p:nvPr/>
        </p:nvGrpSpPr>
        <p:grpSpPr>
          <a:xfrm>
            <a:off x="1788447" y="4217651"/>
            <a:ext cx="1670967" cy="2084733"/>
            <a:chOff x="2156942" y="6250325"/>
            <a:chExt cx="3328138" cy="3817515"/>
          </a:xfrm>
        </p:grpSpPr>
        <p:grpSp>
          <p:nvGrpSpPr>
            <p:cNvPr id="112" name="Group 35"/>
            <p:cNvGrpSpPr/>
            <p:nvPr/>
          </p:nvGrpSpPr>
          <p:grpSpPr>
            <a:xfrm>
              <a:off x="2156942" y="6411339"/>
              <a:ext cx="3328138" cy="3656501"/>
              <a:chOff x="0" y="0"/>
              <a:chExt cx="2374092" cy="2608326"/>
            </a:xfrm>
          </p:grpSpPr>
          <p:sp>
            <p:nvSpPr>
              <p:cNvPr id="117" name="Freeform 36"/>
              <p:cNvSpPr/>
              <p:nvPr/>
            </p:nvSpPr>
            <p:spPr>
              <a:xfrm>
                <a:off x="0" y="0"/>
                <a:ext cx="2374092" cy="260832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60832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2566454"/>
                    </a:lnTo>
                    <a:cubicBezTo>
                      <a:pt x="2374092" y="2589580"/>
                      <a:pt x="2355345" y="2608326"/>
                      <a:pt x="2332220" y="2608326"/>
                    </a:cubicBezTo>
                    <a:lnTo>
                      <a:pt x="41872" y="2608326"/>
                    </a:lnTo>
                    <a:cubicBezTo>
                      <a:pt x="18747" y="2608326"/>
                      <a:pt x="0" y="2589580"/>
                      <a:pt x="0" y="2566454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FFE2E5"/>
              </a:solidFill>
            </p:spPr>
          </p:sp>
          <p:sp>
            <p:nvSpPr>
              <p:cNvPr id="118" name="TextBox 37"/>
              <p:cNvSpPr txBox="1"/>
              <p:nvPr/>
            </p:nvSpPr>
            <p:spPr>
              <a:xfrm>
                <a:off x="0" y="0"/>
                <a:ext cx="2374092" cy="260832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algn="ctr"/>
                <a:endParaRPr sz="1000" dirty="0"/>
              </a:p>
              <a:p>
                <a:pPr algn="ctr"/>
                <a:endParaRPr sz="1000" dirty="0"/>
              </a:p>
              <a:p>
                <a:pPr algn="ctr"/>
                <a:endParaRPr sz="1000" dirty="0"/>
              </a:p>
              <a:p>
                <a:pPr algn="ctr"/>
                <a:endParaRPr sz="1000" dirty="0"/>
              </a:p>
              <a:p>
                <a:pPr algn="ctr"/>
                <a:endParaRPr sz="1000" dirty="0"/>
              </a:p>
              <a:p>
                <a:pPr algn="ctr"/>
                <a:endParaRPr sz="1000" dirty="0"/>
              </a:p>
              <a:p>
                <a:pPr algn="ctr"/>
                <a:endParaRPr sz="1000" dirty="0"/>
              </a:p>
              <a:p>
                <a:pPr algn="ctr"/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Planowanie przestrzenne (zwiększenie powierzchni zieleni, określenie warunków przewietrzania)</a:t>
                </a:r>
              </a:p>
            </p:txBody>
          </p:sp>
        </p:grpSp>
        <p:grpSp>
          <p:nvGrpSpPr>
            <p:cNvPr id="113" name="Group 38"/>
            <p:cNvGrpSpPr/>
            <p:nvPr/>
          </p:nvGrpSpPr>
          <p:grpSpPr>
            <a:xfrm>
              <a:off x="2156942" y="6250325"/>
              <a:ext cx="3328138" cy="322030"/>
              <a:chOff x="0" y="0"/>
              <a:chExt cx="2374092" cy="229716"/>
            </a:xfrm>
          </p:grpSpPr>
          <p:sp>
            <p:nvSpPr>
              <p:cNvPr id="115" name="Freeform 39"/>
              <p:cNvSpPr/>
              <p:nvPr/>
            </p:nvSpPr>
            <p:spPr>
              <a:xfrm>
                <a:off x="0" y="0"/>
                <a:ext cx="2374092" cy="22971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2971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187845"/>
                    </a:lnTo>
                    <a:cubicBezTo>
                      <a:pt x="2374092" y="210970"/>
                      <a:pt x="2355345" y="229716"/>
                      <a:pt x="2332220" y="229716"/>
                    </a:cubicBezTo>
                    <a:lnTo>
                      <a:pt x="41872" y="229716"/>
                    </a:lnTo>
                    <a:cubicBezTo>
                      <a:pt x="18747" y="229716"/>
                      <a:pt x="0" y="210970"/>
                      <a:pt x="0" y="187845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EC008E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id="116" name="TextBox 40"/>
              <p:cNvSpPr txBox="1"/>
              <p:nvPr/>
            </p:nvSpPr>
            <p:spPr>
              <a:xfrm>
                <a:off x="0" y="38100"/>
                <a:ext cx="2374092" cy="19161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marL="0" lvl="0" indent="0" algn="ctr"/>
                <a:endParaRPr sz="1000"/>
              </a:p>
            </p:txBody>
          </p:sp>
        </p:grpSp>
        <p:sp>
          <p:nvSpPr>
            <p:cNvPr id="114" name="Freeform 61"/>
            <p:cNvSpPr/>
            <p:nvPr/>
          </p:nvSpPr>
          <p:spPr>
            <a:xfrm>
              <a:off x="2906107" y="6756252"/>
              <a:ext cx="1829809" cy="1829809"/>
            </a:xfrm>
            <a:custGeom>
              <a:avLst/>
              <a:gdLst/>
              <a:ahLst/>
              <a:cxnLst/>
              <a:rect l="l" t="t" r="r" b="b"/>
              <a:pathLst>
                <a:path w="1829809" h="1829809">
                  <a:moveTo>
                    <a:pt x="0" y="0"/>
                  </a:moveTo>
                  <a:lnTo>
                    <a:pt x="1829808" y="0"/>
                  </a:lnTo>
                  <a:lnTo>
                    <a:pt x="1829808" y="1829808"/>
                  </a:lnTo>
                  <a:lnTo>
                    <a:pt x="0" y="18298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xmlns="" r:embed="rId14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19" name="Grupa 118"/>
          <p:cNvGrpSpPr/>
          <p:nvPr/>
        </p:nvGrpSpPr>
        <p:grpSpPr>
          <a:xfrm>
            <a:off x="7405509" y="1811927"/>
            <a:ext cx="1948898" cy="2152937"/>
            <a:chOff x="12634857" y="2266094"/>
            <a:chExt cx="3490151" cy="3719421"/>
          </a:xfrm>
        </p:grpSpPr>
        <p:grpSp>
          <p:nvGrpSpPr>
            <p:cNvPr id="120" name="Group 13"/>
            <p:cNvGrpSpPr/>
            <p:nvPr/>
          </p:nvGrpSpPr>
          <p:grpSpPr>
            <a:xfrm>
              <a:off x="12634857" y="2531104"/>
              <a:ext cx="3490151" cy="3454411"/>
              <a:chOff x="-115570" y="0"/>
              <a:chExt cx="2489662" cy="2464167"/>
            </a:xfrm>
          </p:grpSpPr>
          <p:sp>
            <p:nvSpPr>
              <p:cNvPr id="125" name="Freeform 14"/>
              <p:cNvSpPr/>
              <p:nvPr/>
            </p:nvSpPr>
            <p:spPr>
              <a:xfrm>
                <a:off x="0" y="0"/>
                <a:ext cx="2374092" cy="2464167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464167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2422296"/>
                    </a:lnTo>
                    <a:cubicBezTo>
                      <a:pt x="2374092" y="2433401"/>
                      <a:pt x="2369680" y="2444051"/>
                      <a:pt x="2361828" y="2451903"/>
                    </a:cubicBezTo>
                    <a:cubicBezTo>
                      <a:pt x="2353975" y="2459756"/>
                      <a:pt x="2343325" y="2464167"/>
                      <a:pt x="2332220" y="2464167"/>
                    </a:cubicBezTo>
                    <a:lnTo>
                      <a:pt x="41872" y="2464167"/>
                    </a:lnTo>
                    <a:cubicBezTo>
                      <a:pt x="18747" y="2464167"/>
                      <a:pt x="0" y="2445421"/>
                      <a:pt x="0" y="2422296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FFE2E5"/>
              </a:solidFill>
            </p:spPr>
          </p:sp>
          <p:sp>
            <p:nvSpPr>
              <p:cNvPr id="126" name="TextBox 15"/>
              <p:cNvSpPr txBox="1"/>
              <p:nvPr/>
            </p:nvSpPr>
            <p:spPr>
              <a:xfrm>
                <a:off x="-115570" y="0"/>
                <a:ext cx="2489662" cy="2464167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/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Obowiązkowe </a:t>
                </a:r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kontrole </a:t>
                </a:r>
              </a:p>
              <a:p>
                <a:pPr algn="ctr"/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przepisów antysmogowych</a:t>
                </a:r>
              </a:p>
              <a:p>
                <a:pPr algn="ctr">
                  <a:lnSpc>
                    <a:spcPts val="2262"/>
                  </a:lnSpc>
                </a:pPr>
                <a:endParaRPr lang="en-US" sz="1000" b="1" spc="-18" dirty="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endParaRPr>
              </a:p>
            </p:txBody>
          </p:sp>
        </p:grpSp>
        <p:grpSp>
          <p:nvGrpSpPr>
            <p:cNvPr id="121" name="Group 28"/>
            <p:cNvGrpSpPr/>
            <p:nvPr/>
          </p:nvGrpSpPr>
          <p:grpSpPr>
            <a:xfrm>
              <a:off x="12796870" y="2266094"/>
              <a:ext cx="3328138" cy="322030"/>
              <a:chOff x="0" y="0"/>
              <a:chExt cx="2374092" cy="229716"/>
            </a:xfrm>
          </p:grpSpPr>
          <p:sp>
            <p:nvSpPr>
              <p:cNvPr id="123" name="Freeform 29"/>
              <p:cNvSpPr/>
              <p:nvPr/>
            </p:nvSpPr>
            <p:spPr>
              <a:xfrm>
                <a:off x="0" y="0"/>
                <a:ext cx="2374092" cy="22971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2971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187845"/>
                    </a:lnTo>
                    <a:cubicBezTo>
                      <a:pt x="2374092" y="210970"/>
                      <a:pt x="2355345" y="229716"/>
                      <a:pt x="2332220" y="229716"/>
                    </a:cubicBezTo>
                    <a:lnTo>
                      <a:pt x="41872" y="229716"/>
                    </a:lnTo>
                    <a:cubicBezTo>
                      <a:pt x="18747" y="229716"/>
                      <a:pt x="0" y="210970"/>
                      <a:pt x="0" y="187845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EC008E"/>
              </a:solidFill>
            </p:spPr>
          </p:sp>
          <p:sp>
            <p:nvSpPr>
              <p:cNvPr id="124" name="TextBox 30"/>
              <p:cNvSpPr txBox="1"/>
              <p:nvPr/>
            </p:nvSpPr>
            <p:spPr>
              <a:xfrm>
                <a:off x="0" y="38100"/>
                <a:ext cx="2374092" cy="19161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marL="0" lvl="0" indent="0" algn="ctr">
                  <a:lnSpc>
                    <a:spcPts val="2027"/>
                  </a:lnSpc>
                  <a:spcBef>
                    <a:spcPct val="0"/>
                  </a:spcBef>
                </a:pPr>
                <a:endParaRPr sz="1000"/>
              </a:p>
            </p:txBody>
          </p:sp>
        </p:grpSp>
        <p:sp>
          <p:nvSpPr>
            <p:cNvPr id="122" name="Freeform 63"/>
            <p:cNvSpPr/>
            <p:nvPr/>
          </p:nvSpPr>
          <p:spPr>
            <a:xfrm>
              <a:off x="13799366" y="3058480"/>
              <a:ext cx="1372843" cy="1372843"/>
            </a:xfrm>
            <a:custGeom>
              <a:avLst/>
              <a:gdLst/>
              <a:ahLst/>
              <a:cxnLst/>
              <a:rect l="l" t="t" r="r" b="b"/>
              <a:pathLst>
                <a:path w="1372843" h="1372843">
                  <a:moveTo>
                    <a:pt x="0" y="0"/>
                  </a:moveTo>
                  <a:lnTo>
                    <a:pt x="1372843" y="0"/>
                  </a:lnTo>
                  <a:lnTo>
                    <a:pt x="1372843" y="1372843"/>
                  </a:lnTo>
                  <a:lnTo>
                    <a:pt x="0" y="13728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xmlns="" r:embed="rId21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id="127" name="Grupa 126"/>
          <p:cNvGrpSpPr/>
          <p:nvPr/>
        </p:nvGrpSpPr>
        <p:grpSpPr>
          <a:xfrm>
            <a:off x="3657126" y="1804790"/>
            <a:ext cx="1810223" cy="2160074"/>
            <a:chOff x="5693189" y="2266094"/>
            <a:chExt cx="3328138" cy="3719421"/>
          </a:xfrm>
        </p:grpSpPr>
        <p:grpSp>
          <p:nvGrpSpPr>
            <p:cNvPr id="128" name="Group 7"/>
            <p:cNvGrpSpPr/>
            <p:nvPr/>
          </p:nvGrpSpPr>
          <p:grpSpPr>
            <a:xfrm>
              <a:off x="5693189" y="2329014"/>
              <a:ext cx="3328138" cy="3656501"/>
              <a:chOff x="0" y="0"/>
              <a:chExt cx="2374092" cy="2608326"/>
            </a:xfrm>
          </p:grpSpPr>
          <p:sp>
            <p:nvSpPr>
              <p:cNvPr id="133" name="Freeform 8"/>
              <p:cNvSpPr/>
              <p:nvPr/>
            </p:nvSpPr>
            <p:spPr>
              <a:xfrm>
                <a:off x="0" y="0"/>
                <a:ext cx="2374092" cy="260832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60832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2566454"/>
                    </a:lnTo>
                    <a:cubicBezTo>
                      <a:pt x="2374092" y="2589580"/>
                      <a:pt x="2355345" y="2608326"/>
                      <a:pt x="2332220" y="2608326"/>
                    </a:cubicBezTo>
                    <a:lnTo>
                      <a:pt x="41872" y="2608326"/>
                    </a:lnTo>
                    <a:cubicBezTo>
                      <a:pt x="18747" y="2608326"/>
                      <a:pt x="0" y="2589580"/>
                      <a:pt x="0" y="2566454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D2D5FF"/>
              </a:solidFill>
            </p:spPr>
          </p:sp>
          <p:sp>
            <p:nvSpPr>
              <p:cNvPr id="134" name="TextBox 9"/>
              <p:cNvSpPr txBox="1"/>
              <p:nvPr/>
            </p:nvSpPr>
            <p:spPr>
              <a:xfrm>
                <a:off x="0" y="0"/>
                <a:ext cx="2374092" cy="2476594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/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/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Wymiana </a:t>
                </a:r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wysokoemisyjnych</a:t>
                </a:r>
              </a:p>
              <a:p>
                <a:pPr algn="ctr"/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 źródeł ciepła na ekologiczne</a:t>
                </a:r>
              </a:p>
              <a:p>
                <a:pPr algn="ctr">
                  <a:lnSpc>
                    <a:spcPts val="2262"/>
                  </a:lnSpc>
                </a:pPr>
                <a:endParaRPr lang="en-US" sz="1000" b="1" spc="-18" dirty="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endParaRPr>
              </a:p>
            </p:txBody>
          </p:sp>
        </p:grpSp>
        <p:grpSp>
          <p:nvGrpSpPr>
            <p:cNvPr id="129" name="Group 22"/>
            <p:cNvGrpSpPr/>
            <p:nvPr/>
          </p:nvGrpSpPr>
          <p:grpSpPr>
            <a:xfrm>
              <a:off x="5693189" y="2266094"/>
              <a:ext cx="3328138" cy="322030"/>
              <a:chOff x="0" y="0"/>
              <a:chExt cx="2374092" cy="229716"/>
            </a:xfrm>
          </p:grpSpPr>
          <p:sp>
            <p:nvSpPr>
              <p:cNvPr id="131" name="Freeform 23"/>
              <p:cNvSpPr/>
              <p:nvPr/>
            </p:nvSpPr>
            <p:spPr>
              <a:xfrm>
                <a:off x="0" y="0"/>
                <a:ext cx="2374092" cy="22971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2971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187845"/>
                    </a:lnTo>
                    <a:cubicBezTo>
                      <a:pt x="2374092" y="210970"/>
                      <a:pt x="2355345" y="229716"/>
                      <a:pt x="2332220" y="229716"/>
                    </a:cubicBezTo>
                    <a:lnTo>
                      <a:pt x="41872" y="229716"/>
                    </a:lnTo>
                    <a:cubicBezTo>
                      <a:pt x="18747" y="229716"/>
                      <a:pt x="0" y="210970"/>
                      <a:pt x="0" y="187845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2F6AB9"/>
              </a:solidFill>
            </p:spPr>
          </p:sp>
          <p:sp>
            <p:nvSpPr>
              <p:cNvPr id="132" name="TextBox 24"/>
              <p:cNvSpPr txBox="1"/>
              <p:nvPr/>
            </p:nvSpPr>
            <p:spPr>
              <a:xfrm>
                <a:off x="0" y="38100"/>
                <a:ext cx="2374092" cy="19161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marL="0" lvl="0" indent="0" algn="ctr">
                  <a:lnSpc>
                    <a:spcPts val="2027"/>
                  </a:lnSpc>
                  <a:spcBef>
                    <a:spcPct val="0"/>
                  </a:spcBef>
                </a:pPr>
                <a:endParaRPr sz="1000"/>
              </a:p>
            </p:txBody>
          </p:sp>
        </p:grpSp>
        <p:sp>
          <p:nvSpPr>
            <p:cNvPr id="130" name="Freeform 32"/>
            <p:cNvSpPr/>
            <p:nvPr/>
          </p:nvSpPr>
          <p:spPr>
            <a:xfrm>
              <a:off x="6624371" y="2969558"/>
              <a:ext cx="1324136" cy="1280801"/>
            </a:xfrm>
            <a:custGeom>
              <a:avLst/>
              <a:gdLst/>
              <a:ahLst/>
              <a:cxnLst/>
              <a:rect l="l" t="t" r="r" b="b"/>
              <a:pathLst>
                <a:path w="1324136" h="1280801">
                  <a:moveTo>
                    <a:pt x="0" y="0"/>
                  </a:moveTo>
                  <a:lnTo>
                    <a:pt x="1324136" y="0"/>
                  </a:lnTo>
                  <a:lnTo>
                    <a:pt x="1324136" y="1280800"/>
                  </a:lnTo>
                  <a:lnTo>
                    <a:pt x="0" y="1280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id="135" name="Grupa 134"/>
          <p:cNvGrpSpPr/>
          <p:nvPr/>
        </p:nvGrpSpPr>
        <p:grpSpPr>
          <a:xfrm>
            <a:off x="1692613" y="1774881"/>
            <a:ext cx="1887475" cy="2189984"/>
            <a:chOff x="2156942" y="2266094"/>
            <a:chExt cx="3328138" cy="3719421"/>
          </a:xfrm>
        </p:grpSpPr>
        <p:grpSp>
          <p:nvGrpSpPr>
            <p:cNvPr id="136" name="Group 4"/>
            <p:cNvGrpSpPr/>
            <p:nvPr/>
          </p:nvGrpSpPr>
          <p:grpSpPr>
            <a:xfrm>
              <a:off x="2156942" y="2329014"/>
              <a:ext cx="3328138" cy="3656501"/>
              <a:chOff x="0" y="0"/>
              <a:chExt cx="2374092" cy="2608326"/>
            </a:xfrm>
          </p:grpSpPr>
          <p:sp>
            <p:nvSpPr>
              <p:cNvPr id="141" name="Freeform 5"/>
              <p:cNvSpPr/>
              <p:nvPr/>
            </p:nvSpPr>
            <p:spPr>
              <a:xfrm>
                <a:off x="0" y="0"/>
                <a:ext cx="2374092" cy="260832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60832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2566454"/>
                    </a:lnTo>
                    <a:cubicBezTo>
                      <a:pt x="2374092" y="2589580"/>
                      <a:pt x="2355345" y="2608326"/>
                      <a:pt x="2332220" y="2608326"/>
                    </a:cubicBezTo>
                    <a:lnTo>
                      <a:pt x="41872" y="2608326"/>
                    </a:lnTo>
                    <a:cubicBezTo>
                      <a:pt x="18747" y="2608326"/>
                      <a:pt x="0" y="2589580"/>
                      <a:pt x="0" y="2566454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FFF6BB"/>
              </a:solidFill>
            </p:spPr>
          </p:sp>
          <p:sp>
            <p:nvSpPr>
              <p:cNvPr id="142" name="TextBox 6"/>
              <p:cNvSpPr txBox="1"/>
              <p:nvPr/>
            </p:nvSpPr>
            <p:spPr>
              <a:xfrm>
                <a:off x="0" y="0"/>
                <a:ext cx="2374092" cy="2457192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/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Prowadzenie </a:t>
                </a:r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punktów obsługi Programu Czyste Powietrze, </a:t>
                </a:r>
              </a:p>
              <a:p>
                <a:pPr algn="ctr"/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Ekodoradcy w każdym </a:t>
                </a:r>
              </a:p>
              <a:p>
                <a:pPr algn="ctr"/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urzędzie </a:t>
                </a:r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gminy</a:t>
                </a:r>
                <a:endParaRPr lang="en-US" sz="1000" b="1" spc="-18" dirty="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endParaRPr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2156942" y="2266094"/>
              <a:ext cx="3328138" cy="322030"/>
              <a:chOff x="0" y="0"/>
              <a:chExt cx="2374092" cy="229716"/>
            </a:xfrm>
          </p:grpSpPr>
          <p:sp>
            <p:nvSpPr>
              <p:cNvPr id="139" name="Freeform 17"/>
              <p:cNvSpPr/>
              <p:nvPr/>
            </p:nvSpPr>
            <p:spPr>
              <a:xfrm>
                <a:off x="0" y="0"/>
                <a:ext cx="2374092" cy="229716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29716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187845"/>
                    </a:lnTo>
                    <a:cubicBezTo>
                      <a:pt x="2374092" y="210970"/>
                      <a:pt x="2355345" y="229716"/>
                      <a:pt x="2332220" y="229716"/>
                    </a:cubicBezTo>
                    <a:lnTo>
                      <a:pt x="41872" y="229716"/>
                    </a:lnTo>
                    <a:cubicBezTo>
                      <a:pt x="18747" y="229716"/>
                      <a:pt x="0" y="210970"/>
                      <a:pt x="0" y="187845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FFC20E"/>
              </a:solidFill>
            </p:spPr>
          </p:sp>
          <p:sp>
            <p:nvSpPr>
              <p:cNvPr id="140" name="TextBox 18"/>
              <p:cNvSpPr txBox="1"/>
              <p:nvPr/>
            </p:nvSpPr>
            <p:spPr>
              <a:xfrm>
                <a:off x="0" y="38100"/>
                <a:ext cx="2374092" cy="191616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marL="0" lvl="0" indent="0" algn="ctr">
                  <a:lnSpc>
                    <a:spcPts val="2027"/>
                  </a:lnSpc>
                  <a:spcBef>
                    <a:spcPct val="0"/>
                  </a:spcBef>
                </a:pPr>
                <a:endParaRPr sz="1000"/>
              </a:p>
            </p:txBody>
          </p:sp>
        </p:grpSp>
        <p:sp>
          <p:nvSpPr>
            <p:cNvPr id="138" name="Freeform 33"/>
            <p:cNvSpPr/>
            <p:nvPr/>
          </p:nvSpPr>
          <p:spPr>
            <a:xfrm>
              <a:off x="3170931" y="2854736"/>
              <a:ext cx="1300160" cy="1302528"/>
            </a:xfrm>
            <a:custGeom>
              <a:avLst/>
              <a:gdLst/>
              <a:ahLst/>
              <a:cxnLst/>
              <a:rect l="l" t="t" r="r" b="b"/>
              <a:pathLst>
                <a:path w="1300160" h="1302528">
                  <a:moveTo>
                    <a:pt x="0" y="0"/>
                  </a:moveTo>
                  <a:lnTo>
                    <a:pt x="1300160" y="0"/>
                  </a:lnTo>
                  <a:lnTo>
                    <a:pt x="1300160" y="1302528"/>
                  </a:lnTo>
                  <a:lnTo>
                    <a:pt x="0" y="1302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id="143" name="Grupa 142"/>
          <p:cNvGrpSpPr/>
          <p:nvPr/>
        </p:nvGrpSpPr>
        <p:grpSpPr>
          <a:xfrm>
            <a:off x="5618230" y="2074513"/>
            <a:ext cx="1746027" cy="1899438"/>
            <a:chOff x="9281518" y="2439659"/>
            <a:chExt cx="3328138" cy="3545856"/>
          </a:xfrm>
        </p:grpSpPr>
        <p:grpSp>
          <p:nvGrpSpPr>
            <p:cNvPr id="144" name="Group 10"/>
            <p:cNvGrpSpPr/>
            <p:nvPr/>
          </p:nvGrpSpPr>
          <p:grpSpPr>
            <a:xfrm>
              <a:off x="9281518" y="2439659"/>
              <a:ext cx="3328138" cy="3545856"/>
              <a:chOff x="0" y="0"/>
              <a:chExt cx="2374092" cy="2529399"/>
            </a:xfrm>
          </p:grpSpPr>
          <p:sp>
            <p:nvSpPr>
              <p:cNvPr id="146" name="Freeform 11"/>
              <p:cNvSpPr/>
              <p:nvPr/>
            </p:nvSpPr>
            <p:spPr>
              <a:xfrm>
                <a:off x="0" y="0"/>
                <a:ext cx="2374092" cy="2529399"/>
              </a:xfrm>
              <a:custGeom>
                <a:avLst/>
                <a:gdLst/>
                <a:ahLst/>
                <a:cxnLst/>
                <a:rect l="l" t="t" r="r" b="b"/>
                <a:pathLst>
                  <a:path w="2374092" h="2529399">
                    <a:moveTo>
                      <a:pt x="41872" y="0"/>
                    </a:moveTo>
                    <a:lnTo>
                      <a:pt x="2332220" y="0"/>
                    </a:lnTo>
                    <a:cubicBezTo>
                      <a:pt x="2355345" y="0"/>
                      <a:pt x="2374092" y="18747"/>
                      <a:pt x="2374092" y="41872"/>
                    </a:cubicBezTo>
                    <a:lnTo>
                      <a:pt x="2374092" y="2487527"/>
                    </a:lnTo>
                    <a:cubicBezTo>
                      <a:pt x="2374092" y="2498632"/>
                      <a:pt x="2369680" y="2509282"/>
                      <a:pt x="2361828" y="2517135"/>
                    </a:cubicBezTo>
                    <a:cubicBezTo>
                      <a:pt x="2353975" y="2524987"/>
                      <a:pt x="2343325" y="2529399"/>
                      <a:pt x="2332220" y="2529399"/>
                    </a:cubicBezTo>
                    <a:lnTo>
                      <a:pt x="41872" y="2529399"/>
                    </a:lnTo>
                    <a:cubicBezTo>
                      <a:pt x="18747" y="2529399"/>
                      <a:pt x="0" y="2510652"/>
                      <a:pt x="0" y="2487527"/>
                    </a:cubicBezTo>
                    <a:lnTo>
                      <a:pt x="0" y="41872"/>
                    </a:lnTo>
                    <a:cubicBezTo>
                      <a:pt x="0" y="18747"/>
                      <a:pt x="18747" y="0"/>
                      <a:pt x="41872" y="0"/>
                    </a:cubicBezTo>
                    <a:close/>
                  </a:path>
                </a:pathLst>
              </a:custGeom>
              <a:solidFill>
                <a:srgbClr val="D2F0FF"/>
              </a:solidFill>
            </p:spPr>
          </p:sp>
          <p:sp>
            <p:nvSpPr>
              <p:cNvPr id="147" name="TextBox 12"/>
              <p:cNvSpPr txBox="1"/>
              <p:nvPr/>
            </p:nvSpPr>
            <p:spPr>
              <a:xfrm>
                <a:off x="0" y="0"/>
                <a:ext cx="2374092" cy="2529399"/>
              </a:xfrm>
              <a:prstGeom prst="rect">
                <a:avLst/>
              </a:prstGeom>
            </p:spPr>
            <p:txBody>
              <a:bodyPr lIns="36011" tIns="36011" rIns="36011" bIns="36011" rtlCol="0" anchor="ctr"/>
              <a:lstStyle/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>
                  <a:lnSpc>
                    <a:spcPts val="2262"/>
                  </a:lnSpc>
                </a:pPr>
                <a:endParaRPr sz="1000" dirty="0"/>
              </a:p>
              <a:p>
                <a:pPr algn="ctr"/>
                <a:r>
                  <a:rPr lang="en-US" sz="1000" b="1" spc="-18" dirty="0" smtClean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Budynki </a:t>
                </a:r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użyteczności </a:t>
                </a:r>
              </a:p>
              <a:p>
                <a:pPr algn="ctr"/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publicznej - </a:t>
                </a:r>
              </a:p>
              <a:p>
                <a:pPr algn="ctr"/>
                <a:r>
                  <a:rPr lang="en-US" sz="1000" b="1" spc="-18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tylko z energią z OZE</a:t>
                </a:r>
              </a:p>
              <a:p>
                <a:pPr algn="ctr">
                  <a:lnSpc>
                    <a:spcPts val="2262"/>
                  </a:lnSpc>
                </a:pPr>
                <a:r>
                  <a:rPr lang="en-US" sz="1000" b="1" dirty="0">
                    <a:solidFill>
                      <a:srgbClr val="000000"/>
                    </a:solidFill>
                    <a:latin typeface="DM Sans Bold"/>
                    <a:ea typeface="DM Sans Bold"/>
                    <a:cs typeface="DM Sans Bold"/>
                    <a:sym typeface="DM Sans Bold"/>
                  </a:rPr>
                  <a:t> </a:t>
                </a:r>
              </a:p>
            </p:txBody>
          </p:sp>
        </p:grpSp>
        <p:sp>
          <p:nvSpPr>
            <p:cNvPr id="145" name="Freeform 34"/>
            <p:cNvSpPr/>
            <p:nvPr/>
          </p:nvSpPr>
          <p:spPr>
            <a:xfrm>
              <a:off x="10185080" y="2810491"/>
              <a:ext cx="1577790" cy="1577790"/>
            </a:xfrm>
            <a:custGeom>
              <a:avLst/>
              <a:gdLst/>
              <a:ahLst/>
              <a:cxnLst/>
              <a:rect l="l" t="t" r="r" b="b"/>
              <a:pathLst>
                <a:path w="1577790" h="1577790">
                  <a:moveTo>
                    <a:pt x="0" y="0"/>
                  </a:moveTo>
                  <a:lnTo>
                    <a:pt x="1577790" y="0"/>
                  </a:lnTo>
                  <a:lnTo>
                    <a:pt x="1577790" y="1577791"/>
                  </a:lnTo>
                  <a:lnTo>
                    <a:pt x="0" y="15777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id="185" name="Group 25"/>
          <p:cNvGrpSpPr/>
          <p:nvPr/>
        </p:nvGrpSpPr>
        <p:grpSpPr>
          <a:xfrm>
            <a:off x="5618231" y="1845157"/>
            <a:ext cx="1745608" cy="264305"/>
            <a:chOff x="0" y="0"/>
            <a:chExt cx="2374092" cy="211812"/>
          </a:xfrm>
        </p:grpSpPr>
        <p:sp>
          <p:nvSpPr>
            <p:cNvPr id="186" name="Freeform 26"/>
            <p:cNvSpPr/>
            <p:nvPr/>
          </p:nvSpPr>
          <p:spPr>
            <a:xfrm>
              <a:off x="0" y="0"/>
              <a:ext cx="2374092" cy="211812"/>
            </a:xfrm>
            <a:custGeom>
              <a:avLst/>
              <a:gdLst/>
              <a:ahLst/>
              <a:cxnLst/>
              <a:rect l="l" t="t" r="r" b="b"/>
              <a:pathLst>
                <a:path w="2374092" h="211812">
                  <a:moveTo>
                    <a:pt x="41872" y="0"/>
                  </a:moveTo>
                  <a:lnTo>
                    <a:pt x="2332220" y="0"/>
                  </a:lnTo>
                  <a:cubicBezTo>
                    <a:pt x="2355345" y="0"/>
                    <a:pt x="2374092" y="18747"/>
                    <a:pt x="2374092" y="41872"/>
                  </a:cubicBezTo>
                  <a:lnTo>
                    <a:pt x="2374092" y="169940"/>
                  </a:lnTo>
                  <a:cubicBezTo>
                    <a:pt x="2374092" y="193065"/>
                    <a:pt x="2355345" y="211812"/>
                    <a:pt x="2332220" y="211812"/>
                  </a:cubicBezTo>
                  <a:lnTo>
                    <a:pt x="41872" y="211812"/>
                  </a:lnTo>
                  <a:cubicBezTo>
                    <a:pt x="18747" y="211812"/>
                    <a:pt x="0" y="193065"/>
                    <a:pt x="0" y="169940"/>
                  </a:cubicBezTo>
                  <a:lnTo>
                    <a:pt x="0" y="41872"/>
                  </a:lnTo>
                  <a:cubicBezTo>
                    <a:pt x="0" y="18747"/>
                    <a:pt x="18747" y="0"/>
                    <a:pt x="41872" y="0"/>
                  </a:cubicBezTo>
                  <a:close/>
                </a:path>
              </a:pathLst>
            </a:custGeom>
            <a:solidFill>
              <a:srgbClr val="18C5F4"/>
            </a:solidFill>
          </p:spPr>
        </p:sp>
        <p:sp>
          <p:nvSpPr>
            <p:cNvPr id="187" name="TextBox 27"/>
            <p:cNvSpPr txBox="1"/>
            <p:nvPr/>
          </p:nvSpPr>
          <p:spPr>
            <a:xfrm>
              <a:off x="0" y="38100"/>
              <a:ext cx="2374092" cy="173712"/>
            </a:xfrm>
            <a:prstGeom prst="rect">
              <a:avLst/>
            </a:prstGeom>
          </p:spPr>
          <p:txBody>
            <a:bodyPr lIns="36011" tIns="36011" rIns="36011" bIns="36011" rtlCol="0" anchor="ctr"/>
            <a:lstStyle/>
            <a:p>
              <a:pPr marL="0" lvl="0" indent="0" algn="ctr">
                <a:lnSpc>
                  <a:spcPts val="2027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381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2425291" y="252535"/>
            <a:ext cx="8215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pl-PL" sz="2400" b="1" dirty="0">
                <a:solidFill>
                  <a:srgbClr val="002060"/>
                </a:solidFill>
              </a:rPr>
              <a:t>Jakość powietrza w województwie małopolskim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1013292" y="1040935"/>
            <a:ext cx="10450133" cy="218885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 2025 r. jakość powietrza w Małopolsce pogorszyła się w porównaniu z 2024 r.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większości stacji pomiarowych odnotowano wzrost stężeń zanieczyszczeń.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Wyjątek stanowiły m.in.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Kraków i Skawina, gdzie utrzymał się trend spadkowy mimo niekorzystnych warunków meteorologicznych.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Przekroczenie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średniorocznego poziomu pyłu PM2,5 stwierdzono w Nowym Sączu.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Dopuszczalna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liczba dni z przekroczeniem normy PM10 została przekroczona na 8 z 20 stacji </a:t>
            </a: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pomiarowych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(Kraków al.Krasińskiego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 Kamieńskiego, Nowy Sącz, Nowy Targ, Oświęcim, Sucha Beskidzka, Tuchów, Zabierzów</a:t>
            </a: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).</a:t>
            </a:r>
            <a:endParaRPr kumimoji="0" lang="pl-PL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wielu obszarach województwa odnotowano przekroczenia poziomu docelowego benzo(a)pirenu w pyle PM10.</a:t>
            </a:r>
          </a:p>
        </p:txBody>
      </p:sp>
      <p:graphicFrame>
        <p:nvGraphicFramePr>
          <p:cNvPr id="21" name="Wykres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9262568"/>
              </p:ext>
            </p:extLst>
          </p:nvPr>
        </p:nvGraphicFramePr>
        <p:xfrm>
          <a:off x="1013292" y="3191810"/>
          <a:ext cx="6015888" cy="3463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2" name="Obraz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4765" y="3236930"/>
            <a:ext cx="4125157" cy="319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9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1868877" y="414155"/>
            <a:ext cx="874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tx2"/>
                </a:solidFill>
              </a:rPr>
              <a:t>Jakość powietrza w województwie </a:t>
            </a:r>
            <a:r>
              <a:rPr lang="pl-PL" sz="2400" b="1" dirty="0" smtClean="0">
                <a:solidFill>
                  <a:schemeClr val="tx2"/>
                </a:solidFill>
              </a:rPr>
              <a:t>małopolskim – pył PM10</a:t>
            </a:r>
            <a:endParaRPr lang="pl-PL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29" name="Wykres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9552821"/>
              </p:ext>
            </p:extLst>
          </p:nvPr>
        </p:nvGraphicFramePr>
        <p:xfrm>
          <a:off x="800451" y="1413701"/>
          <a:ext cx="5263747" cy="448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0" name="Wykres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4243683"/>
              </p:ext>
            </p:extLst>
          </p:nvPr>
        </p:nvGraphicFramePr>
        <p:xfrm>
          <a:off x="6150790" y="1410686"/>
          <a:ext cx="5240299" cy="4488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3595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861861" y="371188"/>
            <a:ext cx="10122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>
                <a:solidFill>
                  <a:schemeClr val="tx2"/>
                </a:solidFill>
              </a:rPr>
              <a:t>Pomoc finansowa dla </a:t>
            </a:r>
            <a:r>
              <a:rPr lang="pl-PL" sz="2400" b="1" dirty="0" smtClean="0">
                <a:solidFill>
                  <a:schemeClr val="tx2"/>
                </a:solidFill>
              </a:rPr>
              <a:t>Małopolan</a:t>
            </a:r>
            <a:r>
              <a:rPr lang="pl-PL" sz="2500" b="1" dirty="0" smtClean="0">
                <a:solidFill>
                  <a:schemeClr val="tx2"/>
                </a:solidFill>
              </a:rPr>
              <a:t> – Program Czyste Powietrze</a:t>
            </a:r>
            <a:endParaRPr lang="pl-PL" sz="2500" b="1" dirty="0">
              <a:solidFill>
                <a:schemeClr val="tx2"/>
              </a:solidFill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2114698" y="2265481"/>
            <a:ext cx="8492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 smtClean="0"/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/>
          </a:p>
        </p:txBody>
      </p:sp>
      <p:graphicFrame>
        <p:nvGraphicFramePr>
          <p:cNvPr id="39" name="Diagram 38"/>
          <p:cNvGraphicFramePr/>
          <p:nvPr>
            <p:extLst/>
          </p:nvPr>
        </p:nvGraphicFramePr>
        <p:xfrm>
          <a:off x="1069566" y="1227322"/>
          <a:ext cx="10994794" cy="1949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0" name="Diagram 39"/>
          <p:cNvGraphicFramePr/>
          <p:nvPr>
            <p:extLst/>
          </p:nvPr>
        </p:nvGraphicFramePr>
        <p:xfrm>
          <a:off x="1422488" y="4502437"/>
          <a:ext cx="9845041" cy="1703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41" name="Diagram 40"/>
          <p:cNvGraphicFramePr/>
          <p:nvPr>
            <p:extLst/>
          </p:nvPr>
        </p:nvGraphicFramePr>
        <p:xfrm>
          <a:off x="1174111" y="3023642"/>
          <a:ext cx="10533541" cy="1703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42" name="Prostokąt 41"/>
          <p:cNvSpPr/>
          <p:nvPr/>
        </p:nvSpPr>
        <p:spPr>
          <a:xfrm>
            <a:off x="7038273" y="6345237"/>
            <a:ext cx="43900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900" dirty="0" smtClean="0"/>
              <a:t>Źródło danych: Wojewódzki Fundusz Ochrony Środowiska w Krakowie</a:t>
            </a:r>
            <a:endParaRPr lang="pl-PL" sz="900" dirty="0"/>
          </a:p>
        </p:txBody>
      </p:sp>
    </p:spTree>
    <p:extLst>
      <p:ext uri="{BB962C8B-B14F-4D97-AF65-F5344CB8AC3E}">
        <p14:creationId xmlns:p14="http://schemas.microsoft.com/office/powerpoint/2010/main" val="301289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832678" y="360888"/>
            <a:ext cx="88872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tx2"/>
                </a:solidFill>
              </a:rPr>
              <a:t>Środki finansowe dla Małopolan – ulga termomodernizacyjna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2114698" y="2265481"/>
            <a:ext cx="8492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 smtClean="0"/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/>
          </a:p>
        </p:txBody>
      </p:sp>
      <p:sp>
        <p:nvSpPr>
          <p:cNvPr id="39" name="Prostokąt 38"/>
          <p:cNvSpPr/>
          <p:nvPr/>
        </p:nvSpPr>
        <p:spPr>
          <a:xfrm>
            <a:off x="2117726" y="6257882"/>
            <a:ext cx="310602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900" dirty="0" smtClean="0"/>
              <a:t>Źródło danych: Izba Administracji Skarbowej w Krakowie</a:t>
            </a:r>
            <a:endParaRPr lang="pl-PL" sz="900" dirty="0"/>
          </a:p>
        </p:txBody>
      </p:sp>
      <p:sp>
        <p:nvSpPr>
          <p:cNvPr id="40" name="Prostokąt zaokrąglony 39"/>
          <p:cNvSpPr/>
          <p:nvPr/>
        </p:nvSpPr>
        <p:spPr>
          <a:xfrm>
            <a:off x="1410125" y="1226437"/>
            <a:ext cx="8869340" cy="650548"/>
          </a:xfrm>
          <a:prstGeom prst="roundRect">
            <a:avLst/>
          </a:prstGeom>
          <a:ln>
            <a:solidFill>
              <a:schemeClr val="accent2">
                <a:lumMod val="2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584200" fontAlgn="base">
              <a:spcAft>
                <a:spcPct val="0"/>
              </a:spcAft>
            </a:pPr>
            <a:r>
              <a:rPr lang="pl-PL" sz="1600" b="1" dirty="0">
                <a:solidFill>
                  <a:schemeClr val="tx2"/>
                </a:solidFill>
              </a:rPr>
              <a:t>Łączna kwota wykazanych odliczeń PIT/O dołączonym do rozliczeń PIT przez mieszkańców Małopolski w latach 2019 – 2024 to </a:t>
            </a:r>
            <a:r>
              <a:rPr lang="pl-PL" sz="1600" b="1" dirty="0" smtClean="0">
                <a:solidFill>
                  <a:schemeClr val="tx2"/>
                </a:solidFill>
              </a:rPr>
              <a:t>prawie </a:t>
            </a:r>
            <a:r>
              <a:rPr lang="pl-PL" sz="1600" b="1" dirty="0">
                <a:solidFill>
                  <a:schemeClr val="tx2"/>
                </a:solidFill>
              </a:rPr>
              <a:t>5 mld </a:t>
            </a:r>
            <a:r>
              <a:rPr lang="pl-PL" sz="1600" b="1" dirty="0" smtClean="0">
                <a:solidFill>
                  <a:schemeClr val="tx2"/>
                </a:solidFill>
              </a:rPr>
              <a:t>zł</a:t>
            </a:r>
            <a:endParaRPr lang="pl-PL" sz="1600" b="1" dirty="0">
              <a:solidFill>
                <a:schemeClr val="tx2"/>
              </a:solidFill>
            </a:endParaRPr>
          </a:p>
        </p:txBody>
      </p:sp>
      <p:pic>
        <p:nvPicPr>
          <p:cNvPr id="41" name="Obraz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472" y="2487189"/>
            <a:ext cx="9389420" cy="3277439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1827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521392" y="565540"/>
            <a:ext cx="10122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tx2"/>
                </a:solidFill>
              </a:rPr>
              <a:t>Środki finansowe dla gmin na działalność w zakresie ochrony powietrza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2114698" y="2265481"/>
            <a:ext cx="8492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 smtClean="0"/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/>
          </a:p>
        </p:txBody>
      </p:sp>
      <p:pic>
        <p:nvPicPr>
          <p:cNvPr id="39" name="Obraz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3306" y="3924555"/>
            <a:ext cx="2057588" cy="147144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3306" y="2158899"/>
            <a:ext cx="2057588" cy="157124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3306" y="1367325"/>
            <a:ext cx="2057588" cy="652406"/>
          </a:xfrm>
          <a:prstGeom prst="rect">
            <a:avLst/>
          </a:prstGeom>
        </p:spPr>
      </p:pic>
      <p:sp>
        <p:nvSpPr>
          <p:cNvPr id="42" name="Prostokąt 41"/>
          <p:cNvSpPr/>
          <p:nvPr/>
        </p:nvSpPr>
        <p:spPr>
          <a:xfrm>
            <a:off x="465385" y="1603300"/>
            <a:ext cx="7959595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584200" fontAlgn="base">
              <a:spcAft>
                <a:spcPct val="0"/>
              </a:spcAft>
            </a:pPr>
            <a:r>
              <a:rPr lang="pl-PL" sz="2000" b="1" dirty="0"/>
              <a:t>Fundusze Europejskie dla Małopolski 2021-2027 - Działanie 2.5 Wdrażanie Programu ochrony powietrza</a:t>
            </a:r>
            <a:r>
              <a:rPr lang="pl-PL" sz="2000" b="1" dirty="0" smtClean="0"/>
              <a:t>:</a:t>
            </a:r>
          </a:p>
          <a:p>
            <a:pPr lvl="0" algn="just" defTabSz="584200" fontAlgn="base">
              <a:spcAft>
                <a:spcPct val="0"/>
              </a:spcAft>
            </a:pPr>
            <a:endParaRPr lang="pl-PL" b="1" dirty="0"/>
          </a:p>
          <a:p>
            <a:pPr marL="742950" lvl="1" indent="-285750" algn="just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u="sng" dirty="0"/>
              <a:t>Działanie 2.5 A. </a:t>
            </a:r>
            <a:r>
              <a:rPr lang="pl-PL" dirty="0"/>
              <a:t>Zapewnienie wyposażenia sprzętowego straży gminnych/międzygminnych w zakresie przeprowadzonych kontroli przestrzegania przepisów ochrony środowiska </a:t>
            </a:r>
            <a:r>
              <a:rPr lang="pl-PL" dirty="0" smtClean="0"/>
              <a:t>– w dwóch naborach podpisane umowy: </a:t>
            </a:r>
            <a:r>
              <a:rPr lang="pl-PL" b="1" u="sng" dirty="0" smtClean="0"/>
              <a:t>Czernichów</a:t>
            </a:r>
            <a:r>
              <a:rPr lang="pl-PL" b="1" dirty="0" smtClean="0"/>
              <a:t>, Igołomia–Wawrzeńczyce, Liszki, Kraków, Niepołomice, Skawina, Zielonki</a:t>
            </a:r>
            <a:r>
              <a:rPr lang="pl-PL" dirty="0" smtClean="0"/>
              <a:t>.</a:t>
            </a:r>
          </a:p>
          <a:p>
            <a:pPr lvl="1" algn="just" defTabSz="584200" fontAlgn="base">
              <a:spcAft>
                <a:spcPct val="0"/>
              </a:spcAft>
            </a:pPr>
            <a:endParaRPr lang="pl-PL" dirty="0"/>
          </a:p>
          <a:p>
            <a:pPr marL="742950" lvl="1" indent="-285750" algn="just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u="sng" dirty="0"/>
              <a:t>Działanie 2.5 B. </a:t>
            </a:r>
            <a:r>
              <a:rPr lang="pl-PL" dirty="0"/>
              <a:t>Funkcjonowanie Ekodoradców w gminach – </a:t>
            </a:r>
            <a:r>
              <a:rPr lang="pl-PL" dirty="0" smtClean="0"/>
              <a:t>w dwóch naborach podpisane umowy: </a:t>
            </a:r>
            <a:r>
              <a:rPr lang="pl-PL" b="1" dirty="0" smtClean="0"/>
              <a:t>Biskupice, Czernichów, Igołomia-Wawrzeńczyce, Kocmyrzów-Luborzyca, Kraków, Liszki, Mogilany, Niepołomice, Skawina, Świątniki Górne, Wieliczka, Wielka-Wieś, Zielonki.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01861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623589" y="378022"/>
            <a:ext cx="87161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tx2"/>
                </a:solidFill>
              </a:rPr>
              <a:t>Środki finansowe na działalność w zakresie ochrony powietrza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2114698" y="2265481"/>
            <a:ext cx="8492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 smtClean="0"/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/>
          </a:p>
        </p:txBody>
      </p:sp>
      <p:sp>
        <p:nvSpPr>
          <p:cNvPr id="39" name="Prostokąt 38"/>
          <p:cNvSpPr/>
          <p:nvPr/>
        </p:nvSpPr>
        <p:spPr>
          <a:xfrm>
            <a:off x="435129" y="1732755"/>
            <a:ext cx="821609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584200" fontAlgn="base">
              <a:spcAft>
                <a:spcPct val="0"/>
              </a:spcAft>
            </a:pPr>
            <a:r>
              <a:rPr lang="pl-PL" sz="2000" b="1" dirty="0">
                <a:solidFill>
                  <a:prstClr val="black"/>
                </a:solidFill>
              </a:rPr>
              <a:t>Fundusze Europejskie dla Małopolski 2021-2027 - Działanie 2.5 Wdrażanie Programu ochrony powietrza</a:t>
            </a:r>
            <a:r>
              <a:rPr lang="pl-PL" sz="2000" b="1" dirty="0" smtClean="0">
                <a:solidFill>
                  <a:prstClr val="black"/>
                </a:solidFill>
              </a:rPr>
              <a:t>:</a:t>
            </a:r>
          </a:p>
          <a:p>
            <a:pPr lvl="1" algn="just" defTabSz="584200" fontAlgn="base">
              <a:spcAft>
                <a:spcPct val="0"/>
              </a:spcAft>
            </a:pPr>
            <a:endParaRPr lang="pl-PL" b="1" dirty="0">
              <a:solidFill>
                <a:prstClr val="black"/>
              </a:solidFill>
            </a:endParaRPr>
          </a:p>
          <a:p>
            <a:pPr algn="just" defTabSz="584200" fontAlgn="base">
              <a:spcAft>
                <a:spcPct val="0"/>
              </a:spcAft>
            </a:pPr>
            <a:r>
              <a:rPr lang="pl-PL" u="sng" dirty="0" smtClean="0">
                <a:solidFill>
                  <a:prstClr val="black"/>
                </a:solidFill>
              </a:rPr>
              <a:t>Działanie </a:t>
            </a:r>
            <a:r>
              <a:rPr lang="pl-PL" u="sng" dirty="0">
                <a:solidFill>
                  <a:prstClr val="black"/>
                </a:solidFill>
              </a:rPr>
              <a:t>2.5 </a:t>
            </a:r>
            <a:r>
              <a:rPr lang="pl-PL" u="sng" dirty="0" smtClean="0">
                <a:solidFill>
                  <a:prstClr val="black"/>
                </a:solidFill>
              </a:rPr>
              <a:t>C. </a:t>
            </a:r>
            <a:r>
              <a:rPr lang="pl-PL" dirty="0"/>
              <a:t>Wsparcie transformacji energetycznej </a:t>
            </a:r>
            <a:r>
              <a:rPr lang="pl-PL" dirty="0" smtClean="0"/>
              <a:t>gmin województwa małopolskiego</a:t>
            </a:r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 smtClean="0"/>
              <a:t>Cel</a:t>
            </a:r>
            <a:r>
              <a:rPr lang="pl-PL" dirty="0" smtClean="0"/>
              <a:t> – wsparcie gmin we wdrażaniu POP dla województwa małopolskiego</a:t>
            </a:r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 smtClean="0"/>
              <a:t>Całkowita wartość projektu</a:t>
            </a:r>
            <a:r>
              <a:rPr lang="pl-PL" b="1" dirty="0"/>
              <a:t>:</a:t>
            </a:r>
            <a:r>
              <a:rPr lang="pl-PL" dirty="0"/>
              <a:t> 22 028 132,54 </a:t>
            </a:r>
            <a:r>
              <a:rPr lang="pl-PL" dirty="0" smtClean="0"/>
              <a:t>PLN</a:t>
            </a:r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/>
              <a:t>1 maja </a:t>
            </a:r>
            <a:r>
              <a:rPr lang="pl-PL" b="1" dirty="0" smtClean="0"/>
              <a:t>2025 roku </a:t>
            </a:r>
            <a:r>
              <a:rPr lang="pl-PL" dirty="0"/>
              <a:t>– rozpoczęcie realizacji projektu przez Departament Środowiska </a:t>
            </a:r>
            <a:r>
              <a:rPr lang="pl-PL" dirty="0" smtClean="0"/>
              <a:t>UMWM</a:t>
            </a:r>
          </a:p>
          <a:p>
            <a:pPr marL="742950" lvl="1" indent="-285750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 smtClean="0"/>
              <a:t>Plany na kolejne lata: </a:t>
            </a:r>
            <a:r>
              <a:rPr lang="pl-PL" dirty="0" smtClean="0"/>
              <a:t>regionalna kampania informacyjna, wyjazdy studyjne, szkolenia i warsztaty, studia podyplomowe, przygotowanie koncepcji modelowych projektów inwestycyjnych w zakresie OZE, uruchomienie sieci mierników jakości powietrza, elektronicznych tablic LED oraz mobilnego laboratorium.</a:t>
            </a:r>
            <a:endParaRPr lang="pl-PL" dirty="0"/>
          </a:p>
        </p:txBody>
      </p:sp>
      <p:pic>
        <p:nvPicPr>
          <p:cNvPr id="40" name="Obraz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3432" y="4162054"/>
            <a:ext cx="2105496" cy="157912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3432" y="1789313"/>
            <a:ext cx="2780460" cy="2085345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80337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390639" y="356787"/>
            <a:ext cx="11593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tx2"/>
                </a:solidFill>
              </a:rPr>
              <a:t>N</a:t>
            </a:r>
            <a:r>
              <a:rPr lang="pl-PL" sz="2400" b="1" dirty="0" smtClean="0">
                <a:solidFill>
                  <a:schemeClr val="tx2"/>
                </a:solidFill>
              </a:rPr>
              <a:t>owa </a:t>
            </a:r>
            <a:r>
              <a:rPr lang="pl-PL" sz="2400" b="1" dirty="0">
                <a:solidFill>
                  <a:schemeClr val="tx2"/>
                </a:solidFill>
              </a:rPr>
              <a:t>kampania Województwa Małopolskiego wspierająca zdrowie małopolskiej rodziny</a:t>
            </a:r>
            <a:r>
              <a:rPr lang="pl-PL" sz="2400" b="1" dirty="0" smtClean="0">
                <a:solidFill>
                  <a:schemeClr val="tx2"/>
                </a:solidFill>
              </a:rPr>
              <a:t>!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742503" y="1426519"/>
            <a:ext cx="105574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Kampania przeprowadzona zostanie w dwóch </a:t>
            </a:r>
            <a:r>
              <a:rPr lang="pl-PL" dirty="0" smtClean="0"/>
              <a:t>odsłonach: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I </a:t>
            </a:r>
            <a:r>
              <a:rPr lang="pl-PL" dirty="0"/>
              <a:t>odsłona: </a:t>
            </a:r>
            <a:r>
              <a:rPr lang="pl-PL" b="1" dirty="0"/>
              <a:t>01.06.2026 r. – 28.06.2026 r.</a:t>
            </a:r>
            <a:r>
              <a:rPr lang="pl-PL" dirty="0"/>
              <a:t> </a:t>
            </a:r>
            <a:r>
              <a:rPr lang="pl-PL" dirty="0" smtClean="0"/>
              <a:t>– </a:t>
            </a:r>
            <a:r>
              <a:rPr lang="pl-PL" b="1" dirty="0" smtClean="0"/>
              <a:t>aktualnie w trakcie realizacji</a:t>
            </a:r>
            <a:endParaRPr lang="pl-PL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II </a:t>
            </a:r>
            <a:r>
              <a:rPr lang="pl-PL" dirty="0"/>
              <a:t>odsłona: 01.09.2026 r. – 28.09.2026 r. </a:t>
            </a:r>
          </a:p>
          <a:p>
            <a:endParaRPr lang="pl-PL" dirty="0"/>
          </a:p>
          <a:p>
            <a:r>
              <a:rPr lang="pl-PL" dirty="0"/>
              <a:t>Kampania będzie realizowana poprzez: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emisję </a:t>
            </a:r>
            <a:r>
              <a:rPr lang="pl-PL" b="1" dirty="0"/>
              <a:t>spotów wideo </a:t>
            </a:r>
            <a:r>
              <a:rPr lang="pl-PL" dirty="0"/>
              <a:t>w telewizji TVP3, w komunikacji publicznej oraz w Kolejach </a:t>
            </a:r>
            <a:r>
              <a:rPr lang="pl-PL" dirty="0" smtClean="0"/>
              <a:t>Małopolskich, 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emisję </a:t>
            </a:r>
            <a:r>
              <a:rPr lang="pl-PL" b="1" dirty="0"/>
              <a:t>spotów w rozgłośniach </a:t>
            </a:r>
            <a:r>
              <a:rPr lang="pl-PL" dirty="0"/>
              <a:t>radiowych </a:t>
            </a:r>
            <a:r>
              <a:rPr lang="pl-PL" dirty="0" smtClean="0"/>
              <a:t>(Eska, RDN Małopolska, Alex),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publikację </a:t>
            </a:r>
            <a:r>
              <a:rPr lang="pl-PL" b="1" dirty="0"/>
              <a:t>artykułów</a:t>
            </a:r>
            <a:r>
              <a:rPr lang="pl-PL" dirty="0"/>
              <a:t> </a:t>
            </a:r>
            <a:r>
              <a:rPr lang="pl-PL" dirty="0" smtClean="0"/>
              <a:t>w </a:t>
            </a:r>
            <a:r>
              <a:rPr lang="pl-PL" dirty="0"/>
              <a:t>czasopismach </a:t>
            </a:r>
            <a:r>
              <a:rPr lang="pl-PL" dirty="0" smtClean="0"/>
              <a:t>(Ekologia i Rynek, </a:t>
            </a:r>
            <a:r>
              <a:rPr lang="pl-PL" dirty="0" err="1" smtClean="0"/>
              <a:t>Ozeon</a:t>
            </a:r>
            <a:r>
              <a:rPr lang="pl-PL" dirty="0" smtClean="0"/>
              <a:t>, Budujemy Dom, Czas na wnętrze, Tygodnik Niedziela, Gość Niedzielny), 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publikację </a:t>
            </a:r>
            <a:r>
              <a:rPr lang="pl-PL" b="1" dirty="0"/>
              <a:t>ogłoszenia w prasie </a:t>
            </a:r>
            <a:r>
              <a:rPr lang="pl-PL" dirty="0"/>
              <a:t>regionalnej i lokalnej </a:t>
            </a:r>
            <a:r>
              <a:rPr lang="pl-PL" dirty="0" smtClean="0"/>
              <a:t>(Gazeta Krakowska, Dziennik Polski, Tygodnik Podhalański, Przegląd Olkuski, Wieści Miechowskie, </a:t>
            </a:r>
            <a:r>
              <a:rPr lang="pl-PL" dirty="0" err="1" smtClean="0"/>
              <a:t>Temi</a:t>
            </a:r>
            <a:r>
              <a:rPr lang="pl-PL" dirty="0" smtClean="0"/>
              <a:t>, Dobry Tygodnik Sądecki, Przełom Ziemi Chrzanowskiej), 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organizację </a:t>
            </a:r>
            <a:r>
              <a:rPr lang="pl-PL" b="1" dirty="0"/>
              <a:t>spotkania z mieszkańcami </a:t>
            </a:r>
            <a:r>
              <a:rPr lang="pl-PL" dirty="0" smtClean="0"/>
              <a:t>(Małopolska </a:t>
            </a:r>
            <a:r>
              <a:rPr lang="pl-PL" dirty="0" smtClean="0"/>
              <a:t>Tour – Pustynia Błędowska – 20.06.2026),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 dirty="0"/>
              <a:t>p</a:t>
            </a:r>
            <a:r>
              <a:rPr lang="pl-PL" b="1" dirty="0" smtClean="0"/>
              <a:t>lakaty</a:t>
            </a:r>
            <a:r>
              <a:rPr lang="pl-PL" dirty="0" smtClean="0"/>
              <a:t> dla gmin i powiatów.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2372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693333" y="207946"/>
            <a:ext cx="8667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tx2"/>
                </a:solidFill>
              </a:rPr>
              <a:t>„Czas na zdrową zmianę! Wymień urządzenie grzewcze na nowe!”</a:t>
            </a:r>
          </a:p>
        </p:txBody>
      </p:sp>
      <p:pic>
        <p:nvPicPr>
          <p:cNvPr id="19" name="Obraz 18"/>
          <p:cNvPicPr/>
          <p:nvPr/>
        </p:nvPicPr>
        <p:blipFill>
          <a:blip r:embed="rId2"/>
          <a:stretch>
            <a:fillRect/>
          </a:stretch>
        </p:blipFill>
        <p:spPr>
          <a:xfrm>
            <a:off x="1693333" y="997647"/>
            <a:ext cx="3759200" cy="5057249"/>
          </a:xfrm>
          <a:prstGeom prst="rect">
            <a:avLst/>
          </a:prstGeom>
        </p:spPr>
      </p:pic>
      <p:pic>
        <p:nvPicPr>
          <p:cNvPr id="21" name="Obraz 20"/>
          <p:cNvPicPr/>
          <p:nvPr/>
        </p:nvPicPr>
        <p:blipFill>
          <a:blip r:embed="rId3"/>
          <a:stretch>
            <a:fillRect/>
          </a:stretch>
        </p:blipFill>
        <p:spPr>
          <a:xfrm>
            <a:off x="6138887" y="997646"/>
            <a:ext cx="3759200" cy="500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91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26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31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2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3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  <p:grpSp>
          <p:nvGrpSpPr>
            <p:cNvPr id="27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28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29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0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34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40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4" name="pole tekstowe 43"/>
          <p:cNvSpPr txBox="1"/>
          <p:nvPr/>
        </p:nvSpPr>
        <p:spPr>
          <a:xfrm>
            <a:off x="990163" y="352144"/>
            <a:ext cx="109002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 sz="1400" b="0" i="0" u="none" strike="noStrike" kern="1200" spc="0" baseline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pl-PL" sz="2800" b="1" dirty="0" smtClean="0">
                <a:solidFill>
                  <a:schemeClr val="tx2"/>
                </a:solidFill>
              </a:rPr>
              <a:t>Projekt nowelizacji ustawy Prawo Ochrony Środowiska </a:t>
            </a:r>
          </a:p>
          <a:p>
            <a:pPr lvl="0" algn="ctr">
              <a:defRPr sz="1400" b="0" i="0" u="none" strike="noStrike" kern="1200" spc="0" baseline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pl-PL" sz="2800" dirty="0" smtClean="0">
                <a:solidFill>
                  <a:schemeClr val="tx2"/>
                </a:solidFill>
              </a:rPr>
              <a:t>(UC112 – stan prac)</a:t>
            </a:r>
            <a:endParaRPr lang="pl-PL" sz="2800" dirty="0">
              <a:solidFill>
                <a:schemeClr val="tx2"/>
              </a:solidFill>
            </a:endParaRPr>
          </a:p>
        </p:txBody>
      </p:sp>
      <p:sp>
        <p:nvSpPr>
          <p:cNvPr id="45" name="Prostokąt zaokrąglony 44"/>
          <p:cNvSpPr/>
          <p:nvPr/>
        </p:nvSpPr>
        <p:spPr>
          <a:xfrm>
            <a:off x="971213" y="1665450"/>
            <a:ext cx="3014602" cy="883408"/>
          </a:xfrm>
          <a:prstGeom prst="roundRect">
            <a:avLst/>
          </a:prstGeom>
          <a:solidFill>
            <a:srgbClr val="1C5AA9">
              <a:alpha val="20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TERMIN na przyjęcie AKTUALIZACJI POP MAŁOPOLSKA: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</a:rPr>
              <a:t>30 listopada 2026 r.</a:t>
            </a:r>
            <a:endParaRPr lang="pl-PL" sz="1400" b="1" dirty="0">
              <a:solidFill>
                <a:schemeClr val="tx1"/>
              </a:solidFill>
            </a:endParaRPr>
          </a:p>
        </p:txBody>
      </p:sp>
      <p:grpSp>
        <p:nvGrpSpPr>
          <p:cNvPr id="46" name="Grupa 45"/>
          <p:cNvGrpSpPr/>
          <p:nvPr/>
        </p:nvGrpSpPr>
        <p:grpSpPr>
          <a:xfrm>
            <a:off x="5243347" y="1639287"/>
            <a:ext cx="2254611" cy="4653392"/>
            <a:chOff x="5223316" y="1443773"/>
            <a:chExt cx="2254611" cy="4653392"/>
          </a:xfrm>
        </p:grpSpPr>
        <p:sp>
          <p:nvSpPr>
            <p:cNvPr id="47" name="Prostokąt zaokrąglony 46"/>
            <p:cNvSpPr/>
            <p:nvPr/>
          </p:nvSpPr>
          <p:spPr>
            <a:xfrm>
              <a:off x="5223316" y="1443773"/>
              <a:ext cx="2254611" cy="733941"/>
            </a:xfrm>
            <a:prstGeom prst="roundRect">
              <a:avLst/>
            </a:prstGeom>
            <a:solidFill>
              <a:srgbClr val="1C5AA9">
                <a:alpha val="20000"/>
              </a:srgb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>
                  <a:solidFill>
                    <a:schemeClr val="tx1"/>
                  </a:solidFill>
                </a:rPr>
                <a:t>Publikacja </a:t>
              </a:r>
              <a:r>
                <a:rPr lang="pl-PL" sz="1400" dirty="0" smtClean="0">
                  <a:solidFill>
                    <a:schemeClr val="tx1"/>
                  </a:solidFill>
                </a:rPr>
                <a:t>projektu </a:t>
              </a:r>
              <a:r>
                <a:rPr lang="pl-PL" sz="1400" dirty="0">
                  <a:solidFill>
                    <a:schemeClr val="tx1"/>
                  </a:solidFill>
                </a:rPr>
                <a:t>ustawy o zmianie ustawy - Prawo ochrony </a:t>
              </a:r>
              <a:r>
                <a:rPr lang="pl-PL" sz="1400" dirty="0" smtClean="0">
                  <a:solidFill>
                    <a:schemeClr val="tx1"/>
                  </a:solidFill>
                </a:rPr>
                <a:t>środowiska</a:t>
              </a:r>
              <a:endParaRPr lang="pl-PL" sz="1400" dirty="0">
                <a:solidFill>
                  <a:schemeClr val="tx1"/>
                </a:solidFill>
              </a:endParaRPr>
            </a:p>
          </p:txBody>
        </p:sp>
        <p:sp>
          <p:nvSpPr>
            <p:cNvPr id="48" name="Prostokąt zaokrąglony 47"/>
            <p:cNvSpPr/>
            <p:nvPr/>
          </p:nvSpPr>
          <p:spPr>
            <a:xfrm>
              <a:off x="5223316" y="2418810"/>
              <a:ext cx="2254611" cy="733941"/>
            </a:xfrm>
            <a:prstGeom prst="roundRect">
              <a:avLst/>
            </a:prstGeom>
            <a:solidFill>
              <a:srgbClr val="1C5AA9">
                <a:alpha val="20000"/>
              </a:srgb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>
                  <a:solidFill>
                    <a:schemeClr val="tx1"/>
                  </a:solidFill>
                </a:rPr>
                <a:t>Konsultacje międzyresortowe</a:t>
              </a:r>
            </a:p>
          </p:txBody>
        </p:sp>
        <p:sp>
          <p:nvSpPr>
            <p:cNvPr id="49" name="Prostokąt zaokrąglony 48"/>
            <p:cNvSpPr/>
            <p:nvPr/>
          </p:nvSpPr>
          <p:spPr>
            <a:xfrm>
              <a:off x="5223316" y="3393847"/>
              <a:ext cx="2254611" cy="733941"/>
            </a:xfrm>
            <a:prstGeom prst="roundRect">
              <a:avLst/>
            </a:prstGeom>
            <a:solidFill>
              <a:srgbClr val="FF0000">
                <a:alpha val="20000"/>
              </a:srgb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>
                  <a:solidFill>
                    <a:schemeClr val="tx1"/>
                  </a:solidFill>
                </a:rPr>
                <a:t>Brak ostatecznych rozstrzygnięć</a:t>
              </a:r>
            </a:p>
          </p:txBody>
        </p:sp>
        <p:sp>
          <p:nvSpPr>
            <p:cNvPr id="50" name="Prostokąt zaokrąglony 49"/>
            <p:cNvSpPr/>
            <p:nvPr/>
          </p:nvSpPr>
          <p:spPr>
            <a:xfrm>
              <a:off x="5223316" y="4368884"/>
              <a:ext cx="2254611" cy="733941"/>
            </a:xfrm>
            <a:prstGeom prst="roundRect">
              <a:avLst/>
            </a:prstGeom>
            <a:solidFill>
              <a:srgbClr val="92D050">
                <a:alpha val="20000"/>
              </a:srgb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 smtClean="0">
                  <a:solidFill>
                    <a:schemeClr val="tx1"/>
                  </a:solidFill>
                </a:rPr>
                <a:t>Kolejny termin – </a:t>
              </a:r>
            </a:p>
            <a:p>
              <a:pPr algn="ctr"/>
              <a:r>
                <a:rPr lang="pl-PL" sz="1400" dirty="0" smtClean="0">
                  <a:solidFill>
                    <a:schemeClr val="tx1"/>
                  </a:solidFill>
                </a:rPr>
                <a:t>czerwiec </a:t>
              </a:r>
              <a:r>
                <a:rPr lang="pl-PL" sz="1400" dirty="0">
                  <a:solidFill>
                    <a:schemeClr val="tx1"/>
                  </a:solidFill>
                </a:rPr>
                <a:t>2026</a:t>
              </a:r>
            </a:p>
          </p:txBody>
        </p:sp>
        <p:sp>
          <p:nvSpPr>
            <p:cNvPr id="51" name="Prostokąt zaokrąglony 50"/>
            <p:cNvSpPr/>
            <p:nvPr/>
          </p:nvSpPr>
          <p:spPr>
            <a:xfrm>
              <a:off x="5223316" y="5363224"/>
              <a:ext cx="2254611" cy="733941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  <a:alpha val="20000"/>
              </a:scheme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 smtClean="0">
                  <a:solidFill>
                    <a:schemeClr val="tx1"/>
                  </a:solidFill>
                </a:rPr>
                <a:t>Następny możliwy termin JESIEŃ 2026 </a:t>
              </a:r>
            </a:p>
            <a:p>
              <a:pPr algn="ctr"/>
              <a:r>
                <a:rPr lang="pl-PL" sz="1400" dirty="0" smtClean="0">
                  <a:solidFill>
                    <a:schemeClr val="tx1"/>
                  </a:solidFill>
                </a:rPr>
                <a:t>(wrzesień – październik) </a:t>
              </a:r>
              <a:endParaRPr lang="pl-PL" sz="1400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Łącznik prosty ze strzałką 51"/>
            <p:cNvCxnSpPr>
              <a:stCxn id="47" idx="2"/>
              <a:endCxn id="48" idx="0"/>
            </p:cNvCxnSpPr>
            <p:nvPr/>
          </p:nvCxnSpPr>
          <p:spPr>
            <a:xfrm>
              <a:off x="6350622" y="2177714"/>
              <a:ext cx="0" cy="2410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3" name="Łącznik prosty ze strzałką 52"/>
            <p:cNvCxnSpPr/>
            <p:nvPr/>
          </p:nvCxnSpPr>
          <p:spPr>
            <a:xfrm>
              <a:off x="6350622" y="3152751"/>
              <a:ext cx="0" cy="2410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4" name="Łącznik prosty ze strzałką 53"/>
            <p:cNvCxnSpPr/>
            <p:nvPr/>
          </p:nvCxnSpPr>
          <p:spPr>
            <a:xfrm>
              <a:off x="6348483" y="4127788"/>
              <a:ext cx="0" cy="2410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5" name="Łącznik prosty ze strzałką 54"/>
            <p:cNvCxnSpPr/>
            <p:nvPr/>
          </p:nvCxnSpPr>
          <p:spPr>
            <a:xfrm>
              <a:off x="6348483" y="5122128"/>
              <a:ext cx="0" cy="2410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56" name="Prostokąt zaokrąglony 55"/>
          <p:cNvSpPr/>
          <p:nvPr/>
        </p:nvSpPr>
        <p:spPr>
          <a:xfrm>
            <a:off x="8825626" y="1639287"/>
            <a:ext cx="2294873" cy="1308948"/>
          </a:xfrm>
          <a:prstGeom prst="roundRect">
            <a:avLst/>
          </a:prstGeom>
          <a:solidFill>
            <a:srgbClr val="F8F3FB">
              <a:alpha val="74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Oczekiwanie przez wszystkie województwa na stanowisko Ministerstwa Klimatu i Środowiska w sprawie podejścia do dalszych prac z POP</a:t>
            </a:r>
            <a:endParaRPr lang="pl-PL" sz="1400" b="1" dirty="0">
              <a:solidFill>
                <a:schemeClr val="tx1"/>
              </a:solidFill>
            </a:endParaRPr>
          </a:p>
        </p:txBody>
      </p:sp>
      <p:pic>
        <p:nvPicPr>
          <p:cNvPr id="57" name="Obraz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3445" y="1535535"/>
            <a:ext cx="581972" cy="632792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2577" y="1639287"/>
            <a:ext cx="893779" cy="925525"/>
          </a:xfrm>
          <a:prstGeom prst="rect">
            <a:avLst/>
          </a:prstGeom>
        </p:spPr>
      </p:pic>
      <p:sp>
        <p:nvSpPr>
          <p:cNvPr id="59" name="Prostokąt zaokrąglony 58"/>
          <p:cNvSpPr/>
          <p:nvPr/>
        </p:nvSpPr>
        <p:spPr>
          <a:xfrm>
            <a:off x="970109" y="2849846"/>
            <a:ext cx="3014602" cy="891951"/>
          </a:xfrm>
          <a:prstGeom prst="roundRect">
            <a:avLst/>
          </a:prstGeom>
          <a:solidFill>
            <a:srgbClr val="FFC000">
              <a:alpha val="20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Główne uwagi do projektu </a:t>
            </a:r>
          </a:p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– rozszerzenie możliwości skarżenia POP</a:t>
            </a:r>
          </a:p>
        </p:txBody>
      </p:sp>
      <p:sp>
        <p:nvSpPr>
          <p:cNvPr id="60" name="Prostokąt zaokrąglony 59"/>
          <p:cNvSpPr/>
          <p:nvPr/>
        </p:nvSpPr>
        <p:spPr>
          <a:xfrm>
            <a:off x="990163" y="4036934"/>
            <a:ext cx="3014602" cy="891951"/>
          </a:xfrm>
          <a:prstGeom prst="roundRect">
            <a:avLst/>
          </a:prstGeom>
          <a:solidFill>
            <a:srgbClr val="1D9A78">
              <a:alpha val="20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Ważne:</a:t>
            </a:r>
          </a:p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Procedowanie aktualizacji POP musi uwzględnić obowiązkowe konsultacje</a:t>
            </a:r>
          </a:p>
        </p:txBody>
      </p:sp>
      <p:sp>
        <p:nvSpPr>
          <p:cNvPr id="61" name="Prostokąt zaokrąglony 60"/>
          <p:cNvSpPr/>
          <p:nvPr/>
        </p:nvSpPr>
        <p:spPr>
          <a:xfrm>
            <a:off x="8193445" y="3340467"/>
            <a:ext cx="3014602" cy="2099673"/>
          </a:xfrm>
          <a:prstGeom prst="roundRect">
            <a:avLst/>
          </a:prstGeom>
          <a:solidFill>
            <a:srgbClr val="F8F3FB">
              <a:alpha val="74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POTENCJALNE ROZWIĄZANIE: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Wprowadzenie przepisów przejściowych w ustawie wdrażającej dyrektywę AAQD (ustawa o jakości powietrza) tzn. 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-&gt; zapis dotyczący obowiązujących POP i działań naprawczych pozostają w mocy do czasu przyjęcia PDJP</a:t>
            </a:r>
            <a:endParaRPr lang="pl-PL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5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3F33F18E-394A-4875-831B-31657E1ED1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3499" y="3717032"/>
            <a:ext cx="8644127" cy="768085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800" dirty="0"/>
              <a:t>Dziękuję za uwagę!</a:t>
            </a:r>
            <a:r>
              <a:rPr lang="pl-PL" sz="4267" dirty="0"/>
              <a:t/>
            </a:r>
            <a:br>
              <a:rPr lang="pl-PL" sz="4267" dirty="0"/>
            </a:br>
            <a:endParaRPr lang="pl-PL" sz="4267" dirty="0"/>
          </a:p>
        </p:txBody>
      </p:sp>
      <p:sp>
        <p:nvSpPr>
          <p:cNvPr id="4" name="Prostokąt 3"/>
          <p:cNvSpPr/>
          <p:nvPr/>
        </p:nvSpPr>
        <p:spPr>
          <a:xfrm>
            <a:off x="7736905" y="5027689"/>
            <a:ext cx="3388674" cy="713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84200">
              <a:spcBef>
                <a:spcPts val="10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schemeClr val="accent1"/>
                </a:solidFill>
                <a:latin typeface="+mj-lt"/>
                <a:ea typeface="DejaVu Sans"/>
                <a:cs typeface="Lohit Hindi"/>
                <a:hlinkClick r:id="rId2"/>
              </a:rPr>
              <a:t>powietrze@umwm.malopolska.pl</a:t>
            </a:r>
            <a:endParaRPr lang="pl-PL" altLang="pl-PL" sz="1600" dirty="0" smtClean="0">
              <a:solidFill>
                <a:schemeClr val="accent1"/>
              </a:solidFill>
              <a:latin typeface="+mj-lt"/>
              <a:ea typeface="DejaVu Sans"/>
              <a:cs typeface="Lohit Hindi"/>
            </a:endParaRPr>
          </a:p>
          <a:p>
            <a:pPr lvl="0" defTabSz="584200">
              <a:spcBef>
                <a:spcPts val="10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schemeClr val="accent1"/>
                </a:solidFill>
                <a:latin typeface="+mj-lt"/>
                <a:ea typeface="DejaVu Sans"/>
                <a:cs typeface="Lohit Hindi"/>
                <a:hlinkClick r:id="rId3"/>
              </a:rPr>
              <a:t>transformacja@umwm.malopolska.pl</a:t>
            </a:r>
            <a:endParaRPr lang="pl-PL" altLang="pl-PL" sz="1600" dirty="0" smtClean="0">
              <a:solidFill>
                <a:schemeClr val="accent1"/>
              </a:solidFill>
              <a:latin typeface="+mj-lt"/>
              <a:ea typeface="DejaVu Sans"/>
              <a:cs typeface="Lohit Hindi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88217" y="5145619"/>
            <a:ext cx="548688" cy="54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35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Niestandardowy 8">
      <a:dk1>
        <a:srgbClr val="000000"/>
      </a:dk1>
      <a:lt1>
        <a:srgbClr val="FFFFFF"/>
      </a:lt1>
      <a:dk2>
        <a:srgbClr val="002073"/>
      </a:dk2>
      <a:lt2>
        <a:srgbClr val="FFFFFF"/>
      </a:lt2>
      <a:accent1>
        <a:srgbClr val="003399"/>
      </a:accent1>
      <a:accent2>
        <a:srgbClr val="A6D3FF"/>
      </a:accent2>
      <a:accent3>
        <a:srgbClr val="FFD618"/>
      </a:accent3>
      <a:accent4>
        <a:srgbClr val="0051B0"/>
      </a:accent4>
      <a:accent5>
        <a:srgbClr val="6BB1E2"/>
      </a:accent5>
      <a:accent6>
        <a:srgbClr val="FFE60B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1" id="{436F5452-C95B-4D43-A1C6-1CA5BE69C951}" vid="{ABE25C27-1E66-47F3-AA86-B88226738C33}"/>
    </a:ext>
  </a:extLst>
</a:theme>
</file>

<file path=ppt/theme/theme2.xml><?xml version="1.0" encoding="utf-8"?>
<a:theme xmlns:a="http://schemas.openxmlformats.org/drawingml/2006/main" name="Office Them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8276</TotalTime>
  <Words>1408</Words>
  <Application>Microsoft Office PowerPoint</Application>
  <PresentationFormat>Panoramiczny</PresentationFormat>
  <Paragraphs>243</Paragraphs>
  <Slides>20</Slides>
  <Notes>6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20</vt:i4>
      </vt:variant>
    </vt:vector>
  </HeadingPairs>
  <TitlesOfParts>
    <vt:vector size="32" baseType="lpstr">
      <vt:lpstr>맑은 고딕</vt:lpstr>
      <vt:lpstr>Arial</vt:lpstr>
      <vt:lpstr>Calibri</vt:lpstr>
      <vt:lpstr>Calibri Light</vt:lpstr>
      <vt:lpstr>DejaVu Sans</vt:lpstr>
      <vt:lpstr>DM Sans Bold</vt:lpstr>
      <vt:lpstr>Lohit Hindi</vt:lpstr>
      <vt:lpstr>Open Sans</vt:lpstr>
      <vt:lpstr>Roboto Regular</vt:lpstr>
      <vt:lpstr>Wingdings</vt:lpstr>
      <vt:lpstr>Motyw pakietu Office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Dziękuję za uwagę! </vt:lpstr>
    </vt:vector>
  </TitlesOfParts>
  <Company>UMWM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Frankowska, Adrianna</dc:creator>
  <cp:lastModifiedBy>Pluciński, Krzysztof</cp:lastModifiedBy>
  <cp:revision>516</cp:revision>
  <dcterms:created xsi:type="dcterms:W3CDTF">2022-08-10T11:01:11Z</dcterms:created>
  <dcterms:modified xsi:type="dcterms:W3CDTF">2026-06-16T08:31:05Z</dcterms:modified>
</cp:coreProperties>
</file>