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60" r:id="rId3"/>
    <p:sldId id="282" r:id="rId4"/>
    <p:sldId id="261" r:id="rId5"/>
    <p:sldId id="268" r:id="rId6"/>
    <p:sldId id="283" r:id="rId7"/>
    <p:sldId id="284" r:id="rId8"/>
    <p:sldId id="286" r:id="rId9"/>
    <p:sldId id="287" r:id="rId10"/>
    <p:sldId id="289" r:id="rId11"/>
    <p:sldId id="290" r:id="rId12"/>
    <p:sldId id="292" r:id="rId13"/>
    <p:sldId id="293" r:id="rId14"/>
    <p:sldId id="291" r:id="rId15"/>
    <p:sldId id="281" r:id="rId16"/>
    <p:sldId id="267" r:id="rId17"/>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1B29"/>
    <a:srgbClr val="17B8EF"/>
    <a:srgbClr val="13223D"/>
    <a:srgbClr val="E2E2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4660"/>
  </p:normalViewPr>
  <p:slideViewPr>
    <p:cSldViewPr snapToGrid="0">
      <p:cViewPr varScale="1">
        <p:scale>
          <a:sx n="71" d="100"/>
          <a:sy n="71" d="100"/>
        </p:scale>
        <p:origin x="976" y="48"/>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czekalnia">
    <p:bg>
      <p:bgPr>
        <a:solidFill>
          <a:schemeClr val="bg1"/>
        </a:solidFill>
        <a:effectLst/>
      </p:bgPr>
    </p:bg>
    <p:spTree>
      <p:nvGrpSpPr>
        <p:cNvPr id="1" name=""/>
        <p:cNvGrpSpPr/>
        <p:nvPr/>
      </p:nvGrpSpPr>
      <p:grpSpPr>
        <a:xfrm>
          <a:off x="0" y="0"/>
          <a:ext cx="0" cy="0"/>
          <a:chOff x="0" y="0"/>
          <a:chExt cx="0" cy="0"/>
        </a:xfrm>
      </p:grpSpPr>
      <p:pic>
        <p:nvPicPr>
          <p:cNvPr id="4" name="Obraz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475509" y="367662"/>
            <a:ext cx="6289964" cy="6219145"/>
          </a:xfrm>
          <a:prstGeom prst="rect">
            <a:avLst/>
          </a:prstGeom>
        </p:spPr>
      </p:pic>
      <p:sp>
        <p:nvSpPr>
          <p:cNvPr id="5" name="pole tekstowe 4"/>
          <p:cNvSpPr txBox="1"/>
          <p:nvPr userDrawn="1"/>
        </p:nvSpPr>
        <p:spPr>
          <a:xfrm>
            <a:off x="1880839" y="2304585"/>
            <a:ext cx="1913152" cy="538609"/>
          </a:xfrm>
          <a:prstGeom prst="rect">
            <a:avLst/>
          </a:prstGeom>
          <a:noFill/>
        </p:spPr>
        <p:txBody>
          <a:bodyPr wrap="none" rtlCol="0">
            <a:spAutoFit/>
          </a:bodyPr>
          <a:lstStyle/>
          <a:p>
            <a:r>
              <a:rPr lang="pl-PL" sz="2900" b="1" dirty="0" smtClean="0">
                <a:solidFill>
                  <a:srgbClr val="97BE1E"/>
                </a:solidFill>
              </a:rPr>
              <a:t>konsument</a:t>
            </a:r>
            <a:endParaRPr lang="pl-PL" sz="2900" b="1" dirty="0">
              <a:solidFill>
                <a:srgbClr val="97BE1E"/>
              </a:solidFill>
            </a:endParaRPr>
          </a:p>
        </p:txBody>
      </p:sp>
      <p:sp>
        <p:nvSpPr>
          <p:cNvPr id="6" name="pole tekstowe 5"/>
          <p:cNvSpPr txBox="1"/>
          <p:nvPr userDrawn="1"/>
        </p:nvSpPr>
        <p:spPr>
          <a:xfrm>
            <a:off x="2175572" y="787818"/>
            <a:ext cx="1884747" cy="538609"/>
          </a:xfrm>
          <a:prstGeom prst="rect">
            <a:avLst/>
          </a:prstGeom>
          <a:noFill/>
        </p:spPr>
        <p:txBody>
          <a:bodyPr wrap="none" rtlCol="0">
            <a:spAutoFit/>
          </a:bodyPr>
          <a:lstStyle/>
          <a:p>
            <a:r>
              <a:rPr lang="pl-PL" sz="2800" b="1" dirty="0" smtClean="0">
                <a:solidFill>
                  <a:srgbClr val="97BE1E"/>
                </a:solidFill>
              </a:rPr>
              <a:t>odpowiedź</a:t>
            </a:r>
            <a:endParaRPr lang="pl-PL" sz="2800" b="1" dirty="0">
              <a:solidFill>
                <a:srgbClr val="97BE1E"/>
              </a:solidFill>
            </a:endParaRPr>
          </a:p>
        </p:txBody>
      </p:sp>
      <p:sp>
        <p:nvSpPr>
          <p:cNvPr id="7" name="pole tekstowe 6"/>
          <p:cNvSpPr txBox="1"/>
          <p:nvPr userDrawn="1"/>
        </p:nvSpPr>
        <p:spPr>
          <a:xfrm>
            <a:off x="2323171" y="4330389"/>
            <a:ext cx="963725" cy="461665"/>
          </a:xfrm>
          <a:prstGeom prst="rect">
            <a:avLst/>
          </a:prstGeom>
          <a:noFill/>
        </p:spPr>
        <p:txBody>
          <a:bodyPr wrap="none" rtlCol="0">
            <a:spAutoFit/>
          </a:bodyPr>
          <a:lstStyle/>
          <a:p>
            <a:r>
              <a:rPr lang="pl-PL" sz="2300" b="1" dirty="0" smtClean="0">
                <a:solidFill>
                  <a:srgbClr val="97BE1E"/>
                </a:solidFill>
              </a:rPr>
              <a:t>pismo</a:t>
            </a:r>
            <a:endParaRPr lang="pl-PL" sz="2300" b="1" dirty="0">
              <a:solidFill>
                <a:srgbClr val="97BE1E"/>
              </a:solidFill>
            </a:endParaRPr>
          </a:p>
        </p:txBody>
      </p:sp>
      <p:sp>
        <p:nvSpPr>
          <p:cNvPr id="8" name="pole tekstowe 7"/>
          <p:cNvSpPr txBox="1"/>
          <p:nvPr userDrawn="1"/>
        </p:nvSpPr>
        <p:spPr>
          <a:xfrm>
            <a:off x="4146062" y="1419921"/>
            <a:ext cx="811441" cy="477054"/>
          </a:xfrm>
          <a:prstGeom prst="rect">
            <a:avLst/>
          </a:prstGeom>
          <a:noFill/>
        </p:spPr>
        <p:txBody>
          <a:bodyPr wrap="none" rtlCol="0">
            <a:spAutoFit/>
          </a:bodyPr>
          <a:lstStyle/>
          <a:p>
            <a:r>
              <a:rPr lang="pl-PL" sz="2500" b="1" dirty="0" smtClean="0">
                <a:solidFill>
                  <a:srgbClr val="01A9E6"/>
                </a:solidFill>
              </a:rPr>
              <a:t>cena</a:t>
            </a:r>
            <a:endParaRPr lang="pl-PL" sz="2500" b="1" dirty="0">
              <a:solidFill>
                <a:srgbClr val="01A9E6"/>
              </a:solidFill>
            </a:endParaRPr>
          </a:p>
        </p:txBody>
      </p:sp>
      <p:sp>
        <p:nvSpPr>
          <p:cNvPr id="9" name="pole tekstowe 8"/>
          <p:cNvSpPr txBox="1"/>
          <p:nvPr userDrawn="1"/>
        </p:nvSpPr>
        <p:spPr>
          <a:xfrm>
            <a:off x="4029499" y="3838467"/>
            <a:ext cx="1608261" cy="553998"/>
          </a:xfrm>
          <a:prstGeom prst="rect">
            <a:avLst/>
          </a:prstGeom>
          <a:noFill/>
        </p:spPr>
        <p:txBody>
          <a:bodyPr wrap="none" rtlCol="0">
            <a:spAutoFit/>
          </a:bodyPr>
          <a:lstStyle/>
          <a:p>
            <a:r>
              <a:rPr lang="pl-PL" sz="3000" b="1" dirty="0" smtClean="0">
                <a:solidFill>
                  <a:srgbClr val="01A9E6"/>
                </a:solidFill>
              </a:rPr>
              <a:t>edukacja</a:t>
            </a:r>
            <a:endParaRPr lang="pl-PL" sz="3000" b="1" dirty="0">
              <a:solidFill>
                <a:srgbClr val="01A9E6"/>
              </a:solidFill>
            </a:endParaRPr>
          </a:p>
        </p:txBody>
      </p:sp>
      <p:sp>
        <p:nvSpPr>
          <p:cNvPr id="10" name="pole tekstowe 9"/>
          <p:cNvSpPr txBox="1"/>
          <p:nvPr userDrawn="1"/>
        </p:nvSpPr>
        <p:spPr>
          <a:xfrm>
            <a:off x="5690784" y="3762504"/>
            <a:ext cx="769441" cy="1475725"/>
          </a:xfrm>
          <a:prstGeom prst="rect">
            <a:avLst/>
          </a:prstGeom>
          <a:noFill/>
        </p:spPr>
        <p:txBody>
          <a:bodyPr vert="vert" wrap="none" rtlCol="0">
            <a:spAutoFit/>
          </a:bodyPr>
          <a:lstStyle/>
          <a:p>
            <a:r>
              <a:rPr lang="pl-PL" sz="3800" b="1" dirty="0" smtClean="0">
                <a:solidFill>
                  <a:srgbClr val="01A9E6"/>
                </a:solidFill>
              </a:rPr>
              <a:t>pomoc</a:t>
            </a:r>
            <a:endParaRPr lang="pl-PL" sz="3800" b="1" dirty="0">
              <a:solidFill>
                <a:srgbClr val="01A9E6"/>
              </a:solidFill>
            </a:endParaRPr>
          </a:p>
        </p:txBody>
      </p:sp>
      <p:sp>
        <p:nvSpPr>
          <p:cNvPr id="11" name="pole tekstowe 10"/>
          <p:cNvSpPr txBox="1"/>
          <p:nvPr userDrawn="1"/>
        </p:nvSpPr>
        <p:spPr>
          <a:xfrm>
            <a:off x="2093328" y="3967721"/>
            <a:ext cx="1184042" cy="477054"/>
          </a:xfrm>
          <a:prstGeom prst="rect">
            <a:avLst/>
          </a:prstGeom>
          <a:noFill/>
        </p:spPr>
        <p:txBody>
          <a:bodyPr wrap="none" rtlCol="0">
            <a:spAutoFit/>
          </a:bodyPr>
          <a:lstStyle/>
          <a:p>
            <a:r>
              <a:rPr lang="pl-PL" sz="2450" b="1" dirty="0" smtClean="0">
                <a:solidFill>
                  <a:srgbClr val="97BE1E"/>
                </a:solidFill>
              </a:rPr>
              <a:t>umowa</a:t>
            </a:r>
            <a:endParaRPr lang="pl-PL" sz="2450" b="1" dirty="0">
              <a:solidFill>
                <a:srgbClr val="97BE1E"/>
              </a:solidFill>
            </a:endParaRPr>
          </a:p>
        </p:txBody>
      </p:sp>
      <p:sp>
        <p:nvSpPr>
          <p:cNvPr id="12" name="pole tekstowe 11"/>
          <p:cNvSpPr txBox="1"/>
          <p:nvPr userDrawn="1"/>
        </p:nvSpPr>
        <p:spPr>
          <a:xfrm>
            <a:off x="2105677" y="6280088"/>
            <a:ext cx="1044773" cy="338554"/>
          </a:xfrm>
          <a:prstGeom prst="rect">
            <a:avLst/>
          </a:prstGeom>
          <a:noFill/>
        </p:spPr>
        <p:txBody>
          <a:bodyPr wrap="none" rtlCol="0">
            <a:spAutoFit/>
          </a:bodyPr>
          <a:lstStyle/>
          <a:p>
            <a:r>
              <a:rPr lang="pl-PL" sz="1600" b="1" dirty="0" smtClean="0">
                <a:solidFill>
                  <a:srgbClr val="97BE1E"/>
                </a:solidFill>
              </a:rPr>
              <a:t>regulamin</a:t>
            </a:r>
            <a:endParaRPr lang="pl-PL" sz="1600" b="1" dirty="0">
              <a:solidFill>
                <a:srgbClr val="97BE1E"/>
              </a:solidFill>
            </a:endParaRPr>
          </a:p>
        </p:txBody>
      </p:sp>
      <p:sp>
        <p:nvSpPr>
          <p:cNvPr id="13" name="pole tekstowe 12"/>
          <p:cNvSpPr txBox="1"/>
          <p:nvPr userDrawn="1"/>
        </p:nvSpPr>
        <p:spPr>
          <a:xfrm>
            <a:off x="3822204" y="4761175"/>
            <a:ext cx="1140890" cy="615553"/>
          </a:xfrm>
          <a:prstGeom prst="rect">
            <a:avLst/>
          </a:prstGeom>
          <a:noFill/>
        </p:spPr>
        <p:txBody>
          <a:bodyPr wrap="none" rtlCol="0">
            <a:spAutoFit/>
          </a:bodyPr>
          <a:lstStyle/>
          <a:p>
            <a:r>
              <a:rPr lang="pl-PL" sz="3400" b="1" dirty="0" smtClean="0">
                <a:solidFill>
                  <a:srgbClr val="01A9E6"/>
                </a:solidFill>
              </a:rPr>
              <a:t>rabat</a:t>
            </a:r>
            <a:endParaRPr lang="pl-PL" sz="3400" b="1" dirty="0">
              <a:solidFill>
                <a:srgbClr val="01A9E6"/>
              </a:solidFill>
            </a:endParaRPr>
          </a:p>
        </p:txBody>
      </p:sp>
      <p:sp>
        <p:nvSpPr>
          <p:cNvPr id="14" name="pole tekstowe 13"/>
          <p:cNvSpPr txBox="1"/>
          <p:nvPr userDrawn="1"/>
        </p:nvSpPr>
        <p:spPr>
          <a:xfrm>
            <a:off x="5910687" y="2896946"/>
            <a:ext cx="910890" cy="461665"/>
          </a:xfrm>
          <a:prstGeom prst="rect">
            <a:avLst/>
          </a:prstGeom>
          <a:noFill/>
        </p:spPr>
        <p:txBody>
          <a:bodyPr wrap="none" rtlCol="0">
            <a:spAutoFit/>
          </a:bodyPr>
          <a:lstStyle/>
          <a:p>
            <a:r>
              <a:rPr lang="pl-PL" sz="2400" b="1" dirty="0" smtClean="0">
                <a:solidFill>
                  <a:srgbClr val="01A9E6"/>
                </a:solidFill>
              </a:rPr>
              <a:t>zwrot</a:t>
            </a:r>
            <a:endParaRPr lang="pl-PL" sz="2400" b="1" dirty="0">
              <a:solidFill>
                <a:srgbClr val="01A9E6"/>
              </a:solidFill>
            </a:endParaRPr>
          </a:p>
        </p:txBody>
      </p:sp>
    </p:spTree>
    <p:extLst>
      <p:ext uri="{BB962C8B-B14F-4D97-AF65-F5344CB8AC3E}">
        <p14:creationId xmlns:p14="http://schemas.microsoft.com/office/powerpoint/2010/main" val="550356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grpId="0" nodeType="withEffect">
                                  <p:stCondLst>
                                    <p:cond delay="0"/>
                                  </p:stCondLst>
                                  <p:childTnLst>
                                    <p:animEffect transition="out" filter="fade">
                                      <p:cBhvr>
                                        <p:cTn id="6" dur="5000" tmFilter="0, 0; .2, .5; .8, .5; 1, 0"/>
                                        <p:tgtEl>
                                          <p:spTgt spid="10"/>
                                        </p:tgtEl>
                                      </p:cBhvr>
                                    </p:animEffect>
                                    <p:animScale>
                                      <p:cBhvr>
                                        <p:cTn id="7" dur="2500" autoRev="1" fill="hold"/>
                                        <p:tgtEl>
                                          <p:spTgt spid="10"/>
                                        </p:tgtEl>
                                      </p:cBhvr>
                                      <p:by x="105000" y="105000"/>
                                    </p:animScale>
                                  </p:childTnLst>
                                </p:cTn>
                              </p:par>
                              <p:par>
                                <p:cTn id="8" presetID="26" presetClass="emph" presetSubtype="0" repeatCount="indefinite" fill="hold" grpId="0" nodeType="withEffect">
                                  <p:stCondLst>
                                    <p:cond delay="2500"/>
                                  </p:stCondLst>
                                  <p:childTnLst>
                                    <p:animEffect transition="out" filter="fade">
                                      <p:cBhvr>
                                        <p:cTn id="9" dur="5000" tmFilter="0, 0; .2, .5; .8, .5; 1, 0"/>
                                        <p:tgtEl>
                                          <p:spTgt spid="5"/>
                                        </p:tgtEl>
                                      </p:cBhvr>
                                    </p:animEffect>
                                    <p:animScale>
                                      <p:cBhvr>
                                        <p:cTn id="10" dur="2500" autoRev="1" fill="hold"/>
                                        <p:tgtEl>
                                          <p:spTgt spid="5"/>
                                        </p:tgtEl>
                                      </p:cBhvr>
                                      <p:by x="105000" y="105000"/>
                                    </p:animScale>
                                  </p:childTnLst>
                                </p:cTn>
                              </p:par>
                              <p:par>
                                <p:cTn id="11" presetID="26" presetClass="emph" presetSubtype="0" repeatCount="indefinite" fill="hold" grpId="0" nodeType="withEffect">
                                  <p:stCondLst>
                                    <p:cond delay="4000"/>
                                  </p:stCondLst>
                                  <p:childTnLst>
                                    <p:animEffect transition="out" filter="fade">
                                      <p:cBhvr>
                                        <p:cTn id="12" dur="5000" tmFilter="0, 0; .2, .5; .8, .5; 1, 0"/>
                                        <p:tgtEl>
                                          <p:spTgt spid="8"/>
                                        </p:tgtEl>
                                      </p:cBhvr>
                                    </p:animEffect>
                                    <p:animScale>
                                      <p:cBhvr>
                                        <p:cTn id="13" dur="2500" autoRev="1" fill="hold"/>
                                        <p:tgtEl>
                                          <p:spTgt spid="8"/>
                                        </p:tgtEl>
                                      </p:cBhvr>
                                      <p:by x="105000" y="105000"/>
                                    </p:animScale>
                                  </p:childTnLst>
                                </p:cTn>
                              </p:par>
                              <p:par>
                                <p:cTn id="14" presetID="26" presetClass="emph" presetSubtype="0" repeatCount="indefinite" fill="hold" grpId="0" nodeType="withEffect">
                                  <p:stCondLst>
                                    <p:cond delay="5500"/>
                                  </p:stCondLst>
                                  <p:childTnLst>
                                    <p:animEffect transition="out" filter="fade">
                                      <p:cBhvr>
                                        <p:cTn id="15" dur="5000" tmFilter="0, 0; .2, .5; .8, .5; 1, 0"/>
                                        <p:tgtEl>
                                          <p:spTgt spid="6"/>
                                        </p:tgtEl>
                                      </p:cBhvr>
                                    </p:animEffect>
                                    <p:animScale>
                                      <p:cBhvr>
                                        <p:cTn id="16" dur="2500" autoRev="1" fill="hold"/>
                                        <p:tgtEl>
                                          <p:spTgt spid="6"/>
                                        </p:tgtEl>
                                      </p:cBhvr>
                                      <p:by x="105000" y="105000"/>
                                    </p:animScale>
                                  </p:childTnLst>
                                </p:cTn>
                              </p:par>
                              <p:par>
                                <p:cTn id="17" presetID="26" presetClass="emph" presetSubtype="0" repeatCount="indefinite" fill="hold" grpId="0" nodeType="withEffect">
                                  <p:stCondLst>
                                    <p:cond delay="4500"/>
                                  </p:stCondLst>
                                  <p:childTnLst>
                                    <p:animEffect transition="out" filter="fade">
                                      <p:cBhvr>
                                        <p:cTn id="18" dur="5000" tmFilter="0, 0; .2, .5; .8, .5; 1, 0"/>
                                        <p:tgtEl>
                                          <p:spTgt spid="9"/>
                                        </p:tgtEl>
                                      </p:cBhvr>
                                    </p:animEffect>
                                    <p:animScale>
                                      <p:cBhvr>
                                        <p:cTn id="19" dur="2500" autoRev="1" fill="hold"/>
                                        <p:tgtEl>
                                          <p:spTgt spid="9"/>
                                        </p:tgtEl>
                                      </p:cBhvr>
                                      <p:by x="105000" y="105000"/>
                                    </p:animScale>
                                  </p:childTnLst>
                                </p:cTn>
                              </p:par>
                              <p:par>
                                <p:cTn id="20" presetID="26" presetClass="emph" presetSubtype="0" repeatCount="indefinite" fill="hold" grpId="0" nodeType="withEffect">
                                  <p:stCondLst>
                                    <p:cond delay="3000"/>
                                  </p:stCondLst>
                                  <p:childTnLst>
                                    <p:animEffect transition="out" filter="fade">
                                      <p:cBhvr>
                                        <p:cTn id="21" dur="5000" tmFilter="0, 0; .2, .5; .8, .5; 1, 0"/>
                                        <p:tgtEl>
                                          <p:spTgt spid="7"/>
                                        </p:tgtEl>
                                      </p:cBhvr>
                                    </p:animEffect>
                                    <p:animScale>
                                      <p:cBhvr>
                                        <p:cTn id="22" dur="2500" autoRev="1" fill="hold"/>
                                        <p:tgtEl>
                                          <p:spTgt spid="7"/>
                                        </p:tgtEl>
                                      </p:cBhvr>
                                      <p:by x="105000" y="105000"/>
                                    </p:animScale>
                                  </p:childTnLst>
                                </p:cTn>
                              </p:par>
                              <p:par>
                                <p:cTn id="23" presetID="26" presetClass="emph" presetSubtype="0" repeatCount="indefinite" fill="hold" grpId="0" nodeType="withEffect">
                                  <p:stCondLst>
                                    <p:cond delay="5500"/>
                                  </p:stCondLst>
                                  <p:childTnLst>
                                    <p:animEffect transition="out" filter="fade">
                                      <p:cBhvr>
                                        <p:cTn id="24" dur="5000" tmFilter="0, 0; .2, .5; .8, .5; 1, 0"/>
                                        <p:tgtEl>
                                          <p:spTgt spid="11"/>
                                        </p:tgtEl>
                                      </p:cBhvr>
                                    </p:animEffect>
                                    <p:animScale>
                                      <p:cBhvr>
                                        <p:cTn id="25" dur="2500" autoRev="1" fill="hold"/>
                                        <p:tgtEl>
                                          <p:spTgt spid="11"/>
                                        </p:tgtEl>
                                      </p:cBhvr>
                                      <p:by x="105000" y="105000"/>
                                    </p:animScale>
                                  </p:childTnLst>
                                </p:cTn>
                              </p:par>
                              <p:par>
                                <p:cTn id="26" presetID="26" presetClass="emph" presetSubtype="0" repeatCount="indefinite" fill="hold" grpId="0" nodeType="withEffect">
                                  <p:stCondLst>
                                    <p:cond delay="2500"/>
                                  </p:stCondLst>
                                  <p:childTnLst>
                                    <p:animEffect transition="out" filter="fade">
                                      <p:cBhvr>
                                        <p:cTn id="27" dur="5000" tmFilter="0, 0; .2, .5; .8, .5; 1, 0"/>
                                        <p:tgtEl>
                                          <p:spTgt spid="12"/>
                                        </p:tgtEl>
                                      </p:cBhvr>
                                    </p:animEffect>
                                    <p:animScale>
                                      <p:cBhvr>
                                        <p:cTn id="28" dur="2500" autoRev="1" fill="hold"/>
                                        <p:tgtEl>
                                          <p:spTgt spid="12"/>
                                        </p:tgtEl>
                                      </p:cBhvr>
                                      <p:by x="105000" y="105000"/>
                                    </p:animScale>
                                  </p:childTnLst>
                                </p:cTn>
                              </p:par>
                              <p:par>
                                <p:cTn id="29" presetID="26" presetClass="emph" presetSubtype="0" repeatCount="indefinite" fill="hold" grpId="0" nodeType="withEffect">
                                  <p:stCondLst>
                                    <p:cond delay="4000"/>
                                  </p:stCondLst>
                                  <p:childTnLst>
                                    <p:animEffect transition="out" filter="fade">
                                      <p:cBhvr>
                                        <p:cTn id="30" dur="5000" tmFilter="0, 0; .2, .5; .8, .5; 1, 0"/>
                                        <p:tgtEl>
                                          <p:spTgt spid="13"/>
                                        </p:tgtEl>
                                      </p:cBhvr>
                                    </p:animEffect>
                                    <p:animScale>
                                      <p:cBhvr>
                                        <p:cTn id="31" dur="2500" autoRev="1" fill="hold"/>
                                        <p:tgtEl>
                                          <p:spTgt spid="13"/>
                                        </p:tgtEl>
                                      </p:cBhvr>
                                      <p:by x="105000" y="105000"/>
                                    </p:animScale>
                                  </p:childTnLst>
                                </p:cTn>
                              </p:par>
                              <p:par>
                                <p:cTn id="32" presetID="26" presetClass="emph" presetSubtype="0" repeatCount="indefinite" fill="hold" grpId="0" nodeType="withEffect">
                                  <p:stCondLst>
                                    <p:cond delay="4500"/>
                                  </p:stCondLst>
                                  <p:childTnLst>
                                    <p:animEffect transition="out" filter="fade">
                                      <p:cBhvr>
                                        <p:cTn id="33" dur="5000" tmFilter="0, 0; .2, .5; .8, .5; 1, 0"/>
                                        <p:tgtEl>
                                          <p:spTgt spid="14"/>
                                        </p:tgtEl>
                                      </p:cBhvr>
                                    </p:animEffect>
                                    <p:animScale>
                                      <p:cBhvr>
                                        <p:cTn id="34" dur="250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lajd tytułowy z podtytułem">
    <p:spTree>
      <p:nvGrpSpPr>
        <p:cNvPr id="1" name=""/>
        <p:cNvGrpSpPr/>
        <p:nvPr/>
      </p:nvGrpSpPr>
      <p:grpSpPr>
        <a:xfrm>
          <a:off x="0" y="0"/>
          <a:ext cx="0" cy="0"/>
          <a:chOff x="0" y="0"/>
          <a:chExt cx="0" cy="0"/>
        </a:xfrm>
      </p:grpSpPr>
      <p:sp>
        <p:nvSpPr>
          <p:cNvPr id="4" name="Tytuł 1"/>
          <p:cNvSpPr>
            <a:spLocks noGrp="1"/>
          </p:cNvSpPr>
          <p:nvPr>
            <p:ph type="ctrTitle"/>
          </p:nvPr>
        </p:nvSpPr>
        <p:spPr>
          <a:xfrm>
            <a:off x="394846" y="2363202"/>
            <a:ext cx="8353425" cy="3278055"/>
          </a:xfrm>
        </p:spPr>
        <p:txBody>
          <a:bodyPr anchor="ctr" anchorCtr="1">
            <a:normAutofit/>
          </a:bodyPr>
          <a:lstStyle>
            <a:lvl1pPr algn="ctr">
              <a:defRPr sz="6000"/>
            </a:lvl1pPr>
          </a:lstStyle>
          <a:p>
            <a:endParaRPr lang="pl-PL" noProof="0" dirty="0"/>
          </a:p>
        </p:txBody>
      </p:sp>
      <p:sp>
        <p:nvSpPr>
          <p:cNvPr id="10" name="Prostokąt 9"/>
          <p:cNvSpPr/>
          <p:nvPr userDrawn="1"/>
        </p:nvSpPr>
        <p:spPr>
          <a:xfrm>
            <a:off x="251559" y="6458600"/>
            <a:ext cx="8640000" cy="25200"/>
          </a:xfrm>
          <a:prstGeom prst="rect">
            <a:avLst/>
          </a:prstGeom>
          <a:gradFill>
            <a:gsLst>
              <a:gs pos="55000">
                <a:srgbClr val="92C83E"/>
              </a:gs>
              <a:gs pos="0">
                <a:srgbClr val="CAE4A0"/>
              </a:gs>
              <a:gs pos="100000">
                <a:srgbClr val="B4D979"/>
              </a:gs>
            </a:gsLst>
            <a:path path="circle">
              <a:fillToRect l="100000" b="100000"/>
            </a:path>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l-PL" sz="2400"/>
          </a:p>
        </p:txBody>
      </p:sp>
      <p:sp>
        <p:nvSpPr>
          <p:cNvPr id="13" name="Prostokąt 12"/>
          <p:cNvSpPr/>
          <p:nvPr userDrawn="1"/>
        </p:nvSpPr>
        <p:spPr>
          <a:xfrm>
            <a:off x="-441" y="368300"/>
            <a:ext cx="9144000" cy="1256540"/>
          </a:xfrm>
          <a:prstGeom prst="rect">
            <a:avLst/>
          </a:prstGeom>
          <a:gradFill flip="none" rotWithShape="1">
            <a:gsLst>
              <a:gs pos="96154">
                <a:srgbClr val="13223D"/>
              </a:gs>
              <a:gs pos="1442">
                <a:srgbClr val="13223D"/>
              </a:gs>
              <a:gs pos="38000">
                <a:schemeClr val="accent5">
                  <a:lumMod val="50000"/>
                </a:schemeClr>
              </a:gs>
              <a:gs pos="61000">
                <a:schemeClr val="accent5">
                  <a:lumMod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4" name="pole tekstowe 13"/>
          <p:cNvSpPr txBox="1"/>
          <p:nvPr userDrawn="1"/>
        </p:nvSpPr>
        <p:spPr>
          <a:xfrm>
            <a:off x="5795944" y="556063"/>
            <a:ext cx="2952328" cy="874800"/>
          </a:xfrm>
          <a:prstGeom prst="rect">
            <a:avLst/>
          </a:prstGeom>
          <a:noFill/>
        </p:spPr>
        <p:txBody>
          <a:bodyPr wrap="square" lIns="72000" tIns="72000" rIns="72000" bIns="72000" rtlCol="0" anchor="ctr" anchorCtr="0">
            <a:noAutofit/>
          </a:bodyPr>
          <a:lstStyle/>
          <a:p>
            <a:pPr algn="r"/>
            <a:r>
              <a:rPr lang="pl-PL" sz="900" b="0" kern="1200" dirty="0" smtClean="0">
                <a:solidFill>
                  <a:schemeClr val="bg1"/>
                </a:solidFill>
                <a:effectLst/>
                <a:latin typeface="+mn-lt"/>
                <a:ea typeface="+mn-ea"/>
                <a:cs typeface="+mn-cs"/>
              </a:rPr>
              <a:t>Federacja Konsumentów</a:t>
            </a:r>
          </a:p>
          <a:p>
            <a:pPr algn="r"/>
            <a:r>
              <a:rPr lang="pl-PL" sz="900" b="0" kern="1200" dirty="0" smtClean="0">
                <a:solidFill>
                  <a:schemeClr val="bg1"/>
                </a:solidFill>
                <a:effectLst/>
                <a:latin typeface="+mn-lt"/>
                <a:ea typeface="+mn-ea"/>
                <a:cs typeface="+mn-cs"/>
              </a:rPr>
              <a:t>ul. Ordynacka 11/1</a:t>
            </a:r>
          </a:p>
          <a:p>
            <a:pPr algn="r"/>
            <a:r>
              <a:rPr lang="pl-PL" sz="900" b="0" kern="1200" dirty="0" smtClean="0">
                <a:solidFill>
                  <a:schemeClr val="bg1"/>
                </a:solidFill>
                <a:effectLst/>
                <a:latin typeface="+mn-lt"/>
                <a:ea typeface="+mn-ea"/>
                <a:cs typeface="+mn-cs"/>
              </a:rPr>
              <a:t>00-364 Warszawa</a:t>
            </a:r>
          </a:p>
          <a:p>
            <a:pPr algn="r"/>
            <a:r>
              <a:rPr lang="pl-PL" sz="900" b="0" kern="1200" dirty="0" smtClean="0">
                <a:solidFill>
                  <a:schemeClr val="bg1"/>
                </a:solidFill>
                <a:effectLst/>
                <a:latin typeface="+mn-lt"/>
                <a:ea typeface="+mn-ea"/>
                <a:cs typeface="+mn-cs"/>
              </a:rPr>
              <a:t>Tel. +48 22 827 11 73</a:t>
            </a:r>
          </a:p>
          <a:p>
            <a:pPr algn="r"/>
            <a:r>
              <a:rPr lang="pl-PL" sz="900" b="0" kern="1200" dirty="0" smtClean="0">
                <a:solidFill>
                  <a:schemeClr val="bg1"/>
                </a:solidFill>
                <a:effectLst/>
                <a:latin typeface="+mn-lt"/>
                <a:ea typeface="+mn-ea"/>
                <a:cs typeface="+mn-cs"/>
              </a:rPr>
              <a:t>Fax</a:t>
            </a:r>
            <a:r>
              <a:rPr lang="pl-PL" sz="900" b="0" kern="1200" baseline="0" dirty="0" smtClean="0">
                <a:solidFill>
                  <a:schemeClr val="bg1"/>
                </a:solidFill>
                <a:effectLst/>
                <a:latin typeface="+mn-lt"/>
                <a:ea typeface="+mn-ea"/>
                <a:cs typeface="+mn-cs"/>
              </a:rPr>
              <a:t> +48 22 827 51 05</a:t>
            </a:r>
          </a:p>
          <a:p>
            <a:pPr algn="r"/>
            <a:r>
              <a:rPr lang="pl-PL" sz="900" b="0" kern="1200" dirty="0" smtClean="0">
                <a:solidFill>
                  <a:schemeClr val="bg1"/>
                </a:solidFill>
                <a:effectLst/>
                <a:latin typeface="+mn-lt"/>
                <a:ea typeface="+mn-ea"/>
                <a:cs typeface="+mn-cs"/>
              </a:rPr>
              <a:t>www.federacja-konsumentow.org.pl</a:t>
            </a:r>
          </a:p>
        </p:txBody>
      </p:sp>
      <p:pic>
        <p:nvPicPr>
          <p:cNvPr id="15" name="Obraz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94847" y="585641"/>
            <a:ext cx="2159813" cy="815645"/>
          </a:xfrm>
          <a:prstGeom prst="rect">
            <a:avLst/>
          </a:prstGeom>
        </p:spPr>
      </p:pic>
    </p:spTree>
    <p:extLst>
      <p:ext uri="{BB962C8B-B14F-4D97-AF65-F5344CB8AC3E}">
        <p14:creationId xmlns:p14="http://schemas.microsoft.com/office/powerpoint/2010/main" val="3668498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mod="1">
    <p:ext uri="{DCECCB84-F9BA-43D5-87BE-67443E8EF086}">
      <p15:sldGuideLst xmlns:p15="http://schemas.microsoft.com/office/powerpoint/2012/main">
        <p15:guide id="1" orient="horz" pos="2160" userDrawn="1">
          <p15:clr>
            <a:srgbClr val="FBAE40"/>
          </p15:clr>
        </p15:guide>
        <p15:guide id="2" pos="2880" userDrawn="1">
          <p15:clr>
            <a:srgbClr val="FBAE40"/>
          </p15:clr>
        </p15:guide>
        <p15:guide id="3" pos="249" userDrawn="1">
          <p15:clr>
            <a:srgbClr val="FBAE40"/>
          </p15:clr>
        </p15:guide>
        <p15:guide id="4" pos="5511"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itle 1"/>
          <p:cNvSpPr>
            <a:spLocks noGrp="1"/>
          </p:cNvSpPr>
          <p:nvPr>
            <p:ph type="ctrTitle"/>
          </p:nvPr>
        </p:nvSpPr>
        <p:spPr>
          <a:xfrm>
            <a:off x="395287" y="1871644"/>
            <a:ext cx="8353425" cy="1990104"/>
          </a:xfrm>
        </p:spPr>
        <p:txBody>
          <a:bodyPr anchor="b"/>
          <a:lstStyle>
            <a:lvl1pPr algn="ctr">
              <a:defRPr sz="6000"/>
            </a:lvl1pPr>
          </a:lstStyle>
          <a:p>
            <a:r>
              <a:rPr lang="pl-PL" dirty="0" smtClean="0"/>
              <a:t>Kliknij, aby edytować styl</a:t>
            </a:r>
            <a:endParaRPr lang="en-US" dirty="0"/>
          </a:p>
        </p:txBody>
      </p:sp>
      <p:sp>
        <p:nvSpPr>
          <p:cNvPr id="3" name="Subtitle 2"/>
          <p:cNvSpPr>
            <a:spLocks noGrp="1"/>
          </p:cNvSpPr>
          <p:nvPr>
            <p:ph type="subTitle" idx="1"/>
          </p:nvPr>
        </p:nvSpPr>
        <p:spPr>
          <a:xfrm>
            <a:off x="395288" y="4085302"/>
            <a:ext cx="8352984" cy="202790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smtClean="0"/>
              <a:t>Kliknij, aby edytować styl wzorca podtytułu</a:t>
            </a:r>
            <a:endParaRPr lang="en-US" dirty="0"/>
          </a:p>
        </p:txBody>
      </p:sp>
      <p:sp>
        <p:nvSpPr>
          <p:cNvPr id="7" name="Prostokąt 6"/>
          <p:cNvSpPr/>
          <p:nvPr userDrawn="1"/>
        </p:nvSpPr>
        <p:spPr>
          <a:xfrm>
            <a:off x="-441" y="368300"/>
            <a:ext cx="9144000" cy="1256540"/>
          </a:xfrm>
          <a:prstGeom prst="rect">
            <a:avLst/>
          </a:prstGeom>
          <a:gradFill flip="none" rotWithShape="1">
            <a:gsLst>
              <a:gs pos="96154">
                <a:srgbClr val="13223D"/>
              </a:gs>
              <a:gs pos="1442">
                <a:srgbClr val="13223D"/>
              </a:gs>
              <a:gs pos="38000">
                <a:schemeClr val="accent5">
                  <a:lumMod val="50000"/>
                </a:schemeClr>
              </a:gs>
              <a:gs pos="61000">
                <a:schemeClr val="accent5">
                  <a:lumMod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9" name="pole tekstowe 8"/>
          <p:cNvSpPr txBox="1"/>
          <p:nvPr userDrawn="1"/>
        </p:nvSpPr>
        <p:spPr>
          <a:xfrm>
            <a:off x="5795944" y="556063"/>
            <a:ext cx="2952328" cy="874800"/>
          </a:xfrm>
          <a:prstGeom prst="rect">
            <a:avLst/>
          </a:prstGeom>
          <a:noFill/>
        </p:spPr>
        <p:txBody>
          <a:bodyPr wrap="square" lIns="72000" tIns="72000" rIns="72000" bIns="72000" rtlCol="0" anchor="ctr" anchorCtr="0">
            <a:noAutofit/>
          </a:bodyPr>
          <a:lstStyle/>
          <a:p>
            <a:pPr algn="r"/>
            <a:r>
              <a:rPr lang="pl-PL" sz="900" b="0" kern="1200" dirty="0" smtClean="0">
                <a:solidFill>
                  <a:schemeClr val="bg1"/>
                </a:solidFill>
                <a:effectLst/>
                <a:latin typeface="+mn-lt"/>
                <a:ea typeface="+mn-ea"/>
                <a:cs typeface="+mn-cs"/>
              </a:rPr>
              <a:t>Federacja Konsumentów</a:t>
            </a:r>
          </a:p>
          <a:p>
            <a:pPr algn="r"/>
            <a:r>
              <a:rPr lang="pl-PL" sz="900" b="0" kern="1200" dirty="0" smtClean="0">
                <a:solidFill>
                  <a:schemeClr val="bg1"/>
                </a:solidFill>
                <a:effectLst/>
                <a:latin typeface="+mn-lt"/>
                <a:ea typeface="+mn-ea"/>
                <a:cs typeface="+mn-cs"/>
              </a:rPr>
              <a:t>ul. Ordynacka 11/1</a:t>
            </a:r>
          </a:p>
          <a:p>
            <a:pPr algn="r"/>
            <a:r>
              <a:rPr lang="pl-PL" sz="900" b="0" kern="1200" dirty="0" smtClean="0">
                <a:solidFill>
                  <a:schemeClr val="bg1"/>
                </a:solidFill>
                <a:effectLst/>
                <a:latin typeface="+mn-lt"/>
                <a:ea typeface="+mn-ea"/>
                <a:cs typeface="+mn-cs"/>
              </a:rPr>
              <a:t>00-364 Warszawa</a:t>
            </a:r>
          </a:p>
          <a:p>
            <a:pPr algn="r"/>
            <a:r>
              <a:rPr lang="pl-PL" sz="900" b="0" kern="1200" dirty="0" smtClean="0">
                <a:solidFill>
                  <a:schemeClr val="bg1"/>
                </a:solidFill>
                <a:effectLst/>
                <a:latin typeface="+mn-lt"/>
                <a:ea typeface="+mn-ea"/>
                <a:cs typeface="+mn-cs"/>
              </a:rPr>
              <a:t>Tel. +48 22 827 11 73</a:t>
            </a:r>
          </a:p>
          <a:p>
            <a:pPr algn="r"/>
            <a:r>
              <a:rPr lang="pl-PL" sz="900" b="0" kern="1200" dirty="0" smtClean="0">
                <a:solidFill>
                  <a:schemeClr val="bg1"/>
                </a:solidFill>
                <a:effectLst/>
                <a:latin typeface="+mn-lt"/>
                <a:ea typeface="+mn-ea"/>
                <a:cs typeface="+mn-cs"/>
              </a:rPr>
              <a:t>Fax</a:t>
            </a:r>
            <a:r>
              <a:rPr lang="pl-PL" sz="900" b="0" kern="1200" baseline="0" dirty="0" smtClean="0">
                <a:solidFill>
                  <a:schemeClr val="bg1"/>
                </a:solidFill>
                <a:effectLst/>
                <a:latin typeface="+mn-lt"/>
                <a:ea typeface="+mn-ea"/>
                <a:cs typeface="+mn-cs"/>
              </a:rPr>
              <a:t> +48 22 827 51 05</a:t>
            </a:r>
          </a:p>
          <a:p>
            <a:pPr algn="r"/>
            <a:r>
              <a:rPr lang="pl-PL" sz="900" b="0" kern="1200" dirty="0" smtClean="0">
                <a:solidFill>
                  <a:schemeClr val="bg1"/>
                </a:solidFill>
                <a:effectLst/>
                <a:latin typeface="+mn-lt"/>
                <a:ea typeface="+mn-ea"/>
                <a:cs typeface="+mn-cs"/>
              </a:rPr>
              <a:t>www.federacja-konsumentow.org.pl</a:t>
            </a:r>
          </a:p>
        </p:txBody>
      </p:sp>
      <p:sp>
        <p:nvSpPr>
          <p:cNvPr id="11" name="Prostokąt 10"/>
          <p:cNvSpPr/>
          <p:nvPr userDrawn="1"/>
        </p:nvSpPr>
        <p:spPr>
          <a:xfrm>
            <a:off x="251559" y="6458595"/>
            <a:ext cx="8640000" cy="25200"/>
          </a:xfrm>
          <a:prstGeom prst="rect">
            <a:avLst/>
          </a:prstGeom>
          <a:gradFill>
            <a:gsLst>
              <a:gs pos="55000">
                <a:srgbClr val="92C83E"/>
              </a:gs>
              <a:gs pos="0">
                <a:srgbClr val="CAE4A0"/>
              </a:gs>
              <a:gs pos="100000">
                <a:srgbClr val="B4D979"/>
              </a:gs>
            </a:gsLst>
            <a:path path="circle">
              <a:fillToRect l="100000" b="100000"/>
            </a:path>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l-PL" sz="2400"/>
          </a:p>
        </p:txBody>
      </p:sp>
      <p:pic>
        <p:nvPicPr>
          <p:cNvPr id="12" name="Obraz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94847" y="585641"/>
            <a:ext cx="2159813" cy="815645"/>
          </a:xfrm>
          <a:prstGeom prst="rect">
            <a:avLst/>
          </a:prstGeom>
        </p:spPr>
      </p:pic>
    </p:spTree>
    <p:extLst>
      <p:ext uri="{BB962C8B-B14F-4D97-AF65-F5344CB8AC3E}">
        <p14:creationId xmlns:p14="http://schemas.microsoft.com/office/powerpoint/2010/main" val="1441335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mod="1">
    <p:ext uri="{DCECCB84-F9BA-43D5-87BE-67443E8EF086}">
      <p15:sldGuideLst xmlns:p15="http://schemas.microsoft.com/office/powerpoint/2012/main">
        <p15:guide id="1" orient="horz" pos="1026" userDrawn="1">
          <p15:clr>
            <a:srgbClr val="FBAE40"/>
          </p15:clr>
        </p15:guide>
        <p15:guide id="2" pos="2880" userDrawn="1">
          <p15:clr>
            <a:srgbClr val="FBAE40"/>
          </p15:clr>
        </p15:guide>
        <p15:guide id="3" orient="horz" pos="232" userDrawn="1">
          <p15:clr>
            <a:srgbClr val="FBAE40"/>
          </p15:clr>
        </p15:guide>
        <p15:guide id="4" orient="horz" pos="4088" userDrawn="1">
          <p15:clr>
            <a:srgbClr val="FBAE40"/>
          </p15:clr>
        </p15:guide>
        <p15:guide id="5" pos="5511" userDrawn="1">
          <p15:clr>
            <a:srgbClr val="FBAE40"/>
          </p15:clr>
        </p15:guide>
        <p15:guide id="6" pos="249" userDrawn="1">
          <p15:clr>
            <a:srgbClr val="FBAE40"/>
          </p15:clr>
        </p15:guide>
        <p15:guide id="7" orient="horz" pos="22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Slajd tytułowy z podtytułem">
    <p:spTree>
      <p:nvGrpSpPr>
        <p:cNvPr id="1" name=""/>
        <p:cNvGrpSpPr/>
        <p:nvPr/>
      </p:nvGrpSpPr>
      <p:grpSpPr>
        <a:xfrm>
          <a:off x="0" y="0"/>
          <a:ext cx="0" cy="0"/>
          <a:chOff x="0" y="0"/>
          <a:chExt cx="0" cy="0"/>
        </a:xfrm>
      </p:grpSpPr>
      <p:sp>
        <p:nvSpPr>
          <p:cNvPr id="10" name="Prostokąt 9"/>
          <p:cNvSpPr/>
          <p:nvPr userDrawn="1"/>
        </p:nvSpPr>
        <p:spPr>
          <a:xfrm>
            <a:off x="251559" y="6458600"/>
            <a:ext cx="8640000" cy="25200"/>
          </a:xfrm>
          <a:prstGeom prst="rect">
            <a:avLst/>
          </a:prstGeom>
          <a:gradFill>
            <a:gsLst>
              <a:gs pos="55000">
                <a:srgbClr val="92C83E"/>
              </a:gs>
              <a:gs pos="0">
                <a:srgbClr val="CAE4A0"/>
              </a:gs>
              <a:gs pos="100000">
                <a:srgbClr val="B4D979"/>
              </a:gs>
            </a:gsLst>
            <a:path path="circle">
              <a:fillToRect l="100000" b="100000"/>
            </a:path>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l-PL" sz="2400"/>
          </a:p>
        </p:txBody>
      </p:sp>
      <p:sp>
        <p:nvSpPr>
          <p:cNvPr id="13" name="Prostokąt 12"/>
          <p:cNvSpPr/>
          <p:nvPr userDrawn="1"/>
        </p:nvSpPr>
        <p:spPr>
          <a:xfrm>
            <a:off x="-441" y="368300"/>
            <a:ext cx="9144000" cy="1256540"/>
          </a:xfrm>
          <a:prstGeom prst="rect">
            <a:avLst/>
          </a:prstGeom>
          <a:gradFill flip="none" rotWithShape="1">
            <a:gsLst>
              <a:gs pos="96154">
                <a:srgbClr val="13223D"/>
              </a:gs>
              <a:gs pos="1442">
                <a:srgbClr val="13223D"/>
              </a:gs>
              <a:gs pos="38000">
                <a:schemeClr val="accent5">
                  <a:lumMod val="50000"/>
                </a:schemeClr>
              </a:gs>
              <a:gs pos="61000">
                <a:schemeClr val="accent5">
                  <a:lumMod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7" name="Title 1"/>
          <p:cNvSpPr txBox="1">
            <a:spLocks/>
          </p:cNvSpPr>
          <p:nvPr userDrawn="1"/>
        </p:nvSpPr>
        <p:spPr>
          <a:xfrm>
            <a:off x="395289" y="368300"/>
            <a:ext cx="8353424" cy="126047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dirty="0">
              <a:solidFill>
                <a:schemeClr val="bg1"/>
              </a:solidFill>
            </a:endParaRPr>
          </a:p>
        </p:txBody>
      </p:sp>
      <p:sp>
        <p:nvSpPr>
          <p:cNvPr id="8" name="Content Placeholder 2"/>
          <p:cNvSpPr>
            <a:spLocks noGrp="1"/>
          </p:cNvSpPr>
          <p:nvPr>
            <p:ph idx="1"/>
          </p:nvPr>
        </p:nvSpPr>
        <p:spPr>
          <a:xfrm>
            <a:off x="395289" y="1844674"/>
            <a:ext cx="8353423" cy="4410983"/>
          </a:xfrm>
        </p:spPr>
        <p:txBody>
          <a:bodyPr/>
          <a:lstStyle/>
          <a:p>
            <a:pPr lvl="0"/>
            <a:r>
              <a:rPr lang="pl-PL" dirty="0" smtClean="0"/>
              <a:t>Kliknij, aby edytować style wzorca tekstu</a:t>
            </a:r>
          </a:p>
          <a:p>
            <a:pPr lvl="1"/>
            <a:r>
              <a:rPr lang="pl-PL" dirty="0" smtClean="0"/>
              <a:t>Drugi poziom</a:t>
            </a:r>
          </a:p>
          <a:p>
            <a:pPr lvl="2"/>
            <a:r>
              <a:rPr lang="pl-PL" dirty="0" smtClean="0"/>
              <a:t>Trzeci poziom</a:t>
            </a:r>
          </a:p>
          <a:p>
            <a:pPr lvl="3"/>
            <a:r>
              <a:rPr lang="pl-PL" dirty="0" smtClean="0"/>
              <a:t>Czwarty poziom</a:t>
            </a:r>
          </a:p>
          <a:p>
            <a:pPr lvl="4"/>
            <a:r>
              <a:rPr lang="pl-PL" dirty="0" smtClean="0"/>
              <a:t>Piąty poziom</a:t>
            </a:r>
            <a:endParaRPr lang="en-US" dirty="0"/>
          </a:p>
        </p:txBody>
      </p:sp>
      <p:sp>
        <p:nvSpPr>
          <p:cNvPr id="9" name="Title 1"/>
          <p:cNvSpPr>
            <a:spLocks noGrp="1"/>
          </p:cNvSpPr>
          <p:nvPr>
            <p:ph type="title"/>
          </p:nvPr>
        </p:nvSpPr>
        <p:spPr>
          <a:xfrm>
            <a:off x="395289" y="364365"/>
            <a:ext cx="8353424" cy="1260475"/>
          </a:xfrm>
        </p:spPr>
        <p:txBody>
          <a:bodyPr/>
          <a:lstStyle>
            <a:lvl1pPr>
              <a:defRPr>
                <a:solidFill>
                  <a:schemeClr val="bg1"/>
                </a:solidFill>
              </a:defRPr>
            </a:lvl1pPr>
          </a:lstStyle>
          <a:p>
            <a:r>
              <a:rPr lang="pl-PL" dirty="0" smtClean="0"/>
              <a:t>Kliknij, aby edytować styl</a:t>
            </a:r>
            <a:endParaRPr lang="en-US" dirty="0"/>
          </a:p>
        </p:txBody>
      </p:sp>
    </p:spTree>
    <p:extLst>
      <p:ext uri="{BB962C8B-B14F-4D97-AF65-F5344CB8AC3E}">
        <p14:creationId xmlns:p14="http://schemas.microsoft.com/office/powerpoint/2010/main" val="3386376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49">
          <p15:clr>
            <a:srgbClr val="FBAE40"/>
          </p15:clr>
        </p15:guide>
        <p15:guide id="4" pos="551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a:xfrm>
            <a:off x="395289" y="368300"/>
            <a:ext cx="8353424" cy="1260475"/>
          </a:xfrm>
        </p:spPr>
        <p:txBody>
          <a:bodyPr/>
          <a:lstStyle/>
          <a:p>
            <a:r>
              <a:rPr lang="pl-PL" dirty="0" smtClean="0"/>
              <a:t>Kliknij, aby edytować styl</a:t>
            </a:r>
            <a:endParaRPr lang="en-US" dirty="0"/>
          </a:p>
        </p:txBody>
      </p:sp>
      <p:sp>
        <p:nvSpPr>
          <p:cNvPr id="3" name="Content Placeholder 2"/>
          <p:cNvSpPr>
            <a:spLocks noGrp="1"/>
          </p:cNvSpPr>
          <p:nvPr>
            <p:ph idx="1"/>
          </p:nvPr>
        </p:nvSpPr>
        <p:spPr>
          <a:xfrm>
            <a:off x="395289" y="1844674"/>
            <a:ext cx="8353423" cy="4647565"/>
          </a:xfrm>
        </p:spPr>
        <p:txBody>
          <a:bodyPr/>
          <a:lstStyle/>
          <a:p>
            <a:pPr lvl="0"/>
            <a:r>
              <a:rPr lang="pl-PL" dirty="0" smtClean="0"/>
              <a:t>Kliknij, aby edytować style wzorca tekstu</a:t>
            </a:r>
          </a:p>
          <a:p>
            <a:pPr lvl="1"/>
            <a:r>
              <a:rPr lang="pl-PL" dirty="0" smtClean="0"/>
              <a:t>Drugi poziom</a:t>
            </a:r>
          </a:p>
          <a:p>
            <a:pPr lvl="2"/>
            <a:r>
              <a:rPr lang="pl-PL" dirty="0" smtClean="0"/>
              <a:t>Trzeci poziom</a:t>
            </a:r>
          </a:p>
          <a:p>
            <a:pPr lvl="3"/>
            <a:r>
              <a:rPr lang="pl-PL" dirty="0" smtClean="0"/>
              <a:t>Czwarty poziom</a:t>
            </a:r>
          </a:p>
          <a:p>
            <a:pPr lvl="4"/>
            <a:r>
              <a:rPr lang="pl-PL" dirty="0" smtClean="0"/>
              <a:t>Piąty poziom</a:t>
            </a:r>
            <a:endParaRPr lang="en-US" dirty="0"/>
          </a:p>
        </p:txBody>
      </p:sp>
      <p:sp>
        <p:nvSpPr>
          <p:cNvPr id="7" name="Prostokąt 6"/>
          <p:cNvSpPr/>
          <p:nvPr userDrawn="1"/>
        </p:nvSpPr>
        <p:spPr>
          <a:xfrm>
            <a:off x="395289" y="1729257"/>
            <a:ext cx="8353424" cy="18000"/>
          </a:xfrm>
          <a:prstGeom prst="rect">
            <a:avLst/>
          </a:prstGeom>
          <a:gradFill>
            <a:gsLst>
              <a:gs pos="55000">
                <a:srgbClr val="00B0EC"/>
              </a:gs>
              <a:gs pos="0">
                <a:srgbClr val="8FE2FF"/>
              </a:gs>
              <a:gs pos="100000">
                <a:srgbClr val="8FE2FF"/>
              </a:gs>
            </a:gsLst>
            <a:path path="circle">
              <a:fillToRect l="100000" b="100000"/>
            </a:path>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l-PL" sz="2400"/>
          </a:p>
        </p:txBody>
      </p:sp>
    </p:spTree>
    <p:extLst>
      <p:ext uri="{BB962C8B-B14F-4D97-AF65-F5344CB8AC3E}">
        <p14:creationId xmlns:p14="http://schemas.microsoft.com/office/powerpoint/2010/main" val="2883491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mod="1">
    <p:ext uri="{DCECCB84-F9BA-43D5-87BE-67443E8EF086}">
      <p15:sldGuideLst xmlns:p15="http://schemas.microsoft.com/office/powerpoint/2012/main">
        <p15:guide id="1" orient="horz" pos="4088" userDrawn="1">
          <p15:clr>
            <a:srgbClr val="FBAE40"/>
          </p15:clr>
        </p15:guide>
        <p15:guide id="2" pos="2880" userDrawn="1">
          <p15:clr>
            <a:srgbClr val="FBAE40"/>
          </p15:clr>
        </p15:guide>
        <p15:guide id="3" pos="249" userDrawn="1">
          <p15:clr>
            <a:srgbClr val="FBAE40"/>
          </p15:clr>
        </p15:guide>
        <p15:guide id="4" pos="5511" userDrawn="1">
          <p15:clr>
            <a:srgbClr val="FBAE40"/>
          </p15:clr>
        </p15:guide>
        <p15:guide id="5" orient="horz" pos="232" userDrawn="1">
          <p15:clr>
            <a:srgbClr val="FBAE40"/>
          </p15:clr>
        </p15:guide>
        <p15:guide id="6" orient="horz" pos="1026" userDrawn="1">
          <p15:clr>
            <a:srgbClr val="FBAE40"/>
          </p15:clr>
        </p15:guide>
        <p15:guide id="7" orient="horz" pos="116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a:xfrm>
            <a:off x="395288" y="368300"/>
            <a:ext cx="8353425" cy="1260475"/>
          </a:xfrm>
        </p:spPr>
        <p:txBody>
          <a:bodyPr/>
          <a:lstStyle/>
          <a:p>
            <a:r>
              <a:rPr lang="pl-PL" smtClean="0"/>
              <a:t>Kliknij, aby edytować styl</a:t>
            </a:r>
            <a:endParaRPr lang="en-US" dirty="0"/>
          </a:p>
        </p:txBody>
      </p:sp>
      <p:sp>
        <p:nvSpPr>
          <p:cNvPr id="3" name="Content Placeholder 2"/>
          <p:cNvSpPr>
            <a:spLocks noGrp="1"/>
          </p:cNvSpPr>
          <p:nvPr>
            <p:ph sz="half" idx="1"/>
          </p:nvPr>
        </p:nvSpPr>
        <p:spPr>
          <a:xfrm>
            <a:off x="395289" y="1844675"/>
            <a:ext cx="4068761" cy="4645024"/>
          </a:xfrm>
        </p:spPr>
        <p:txBody>
          <a:bodyPr/>
          <a:lstStyle/>
          <a:p>
            <a:pPr lvl="0"/>
            <a:r>
              <a:rPr lang="pl-PL" dirty="0" smtClean="0"/>
              <a:t>Kliknij, aby edytować style wzorca tekstu</a:t>
            </a:r>
          </a:p>
          <a:p>
            <a:pPr lvl="1"/>
            <a:r>
              <a:rPr lang="pl-PL" dirty="0" smtClean="0"/>
              <a:t>Drugi poziom</a:t>
            </a:r>
          </a:p>
          <a:p>
            <a:pPr lvl="2"/>
            <a:r>
              <a:rPr lang="pl-PL" dirty="0" smtClean="0"/>
              <a:t>Trzeci poziom</a:t>
            </a:r>
          </a:p>
          <a:p>
            <a:pPr lvl="3"/>
            <a:r>
              <a:rPr lang="pl-PL" dirty="0" smtClean="0"/>
              <a:t>Czwarty poziom</a:t>
            </a:r>
          </a:p>
          <a:p>
            <a:pPr lvl="4"/>
            <a:r>
              <a:rPr lang="pl-PL" dirty="0" smtClean="0"/>
              <a:t>Piąty poziom</a:t>
            </a:r>
            <a:endParaRPr lang="en-US" dirty="0"/>
          </a:p>
        </p:txBody>
      </p:sp>
      <p:sp>
        <p:nvSpPr>
          <p:cNvPr id="4" name="Content Placeholder 3"/>
          <p:cNvSpPr>
            <a:spLocks noGrp="1"/>
          </p:cNvSpPr>
          <p:nvPr>
            <p:ph sz="half" idx="2"/>
          </p:nvPr>
        </p:nvSpPr>
        <p:spPr>
          <a:xfrm>
            <a:off x="4679950" y="1844675"/>
            <a:ext cx="4068762" cy="4645024"/>
          </a:xfrm>
        </p:spPr>
        <p:txBody>
          <a:bodyPr/>
          <a:lstStyle/>
          <a:p>
            <a:pPr lvl="0"/>
            <a:r>
              <a:rPr lang="pl-PL" dirty="0" smtClean="0"/>
              <a:t>Kliknij, aby edytować style wzorca tekstu</a:t>
            </a:r>
          </a:p>
          <a:p>
            <a:pPr lvl="1"/>
            <a:r>
              <a:rPr lang="pl-PL" dirty="0" smtClean="0"/>
              <a:t>Drugi poziom</a:t>
            </a:r>
          </a:p>
          <a:p>
            <a:pPr lvl="2"/>
            <a:r>
              <a:rPr lang="pl-PL" dirty="0" smtClean="0"/>
              <a:t>Trzeci poziom</a:t>
            </a:r>
          </a:p>
          <a:p>
            <a:pPr lvl="3"/>
            <a:r>
              <a:rPr lang="pl-PL" dirty="0" smtClean="0"/>
              <a:t>Czwarty poziom</a:t>
            </a:r>
          </a:p>
          <a:p>
            <a:pPr lvl="4"/>
            <a:r>
              <a:rPr lang="pl-PL" dirty="0" smtClean="0"/>
              <a:t>Piąty poziom</a:t>
            </a:r>
            <a:endParaRPr lang="en-US" dirty="0"/>
          </a:p>
        </p:txBody>
      </p:sp>
      <p:sp>
        <p:nvSpPr>
          <p:cNvPr id="8" name="Prostokąt 7"/>
          <p:cNvSpPr/>
          <p:nvPr userDrawn="1"/>
        </p:nvSpPr>
        <p:spPr>
          <a:xfrm>
            <a:off x="396713" y="1724125"/>
            <a:ext cx="8352000" cy="25200"/>
          </a:xfrm>
          <a:prstGeom prst="rect">
            <a:avLst/>
          </a:prstGeom>
          <a:gradFill>
            <a:gsLst>
              <a:gs pos="55000">
                <a:srgbClr val="92C83E"/>
              </a:gs>
              <a:gs pos="0">
                <a:srgbClr val="CAE4A0"/>
              </a:gs>
              <a:gs pos="100000">
                <a:srgbClr val="B4D979"/>
              </a:gs>
            </a:gsLst>
            <a:path path="circle">
              <a:fillToRect l="100000" b="100000"/>
            </a:path>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l-PL" sz="2400"/>
          </a:p>
        </p:txBody>
      </p:sp>
      <p:sp>
        <p:nvSpPr>
          <p:cNvPr id="9" name="Prostokąt 8"/>
          <p:cNvSpPr/>
          <p:nvPr userDrawn="1"/>
        </p:nvSpPr>
        <p:spPr>
          <a:xfrm>
            <a:off x="4559400" y="1749325"/>
            <a:ext cx="25200" cy="4752000"/>
          </a:xfrm>
          <a:prstGeom prst="rect">
            <a:avLst/>
          </a:prstGeom>
          <a:gradFill>
            <a:gsLst>
              <a:gs pos="31000">
                <a:srgbClr val="92C83E"/>
              </a:gs>
              <a:gs pos="100000">
                <a:srgbClr val="CAE4A0"/>
              </a:gs>
            </a:gsLst>
            <a:path path="circle">
              <a:fillToRect l="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extLst>
      <p:ext uri="{BB962C8B-B14F-4D97-AF65-F5344CB8AC3E}">
        <p14:creationId xmlns:p14="http://schemas.microsoft.com/office/powerpoint/2010/main" val="3214977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p:ext uri="{DCECCB84-F9BA-43D5-87BE-67443E8EF086}">
      <p15:sldGuideLst xmlns:p15="http://schemas.microsoft.com/office/powerpoint/2012/main">
        <p15:guide id="1" pos="249" userDrawn="1">
          <p15:clr>
            <a:srgbClr val="FBAE40"/>
          </p15:clr>
        </p15:guide>
        <p15:guide id="2" pos="5511" userDrawn="1">
          <p15:clr>
            <a:srgbClr val="FBAE40"/>
          </p15:clr>
        </p15:guide>
        <p15:guide id="3" orient="horz" pos="4088" userDrawn="1">
          <p15:clr>
            <a:srgbClr val="FBAE40"/>
          </p15:clr>
        </p15:guide>
        <p15:guide id="4" orient="horz" pos="232" userDrawn="1">
          <p15:clr>
            <a:srgbClr val="FBAE40"/>
          </p15:clr>
        </p15:guide>
        <p15:guide id="5" orient="horz" pos="1026" userDrawn="1">
          <p15:clr>
            <a:srgbClr val="FBAE40"/>
          </p15:clr>
        </p15:guide>
        <p15:guide id="6" orient="horz" pos="1162" userDrawn="1">
          <p15:clr>
            <a:srgbClr val="FBAE40"/>
          </p15:clr>
        </p15:guide>
        <p15:guide id="7" pos="2812" userDrawn="1">
          <p15:clr>
            <a:srgbClr val="FBAE40"/>
          </p15:clr>
        </p15:guide>
        <p15:guide id="8" pos="294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a:xfrm>
            <a:off x="395288" y="368300"/>
            <a:ext cx="8353425" cy="1260475"/>
          </a:xfrm>
        </p:spPr>
        <p:txBody>
          <a:bodyPr/>
          <a:lstStyle/>
          <a:p>
            <a:r>
              <a:rPr lang="pl-PL" smtClean="0"/>
              <a:t>Kliknij, aby edytować styl</a:t>
            </a:r>
            <a:endParaRPr lang="en-US" dirty="0"/>
          </a:p>
        </p:txBody>
      </p:sp>
      <p:sp>
        <p:nvSpPr>
          <p:cNvPr id="3" name="Text Placeholder 2"/>
          <p:cNvSpPr>
            <a:spLocks noGrp="1"/>
          </p:cNvSpPr>
          <p:nvPr>
            <p:ph type="body" idx="1"/>
          </p:nvPr>
        </p:nvSpPr>
        <p:spPr>
          <a:xfrm>
            <a:off x="395288" y="1844675"/>
            <a:ext cx="4068762" cy="8509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dirty="0" smtClean="0"/>
              <a:t>Kliknij, aby edytować style wzorca tekstu</a:t>
            </a:r>
          </a:p>
        </p:txBody>
      </p:sp>
      <p:sp>
        <p:nvSpPr>
          <p:cNvPr id="4" name="Content Placeholder 3"/>
          <p:cNvSpPr>
            <a:spLocks noGrp="1"/>
          </p:cNvSpPr>
          <p:nvPr>
            <p:ph sz="half" idx="2"/>
          </p:nvPr>
        </p:nvSpPr>
        <p:spPr>
          <a:xfrm>
            <a:off x="395288" y="2708275"/>
            <a:ext cx="4068762" cy="3781425"/>
          </a:xfrm>
        </p:spPr>
        <p:txBody>
          <a:bodyPr/>
          <a:lstStyle/>
          <a:p>
            <a:pPr lvl="0"/>
            <a:r>
              <a:rPr lang="pl-PL" dirty="0" smtClean="0"/>
              <a:t>Kliknij, aby edytować style wzorca tekstu</a:t>
            </a:r>
          </a:p>
          <a:p>
            <a:pPr lvl="1"/>
            <a:r>
              <a:rPr lang="pl-PL" dirty="0" smtClean="0"/>
              <a:t>Drugi poziom</a:t>
            </a:r>
          </a:p>
          <a:p>
            <a:pPr lvl="2"/>
            <a:r>
              <a:rPr lang="pl-PL" dirty="0" smtClean="0"/>
              <a:t>Trzeci poziom</a:t>
            </a:r>
          </a:p>
          <a:p>
            <a:pPr lvl="3"/>
            <a:r>
              <a:rPr lang="pl-PL" dirty="0" smtClean="0"/>
              <a:t>Czwarty poziom</a:t>
            </a:r>
          </a:p>
          <a:p>
            <a:pPr lvl="4"/>
            <a:r>
              <a:rPr lang="pl-PL" dirty="0" smtClean="0"/>
              <a:t>Piąty poziom</a:t>
            </a:r>
            <a:endParaRPr lang="en-US" dirty="0"/>
          </a:p>
        </p:txBody>
      </p:sp>
      <p:sp>
        <p:nvSpPr>
          <p:cNvPr id="5" name="Text Placeholder 4"/>
          <p:cNvSpPr>
            <a:spLocks noGrp="1"/>
          </p:cNvSpPr>
          <p:nvPr>
            <p:ph type="body" sz="quarter" idx="3"/>
          </p:nvPr>
        </p:nvSpPr>
        <p:spPr>
          <a:xfrm>
            <a:off x="4679950" y="1844675"/>
            <a:ext cx="4068763" cy="8509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Content Placeholder 5"/>
          <p:cNvSpPr>
            <a:spLocks noGrp="1"/>
          </p:cNvSpPr>
          <p:nvPr>
            <p:ph sz="quarter" idx="4"/>
          </p:nvPr>
        </p:nvSpPr>
        <p:spPr>
          <a:xfrm>
            <a:off x="4679950" y="2695574"/>
            <a:ext cx="4068763" cy="3794125"/>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10" name="Prostokąt 9"/>
          <p:cNvSpPr/>
          <p:nvPr userDrawn="1"/>
        </p:nvSpPr>
        <p:spPr>
          <a:xfrm>
            <a:off x="396713" y="1724125"/>
            <a:ext cx="8352000" cy="25200"/>
          </a:xfrm>
          <a:prstGeom prst="rect">
            <a:avLst/>
          </a:prstGeom>
          <a:gradFill>
            <a:gsLst>
              <a:gs pos="55000">
                <a:srgbClr val="92C83E"/>
              </a:gs>
              <a:gs pos="0">
                <a:srgbClr val="CAE4A0"/>
              </a:gs>
              <a:gs pos="100000">
                <a:srgbClr val="B4D979"/>
              </a:gs>
            </a:gsLst>
            <a:path path="circle">
              <a:fillToRect l="100000" b="100000"/>
            </a:path>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l-PL" sz="2400"/>
          </a:p>
        </p:txBody>
      </p:sp>
      <p:sp>
        <p:nvSpPr>
          <p:cNvPr id="11" name="Prostokąt 10"/>
          <p:cNvSpPr/>
          <p:nvPr userDrawn="1"/>
        </p:nvSpPr>
        <p:spPr>
          <a:xfrm>
            <a:off x="4559400" y="1749325"/>
            <a:ext cx="25200" cy="4752000"/>
          </a:xfrm>
          <a:prstGeom prst="rect">
            <a:avLst/>
          </a:prstGeom>
          <a:gradFill>
            <a:gsLst>
              <a:gs pos="31000">
                <a:srgbClr val="92C83E"/>
              </a:gs>
              <a:gs pos="100000">
                <a:srgbClr val="CAE4A0"/>
              </a:gs>
            </a:gsLst>
            <a:path path="circle">
              <a:fillToRect l="100000" b="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extLst>
      <p:ext uri="{BB962C8B-B14F-4D97-AF65-F5344CB8AC3E}">
        <p14:creationId xmlns:p14="http://schemas.microsoft.com/office/powerpoint/2010/main" val="251478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p:ext uri="{DCECCB84-F9BA-43D5-87BE-67443E8EF086}">
      <p15:sldGuideLst xmlns:p15="http://schemas.microsoft.com/office/powerpoint/2012/main">
        <p15:guide id="1" orient="horz" pos="232" userDrawn="1">
          <p15:clr>
            <a:srgbClr val="FBAE40"/>
          </p15:clr>
        </p15:guide>
        <p15:guide id="2" orient="horz" pos="1026" userDrawn="1">
          <p15:clr>
            <a:srgbClr val="FBAE40"/>
          </p15:clr>
        </p15:guide>
        <p15:guide id="3" orient="horz" pos="1162" userDrawn="1">
          <p15:clr>
            <a:srgbClr val="FBAE40"/>
          </p15:clr>
        </p15:guide>
        <p15:guide id="4" orient="horz" pos="1706" userDrawn="1">
          <p15:clr>
            <a:srgbClr val="FBAE40"/>
          </p15:clr>
        </p15:guide>
        <p15:guide id="5" orient="horz" pos="4088" userDrawn="1">
          <p15:clr>
            <a:srgbClr val="FBAE40"/>
          </p15:clr>
        </p15:guide>
        <p15:guide id="6" pos="249" userDrawn="1">
          <p15:clr>
            <a:srgbClr val="FBAE40"/>
          </p15:clr>
        </p15:guide>
        <p15:guide id="7" pos="2812" userDrawn="1">
          <p15:clr>
            <a:srgbClr val="FBAE40"/>
          </p15:clr>
        </p15:guide>
        <p15:guide id="8" pos="2948" userDrawn="1">
          <p15:clr>
            <a:srgbClr val="FBAE40"/>
          </p15:clr>
        </p15:guide>
        <p15:guide id="9" pos="5511"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395288" y="368300"/>
            <a:ext cx="3240087" cy="1655763"/>
          </a:xfrm>
        </p:spPr>
        <p:txBody>
          <a:bodyPr anchor="b"/>
          <a:lstStyle>
            <a:lvl1pPr>
              <a:defRPr sz="3200"/>
            </a:lvl1pPr>
          </a:lstStyle>
          <a:p>
            <a:r>
              <a:rPr lang="pl-PL" smtClean="0"/>
              <a:t>Kliknij, aby edytować styl</a:t>
            </a:r>
            <a:endParaRPr lang="en-US" dirty="0"/>
          </a:p>
        </p:txBody>
      </p:sp>
      <p:sp>
        <p:nvSpPr>
          <p:cNvPr id="3" name="Content Placeholder 2"/>
          <p:cNvSpPr>
            <a:spLocks noGrp="1"/>
          </p:cNvSpPr>
          <p:nvPr>
            <p:ph idx="1"/>
          </p:nvPr>
        </p:nvSpPr>
        <p:spPr>
          <a:xfrm>
            <a:off x="3851275" y="368300"/>
            <a:ext cx="4897438" cy="61214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4" name="Text Placeholder 3"/>
          <p:cNvSpPr>
            <a:spLocks noGrp="1"/>
          </p:cNvSpPr>
          <p:nvPr>
            <p:ph type="body" sz="half" idx="2"/>
          </p:nvPr>
        </p:nvSpPr>
        <p:spPr>
          <a:xfrm>
            <a:off x="395288" y="2241550"/>
            <a:ext cx="3240087" cy="424815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smtClean="0"/>
              <a:t>Kliknij, aby edytować style wzorca tekstu</a:t>
            </a:r>
          </a:p>
        </p:txBody>
      </p:sp>
      <p:sp>
        <p:nvSpPr>
          <p:cNvPr id="8" name="Prostokąt 7"/>
          <p:cNvSpPr/>
          <p:nvPr userDrawn="1"/>
        </p:nvSpPr>
        <p:spPr>
          <a:xfrm>
            <a:off x="395289" y="2129307"/>
            <a:ext cx="3348000" cy="18000"/>
          </a:xfrm>
          <a:prstGeom prst="rect">
            <a:avLst/>
          </a:prstGeom>
          <a:gradFill>
            <a:gsLst>
              <a:gs pos="42000">
                <a:srgbClr val="17B8EF"/>
              </a:gs>
              <a:gs pos="100000">
                <a:srgbClr val="8FE2FF"/>
              </a:gs>
            </a:gsLst>
            <a:path path="circle">
              <a:fillToRect l="100000" b="100000"/>
            </a:path>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l-PL" sz="2400"/>
          </a:p>
        </p:txBody>
      </p:sp>
      <p:sp>
        <p:nvSpPr>
          <p:cNvPr id="9" name="Prostokąt 8"/>
          <p:cNvSpPr/>
          <p:nvPr userDrawn="1"/>
        </p:nvSpPr>
        <p:spPr>
          <a:xfrm>
            <a:off x="3734325" y="369700"/>
            <a:ext cx="18000" cy="6120000"/>
          </a:xfrm>
          <a:prstGeom prst="rect">
            <a:avLst/>
          </a:prstGeom>
          <a:gradFill>
            <a:gsLst>
              <a:gs pos="37000">
                <a:srgbClr val="00B0EC"/>
              </a:gs>
              <a:gs pos="0">
                <a:srgbClr val="8FE2FF"/>
              </a:gs>
              <a:gs pos="100000">
                <a:srgbClr val="8FE2FF"/>
              </a:gs>
            </a:gsLst>
            <a:path path="circle">
              <a:fillToRect l="100000" b="100000"/>
            </a:path>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l-PL" sz="2400"/>
          </a:p>
        </p:txBody>
      </p:sp>
    </p:spTree>
    <p:extLst>
      <p:ext uri="{BB962C8B-B14F-4D97-AF65-F5344CB8AC3E}">
        <p14:creationId xmlns:p14="http://schemas.microsoft.com/office/powerpoint/2010/main" val="1806027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p:ext uri="{DCECCB84-F9BA-43D5-87BE-67443E8EF086}">
      <p15:sldGuideLst xmlns:p15="http://schemas.microsoft.com/office/powerpoint/2012/main">
        <p15:guide id="1" orient="horz" pos="232" userDrawn="1">
          <p15:clr>
            <a:srgbClr val="FBAE40"/>
          </p15:clr>
        </p15:guide>
        <p15:guide id="2" orient="horz" pos="1275" userDrawn="1">
          <p15:clr>
            <a:srgbClr val="FBAE40"/>
          </p15:clr>
        </p15:guide>
        <p15:guide id="3" orient="horz" pos="4088" userDrawn="1">
          <p15:clr>
            <a:srgbClr val="FBAE40"/>
          </p15:clr>
        </p15:guide>
        <p15:guide id="4" pos="249" userDrawn="1">
          <p15:clr>
            <a:srgbClr val="FBAE40"/>
          </p15:clr>
        </p15:guide>
        <p15:guide id="5" pos="5511" userDrawn="1">
          <p15:clr>
            <a:srgbClr val="FBAE40"/>
          </p15:clr>
        </p15:guide>
        <p15:guide id="6" pos="2290" userDrawn="1">
          <p15:clr>
            <a:srgbClr val="FBAE40"/>
          </p15:clr>
        </p15:guide>
        <p15:guide id="7" pos="2426" userDrawn="1">
          <p15:clr>
            <a:srgbClr val="FBAE40"/>
          </p15:clr>
        </p15:guide>
        <p15:guide id="8" orient="horz" pos="1412"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Zawartość bez podpisu">
    <p:spTree>
      <p:nvGrpSpPr>
        <p:cNvPr id="1" name=""/>
        <p:cNvGrpSpPr/>
        <p:nvPr/>
      </p:nvGrpSpPr>
      <p:grpSpPr>
        <a:xfrm>
          <a:off x="0" y="0"/>
          <a:ext cx="0" cy="0"/>
          <a:chOff x="0" y="0"/>
          <a:chExt cx="0" cy="0"/>
        </a:xfrm>
      </p:grpSpPr>
      <p:sp>
        <p:nvSpPr>
          <p:cNvPr id="2" name="Title 1"/>
          <p:cNvSpPr>
            <a:spLocks noGrp="1"/>
          </p:cNvSpPr>
          <p:nvPr>
            <p:ph type="title"/>
          </p:nvPr>
        </p:nvSpPr>
        <p:spPr>
          <a:xfrm>
            <a:off x="395288" y="368300"/>
            <a:ext cx="3240087" cy="6121400"/>
          </a:xfrm>
        </p:spPr>
        <p:txBody>
          <a:bodyPr anchor="ctr" anchorCtr="0"/>
          <a:lstStyle>
            <a:lvl1pPr>
              <a:defRPr sz="3200"/>
            </a:lvl1pPr>
          </a:lstStyle>
          <a:p>
            <a:r>
              <a:rPr lang="pl-PL" dirty="0" smtClean="0"/>
              <a:t>Kliknij, aby edytować styl</a:t>
            </a:r>
            <a:endParaRPr lang="en-US" dirty="0"/>
          </a:p>
        </p:txBody>
      </p:sp>
      <p:sp>
        <p:nvSpPr>
          <p:cNvPr id="3" name="Content Placeholder 2"/>
          <p:cNvSpPr>
            <a:spLocks noGrp="1"/>
          </p:cNvSpPr>
          <p:nvPr>
            <p:ph idx="1"/>
          </p:nvPr>
        </p:nvSpPr>
        <p:spPr>
          <a:xfrm>
            <a:off x="3851275" y="368300"/>
            <a:ext cx="4897438" cy="61214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
        <p:nvSpPr>
          <p:cNvPr id="9" name="Prostokąt 8"/>
          <p:cNvSpPr/>
          <p:nvPr userDrawn="1"/>
        </p:nvSpPr>
        <p:spPr>
          <a:xfrm>
            <a:off x="3734325" y="369700"/>
            <a:ext cx="18000" cy="6120000"/>
          </a:xfrm>
          <a:prstGeom prst="rect">
            <a:avLst/>
          </a:prstGeom>
          <a:gradFill>
            <a:gsLst>
              <a:gs pos="37000">
                <a:srgbClr val="00B0EC"/>
              </a:gs>
              <a:gs pos="0">
                <a:srgbClr val="8FE2FF"/>
              </a:gs>
              <a:gs pos="100000">
                <a:srgbClr val="8FE2FF"/>
              </a:gs>
            </a:gsLst>
            <a:path path="circle">
              <a:fillToRect l="100000" b="100000"/>
            </a:path>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l-PL" sz="2400"/>
          </a:p>
        </p:txBody>
      </p:sp>
    </p:spTree>
    <p:extLst>
      <p:ext uri="{BB962C8B-B14F-4D97-AF65-F5344CB8AC3E}">
        <p14:creationId xmlns:p14="http://schemas.microsoft.com/office/powerpoint/2010/main" val="952180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p:ext uri="{DCECCB84-F9BA-43D5-87BE-67443E8EF086}">
      <p15:sldGuideLst xmlns:p15="http://schemas.microsoft.com/office/powerpoint/2012/main">
        <p15:guide id="1" orient="horz" pos="232">
          <p15:clr>
            <a:srgbClr val="FBAE40"/>
          </p15:clr>
        </p15:guide>
        <p15:guide id="2" orient="horz" pos="1275">
          <p15:clr>
            <a:srgbClr val="FBAE40"/>
          </p15:clr>
        </p15:guide>
        <p15:guide id="3" orient="horz" pos="4088">
          <p15:clr>
            <a:srgbClr val="FBAE40"/>
          </p15:clr>
        </p15:guide>
        <p15:guide id="4" pos="249">
          <p15:clr>
            <a:srgbClr val="FBAE40"/>
          </p15:clr>
        </p15:guide>
        <p15:guide id="5" pos="5511">
          <p15:clr>
            <a:srgbClr val="FBAE40"/>
          </p15:clr>
        </p15:guide>
        <p15:guide id="6" pos="2290">
          <p15:clr>
            <a:srgbClr val="FBAE40"/>
          </p15:clr>
        </p15:guide>
        <p15:guide id="7" pos="2426">
          <p15:clr>
            <a:srgbClr val="FBAE40"/>
          </p15:clr>
        </p15:guide>
        <p15:guide id="8" orient="horz" pos="1412">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rzerwa">
    <p:spTree>
      <p:nvGrpSpPr>
        <p:cNvPr id="1" name=""/>
        <p:cNvGrpSpPr/>
        <p:nvPr/>
      </p:nvGrpSpPr>
      <p:grpSpPr>
        <a:xfrm>
          <a:off x="0" y="0"/>
          <a:ext cx="0" cy="0"/>
          <a:chOff x="0" y="0"/>
          <a:chExt cx="0" cy="0"/>
        </a:xfrm>
      </p:grpSpPr>
      <p:sp>
        <p:nvSpPr>
          <p:cNvPr id="4" name="Tytuł 1"/>
          <p:cNvSpPr>
            <a:spLocks noGrp="1"/>
          </p:cNvSpPr>
          <p:nvPr>
            <p:ph type="ctrTitle"/>
          </p:nvPr>
        </p:nvSpPr>
        <p:spPr>
          <a:xfrm>
            <a:off x="394847" y="2363203"/>
            <a:ext cx="8353866" cy="2376264"/>
          </a:xfrm>
        </p:spPr>
        <p:txBody>
          <a:bodyPr anchor="ctr" anchorCtr="1">
            <a:normAutofit/>
          </a:bodyPr>
          <a:lstStyle>
            <a:lvl1pPr algn="ctr">
              <a:defRPr sz="6000"/>
            </a:lvl1pPr>
          </a:lstStyle>
          <a:p>
            <a:endParaRPr lang="pl-PL" noProof="0" dirty="0"/>
          </a:p>
        </p:txBody>
      </p:sp>
      <p:sp>
        <p:nvSpPr>
          <p:cNvPr id="10" name="Prostokąt 9"/>
          <p:cNvSpPr/>
          <p:nvPr userDrawn="1"/>
        </p:nvSpPr>
        <p:spPr>
          <a:xfrm>
            <a:off x="251559" y="5477830"/>
            <a:ext cx="8640000" cy="25200"/>
          </a:xfrm>
          <a:prstGeom prst="rect">
            <a:avLst/>
          </a:prstGeom>
          <a:gradFill>
            <a:gsLst>
              <a:gs pos="55000">
                <a:srgbClr val="92C83E"/>
              </a:gs>
              <a:gs pos="0">
                <a:srgbClr val="CAE4A0"/>
              </a:gs>
              <a:gs pos="100000">
                <a:srgbClr val="B4D979"/>
              </a:gs>
            </a:gsLst>
            <a:path path="circle">
              <a:fillToRect l="100000" b="100000"/>
            </a:path>
          </a:gra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l-PL" sz="2400"/>
          </a:p>
        </p:txBody>
      </p:sp>
      <p:sp>
        <p:nvSpPr>
          <p:cNvPr id="13" name="Prostokąt 12"/>
          <p:cNvSpPr/>
          <p:nvPr userDrawn="1"/>
        </p:nvSpPr>
        <p:spPr>
          <a:xfrm>
            <a:off x="-441" y="368300"/>
            <a:ext cx="9144000" cy="1256540"/>
          </a:xfrm>
          <a:prstGeom prst="rect">
            <a:avLst/>
          </a:prstGeom>
          <a:gradFill flip="none" rotWithShape="1">
            <a:gsLst>
              <a:gs pos="96154">
                <a:srgbClr val="13223D"/>
              </a:gs>
              <a:gs pos="1442">
                <a:srgbClr val="13223D"/>
              </a:gs>
              <a:gs pos="38000">
                <a:schemeClr val="accent5">
                  <a:lumMod val="50000"/>
                </a:schemeClr>
              </a:gs>
              <a:gs pos="61000">
                <a:schemeClr val="accent5">
                  <a:lumMod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4" name="pole tekstowe 13"/>
          <p:cNvSpPr txBox="1"/>
          <p:nvPr userDrawn="1"/>
        </p:nvSpPr>
        <p:spPr>
          <a:xfrm>
            <a:off x="5795944" y="556063"/>
            <a:ext cx="2952328" cy="874800"/>
          </a:xfrm>
          <a:prstGeom prst="rect">
            <a:avLst/>
          </a:prstGeom>
          <a:noFill/>
        </p:spPr>
        <p:txBody>
          <a:bodyPr wrap="square" lIns="72000" tIns="72000" rIns="72000" bIns="72000" rtlCol="0" anchor="ctr" anchorCtr="0">
            <a:noAutofit/>
          </a:bodyPr>
          <a:lstStyle/>
          <a:p>
            <a:pPr algn="r"/>
            <a:r>
              <a:rPr lang="pl-PL" sz="900" b="0" kern="1200" dirty="0" smtClean="0">
                <a:solidFill>
                  <a:schemeClr val="bg1"/>
                </a:solidFill>
                <a:effectLst/>
                <a:latin typeface="+mn-lt"/>
                <a:ea typeface="+mn-ea"/>
                <a:cs typeface="+mn-cs"/>
              </a:rPr>
              <a:t>Federacja Konsumentów</a:t>
            </a:r>
          </a:p>
          <a:p>
            <a:pPr algn="r"/>
            <a:r>
              <a:rPr lang="pl-PL" sz="900" b="0" kern="1200" dirty="0" smtClean="0">
                <a:solidFill>
                  <a:schemeClr val="bg1"/>
                </a:solidFill>
                <a:effectLst/>
                <a:latin typeface="+mn-lt"/>
                <a:ea typeface="+mn-ea"/>
                <a:cs typeface="+mn-cs"/>
              </a:rPr>
              <a:t>ul. Ordynacka 11/1</a:t>
            </a:r>
          </a:p>
          <a:p>
            <a:pPr algn="r"/>
            <a:r>
              <a:rPr lang="pl-PL" sz="900" b="0" kern="1200" dirty="0" smtClean="0">
                <a:solidFill>
                  <a:schemeClr val="bg1"/>
                </a:solidFill>
                <a:effectLst/>
                <a:latin typeface="+mn-lt"/>
                <a:ea typeface="+mn-ea"/>
                <a:cs typeface="+mn-cs"/>
              </a:rPr>
              <a:t>00-364 Warszawa</a:t>
            </a:r>
          </a:p>
          <a:p>
            <a:pPr algn="r"/>
            <a:r>
              <a:rPr lang="pl-PL" sz="900" b="0" kern="1200" dirty="0" smtClean="0">
                <a:solidFill>
                  <a:schemeClr val="bg1"/>
                </a:solidFill>
                <a:effectLst/>
                <a:latin typeface="+mn-lt"/>
                <a:ea typeface="+mn-ea"/>
                <a:cs typeface="+mn-cs"/>
              </a:rPr>
              <a:t>Tel. +48 22 827 11 73</a:t>
            </a:r>
          </a:p>
          <a:p>
            <a:pPr algn="r"/>
            <a:r>
              <a:rPr lang="pl-PL" sz="900" b="0" kern="1200" dirty="0" smtClean="0">
                <a:solidFill>
                  <a:schemeClr val="bg1"/>
                </a:solidFill>
                <a:effectLst/>
                <a:latin typeface="+mn-lt"/>
                <a:ea typeface="+mn-ea"/>
                <a:cs typeface="+mn-cs"/>
              </a:rPr>
              <a:t>Fax</a:t>
            </a:r>
            <a:r>
              <a:rPr lang="pl-PL" sz="900" b="0" kern="1200" baseline="0" dirty="0" smtClean="0">
                <a:solidFill>
                  <a:schemeClr val="bg1"/>
                </a:solidFill>
                <a:effectLst/>
                <a:latin typeface="+mn-lt"/>
                <a:ea typeface="+mn-ea"/>
                <a:cs typeface="+mn-cs"/>
              </a:rPr>
              <a:t> +48 22 827 51 05</a:t>
            </a:r>
          </a:p>
          <a:p>
            <a:pPr algn="r"/>
            <a:r>
              <a:rPr lang="pl-PL" sz="900" b="0" kern="1200" dirty="0" smtClean="0">
                <a:solidFill>
                  <a:schemeClr val="bg1"/>
                </a:solidFill>
                <a:effectLst/>
                <a:latin typeface="+mn-lt"/>
                <a:ea typeface="+mn-ea"/>
                <a:cs typeface="+mn-cs"/>
              </a:rPr>
              <a:t>www.federacja-konsumentow.org.pl</a:t>
            </a:r>
          </a:p>
        </p:txBody>
      </p:sp>
      <p:pic>
        <p:nvPicPr>
          <p:cNvPr id="15" name="Obraz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94847" y="585641"/>
            <a:ext cx="2159813" cy="815645"/>
          </a:xfrm>
          <a:prstGeom prst="rect">
            <a:avLst/>
          </a:prstGeom>
        </p:spPr>
      </p:pic>
    </p:spTree>
    <p:extLst>
      <p:ext uri="{BB962C8B-B14F-4D97-AF65-F5344CB8AC3E}">
        <p14:creationId xmlns:p14="http://schemas.microsoft.com/office/powerpoint/2010/main" val="3600882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guide id="2" pos="2880">
          <p15:clr>
            <a:srgbClr val="FBAE40"/>
          </p15:clr>
        </p15:guide>
        <p15:guide id="3" pos="249">
          <p15:clr>
            <a:srgbClr val="FBAE40"/>
          </p15:clr>
        </p15:guide>
        <p15:guide id="4" pos="551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48000">
              <a:schemeClr val="bg1"/>
            </a:gs>
            <a:gs pos="28000">
              <a:schemeClr val="bg1"/>
            </a:gs>
            <a:gs pos="10000">
              <a:schemeClr val="bg1">
                <a:lumMod val="85000"/>
              </a:schemeClr>
            </a:gs>
            <a:gs pos="100000">
              <a:schemeClr val="bg1">
                <a:lumMod val="75000"/>
              </a:schemeClr>
            </a:gs>
          </a:gsLst>
          <a:path path="circle">
            <a:fillToRect l="100000" b="10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pl-PL" smtClean="0"/>
              <a:t>Kliknij, aby edytować styl</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dirty="0"/>
          </a:p>
        </p:txBody>
      </p:sp>
    </p:spTree>
    <p:extLst>
      <p:ext uri="{BB962C8B-B14F-4D97-AF65-F5344CB8AC3E}">
        <p14:creationId xmlns:p14="http://schemas.microsoft.com/office/powerpoint/2010/main" val="3446967962"/>
      </p:ext>
    </p:extLst>
  </p:cSld>
  <p:clrMap bg1="lt1" tx1="dk1" bg2="lt2" tx2="dk2" accent1="accent1" accent2="accent2" accent3="accent3" accent4="accent4" accent5="accent5" accent6="accent6" hlink="hlink" folHlink="folHlink"/>
  <p:sldLayoutIdLst>
    <p:sldLayoutId id="2147483672" r:id="rId1"/>
    <p:sldLayoutId id="2147483669" r:id="rId2"/>
    <p:sldLayoutId id="2147483661" r:id="rId3"/>
    <p:sldLayoutId id="2147483673" r:id="rId4"/>
    <p:sldLayoutId id="2147483662" r:id="rId5"/>
    <p:sldLayoutId id="2147483664" r:id="rId6"/>
    <p:sldLayoutId id="2147483665" r:id="rId7"/>
    <p:sldLayoutId id="2147483668" r:id="rId8"/>
    <p:sldLayoutId id="2147483670" r:id="rId9"/>
    <p:sldLayoutId id="2147483671" r:id="rId10"/>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67515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ytuł 6"/>
          <p:cNvSpPr>
            <a:spLocks noGrp="1"/>
          </p:cNvSpPr>
          <p:nvPr>
            <p:ph type="ctrTitle"/>
          </p:nvPr>
        </p:nvSpPr>
        <p:spPr>
          <a:xfrm>
            <a:off x="394847" y="2050992"/>
            <a:ext cx="8347502" cy="3590266"/>
          </a:xfrm>
        </p:spPr>
        <p:txBody>
          <a:bodyPr>
            <a:normAutofit fontScale="90000"/>
          </a:bodyPr>
          <a:lstStyle/>
          <a:p>
            <a:r>
              <a:rPr lang="pl-PL" dirty="0" smtClean="0"/>
              <a:t/>
            </a:r>
            <a:br>
              <a:rPr lang="pl-PL" dirty="0" smtClean="0"/>
            </a:br>
            <a:r>
              <a:rPr lang="pl-PL" dirty="0" smtClean="0"/>
              <a:t>Jak </a:t>
            </a:r>
            <a:r>
              <a:rPr lang="pl-PL" dirty="0"/>
              <a:t>rozmawiać z osobami narażonymi na ubóstwo energetyczne? </a:t>
            </a:r>
            <a:r>
              <a:rPr lang="pl-PL" dirty="0" smtClean="0"/>
              <a:t/>
            </a:r>
            <a:br>
              <a:rPr lang="pl-PL" dirty="0" smtClean="0"/>
            </a:br>
            <a:r>
              <a:rPr lang="pl-PL" dirty="0" smtClean="0"/>
              <a:t/>
            </a:r>
            <a:br>
              <a:rPr lang="pl-PL" dirty="0" smtClean="0"/>
            </a:br>
            <a:r>
              <a:rPr lang="pl-PL" dirty="0" smtClean="0"/>
              <a:t>Recepta </a:t>
            </a:r>
            <a:r>
              <a:rPr lang="pl-PL" dirty="0"/>
              <a:t>na </a:t>
            </a:r>
            <a:r>
              <a:rPr lang="pl-PL" dirty="0" smtClean="0"/>
              <a:t>sukces</a:t>
            </a:r>
            <a:r>
              <a:rPr lang="pl-PL" dirty="0"/>
              <a:t/>
            </a:r>
            <a:br>
              <a:rPr lang="pl-PL" dirty="0"/>
            </a:br>
            <a:endParaRPr lang="pl-PL" dirty="0"/>
          </a:p>
        </p:txBody>
      </p:sp>
    </p:spTree>
    <p:extLst>
      <p:ext uri="{BB962C8B-B14F-4D97-AF65-F5344CB8AC3E}">
        <p14:creationId xmlns:p14="http://schemas.microsoft.com/office/powerpoint/2010/main" val="421285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1243327" y="2247544"/>
            <a:ext cx="7504944" cy="3393713"/>
          </a:xfrm>
        </p:spPr>
        <p:txBody>
          <a:bodyPr>
            <a:noAutofit/>
          </a:bodyPr>
          <a:lstStyle/>
          <a:p>
            <a:pPr algn="l"/>
            <a:r>
              <a:rPr lang="pl-PL" sz="2200" dirty="0" smtClean="0"/>
              <a:t>Problem </a:t>
            </a:r>
            <a:r>
              <a:rPr lang="pl-PL" sz="2200" dirty="0"/>
              <a:t>ubóstwa energetycznego wymaga w większości przypadków inwestycji a nie tylko zmian </a:t>
            </a:r>
            <a:r>
              <a:rPr lang="pl-PL" sz="2200" dirty="0" smtClean="0"/>
              <a:t>behawioralnych</a:t>
            </a:r>
            <a:br>
              <a:rPr lang="pl-PL" sz="2200" dirty="0" smtClean="0"/>
            </a:br>
            <a:r>
              <a:rPr lang="pl-PL" sz="2200" dirty="0" smtClean="0"/>
              <a:t/>
            </a:r>
            <a:br>
              <a:rPr lang="pl-PL" sz="2200" dirty="0" smtClean="0"/>
            </a:br>
            <a:r>
              <a:rPr lang="pl-PL" sz="2200" dirty="0" smtClean="0"/>
              <a:t>Pożądane zmiany w zachowaniu nie są ograniczone tylko do zasad oszczędzania energii na co dzień </a:t>
            </a:r>
            <a:r>
              <a:rPr lang="pl-PL" sz="2200" dirty="0"/>
              <a:t/>
            </a:r>
            <a:br>
              <a:rPr lang="pl-PL" sz="2200" dirty="0"/>
            </a:br>
            <a:r>
              <a:rPr lang="pl-PL" sz="2200" dirty="0" smtClean="0"/>
              <a:t/>
            </a:r>
            <a:br>
              <a:rPr lang="pl-PL" sz="2200" dirty="0" smtClean="0"/>
            </a:br>
            <a:r>
              <a:rPr lang="pl-PL" sz="2200" dirty="0" smtClean="0"/>
              <a:t>Sama rozmowa, nawet prowadzona przez </a:t>
            </a:r>
            <a:r>
              <a:rPr lang="pl-PL" sz="2200" dirty="0" err="1" smtClean="0"/>
              <a:t>Cialdini’ego</a:t>
            </a:r>
            <a:r>
              <a:rPr lang="pl-PL" sz="2200" dirty="0" smtClean="0"/>
              <a:t>, guru od metod wywierania wpływu </a:t>
            </a:r>
            <a:r>
              <a:rPr lang="pl-PL" sz="2200" dirty="0"/>
              <a:t>na </a:t>
            </a:r>
            <a:r>
              <a:rPr lang="pl-PL" sz="2200" dirty="0" smtClean="0"/>
              <a:t>ludzi, </a:t>
            </a:r>
            <a:r>
              <a:rPr lang="pl-PL" sz="2200" dirty="0"/>
              <a:t>na ogół nie </a:t>
            </a:r>
            <a:r>
              <a:rPr lang="pl-PL" sz="2200" dirty="0" smtClean="0"/>
              <a:t>wystarczy</a:t>
            </a:r>
            <a:br>
              <a:rPr lang="pl-PL" sz="2200" dirty="0" smtClean="0"/>
            </a:br>
            <a:r>
              <a:rPr lang="pl-PL" sz="2200" dirty="0"/>
              <a:t/>
            </a:r>
            <a:br>
              <a:rPr lang="pl-PL" sz="2200" dirty="0"/>
            </a:br>
            <a:r>
              <a:rPr lang="pl-PL" sz="2200" dirty="0"/>
              <a:t>To nie znaczy, że zgodnie z koncepcją (</a:t>
            </a:r>
            <a:r>
              <a:rPr lang="pl-PL" sz="2200" dirty="0" err="1"/>
              <a:t>Cialdini’ego</a:t>
            </a:r>
            <a:r>
              <a:rPr lang="pl-PL" sz="2200" dirty="0"/>
              <a:t>) włożenia stopy w </a:t>
            </a:r>
            <a:r>
              <a:rPr lang="pl-PL" sz="2200" dirty="0" smtClean="0"/>
              <a:t>drzwi, </a:t>
            </a:r>
            <a:r>
              <a:rPr lang="pl-PL" sz="2200" dirty="0"/>
              <a:t>nie należy tych drzwi próbować </a:t>
            </a:r>
            <a:r>
              <a:rPr lang="pl-PL" sz="2200" dirty="0" smtClean="0"/>
              <a:t>otwierać</a:t>
            </a:r>
            <a:r>
              <a:rPr lang="pl-PL" sz="2200" dirty="0"/>
              <a:t/>
            </a:r>
            <a:br>
              <a:rPr lang="pl-PL" sz="2200" dirty="0"/>
            </a:br>
            <a:endParaRPr lang="pl-PL" sz="2200" dirty="0"/>
          </a:p>
        </p:txBody>
      </p:sp>
      <p:sp>
        <p:nvSpPr>
          <p:cNvPr id="3" name="Strzałka w prawo 2"/>
          <p:cNvSpPr/>
          <p:nvPr/>
        </p:nvSpPr>
        <p:spPr>
          <a:xfrm>
            <a:off x="264919" y="2176961"/>
            <a:ext cx="978408" cy="484632"/>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4" name="Strzałka w prawo 3"/>
          <p:cNvSpPr/>
          <p:nvPr/>
        </p:nvSpPr>
        <p:spPr>
          <a:xfrm>
            <a:off x="264919" y="3050479"/>
            <a:ext cx="978408" cy="484632"/>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5" name="Strzałka w prawo 4"/>
          <p:cNvSpPr/>
          <p:nvPr/>
        </p:nvSpPr>
        <p:spPr>
          <a:xfrm>
            <a:off x="264919" y="3961050"/>
            <a:ext cx="978408" cy="484632"/>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 name="Strzałka w prawo 5"/>
          <p:cNvSpPr/>
          <p:nvPr/>
        </p:nvSpPr>
        <p:spPr>
          <a:xfrm>
            <a:off x="257042" y="4871621"/>
            <a:ext cx="978408" cy="484632"/>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extLst>
      <p:ext uri="{BB962C8B-B14F-4D97-AF65-F5344CB8AC3E}">
        <p14:creationId xmlns:p14="http://schemas.microsoft.com/office/powerpoint/2010/main" val="3468189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4"/>
          <p:cNvSpPr>
            <a:spLocks noGrp="1"/>
          </p:cNvSpPr>
          <p:nvPr>
            <p:ph type="title"/>
          </p:nvPr>
        </p:nvSpPr>
        <p:spPr/>
        <p:txBody>
          <a:bodyPr>
            <a:normAutofit fontScale="90000"/>
          </a:bodyPr>
          <a:lstStyle/>
          <a:p>
            <a:r>
              <a:rPr lang="pl-PL" dirty="0" smtClean="0"/>
              <a:t>3D na rynku energii – szansa dla wszystkich?</a:t>
            </a:r>
            <a:endParaRPr lang="pl-PL" dirty="0"/>
          </a:p>
        </p:txBody>
      </p:sp>
      <p:sp>
        <p:nvSpPr>
          <p:cNvPr id="7" name="Symbol zastępczy zawartości 6"/>
          <p:cNvSpPr>
            <a:spLocks noGrp="1"/>
          </p:cNvSpPr>
          <p:nvPr>
            <p:ph idx="1"/>
          </p:nvPr>
        </p:nvSpPr>
        <p:spPr>
          <a:xfrm>
            <a:off x="395289" y="1844674"/>
            <a:ext cx="8353423" cy="4334520"/>
          </a:xfrm>
          <a:prstGeom prst="rect">
            <a:avLst/>
          </a:prstGeom>
        </p:spPr>
        <p:txBody>
          <a:bodyPr wrap="square">
            <a:spAutoFit/>
          </a:bodyPr>
          <a:lstStyle/>
          <a:p>
            <a:pPr marL="0" indent="0">
              <a:buNone/>
            </a:pPr>
            <a:r>
              <a:rPr lang="pl-PL" sz="2000" b="1" dirty="0" smtClean="0">
                <a:solidFill>
                  <a:schemeClr val="accent6">
                    <a:lumMod val="75000"/>
                  </a:schemeClr>
                </a:solidFill>
              </a:rPr>
              <a:t>Dlaczego organizacje konsumenckie zajmują się ubóstwem energetycznym? </a:t>
            </a:r>
          </a:p>
          <a:p>
            <a:pPr marL="0" indent="0" algn="just">
              <a:buNone/>
            </a:pPr>
            <a:r>
              <a:rPr lang="pl-PL" sz="2000" dirty="0" smtClean="0"/>
              <a:t>Jednym </a:t>
            </a:r>
            <a:r>
              <a:rPr lang="pl-PL" sz="2000" dirty="0" smtClean="0"/>
              <a:t>z powodów jest pakiet </a:t>
            </a:r>
            <a:r>
              <a:rPr lang="pl-PL" sz="2000" dirty="0" smtClean="0"/>
              <a:t>dyrektyw „Czysta </a:t>
            </a:r>
            <a:r>
              <a:rPr lang="pl-PL" sz="2000" dirty="0"/>
              <a:t>energia dla </a:t>
            </a:r>
            <a:r>
              <a:rPr lang="pl-PL" sz="2000" b="1" dirty="0">
                <a:solidFill>
                  <a:srgbClr val="0070C0"/>
                </a:solidFill>
              </a:rPr>
              <a:t>wszystkich</a:t>
            </a:r>
            <a:r>
              <a:rPr lang="pl-PL" sz="2000" dirty="0">
                <a:solidFill>
                  <a:srgbClr val="0070C0"/>
                </a:solidFill>
              </a:rPr>
              <a:t> </a:t>
            </a:r>
            <a:r>
              <a:rPr lang="pl-PL" sz="2000" dirty="0"/>
              <a:t>Europejczyków” </a:t>
            </a:r>
            <a:r>
              <a:rPr lang="pl-PL" sz="2000" dirty="0" smtClean="0"/>
              <a:t>. </a:t>
            </a:r>
            <a:endParaRPr lang="pl-PL" sz="2000" dirty="0"/>
          </a:p>
          <a:p>
            <a:pPr marL="0" indent="0" algn="just">
              <a:buNone/>
            </a:pPr>
            <a:r>
              <a:rPr lang="pl-PL" sz="2000" dirty="0" smtClean="0"/>
              <a:t>Konsumenci </a:t>
            </a:r>
            <a:r>
              <a:rPr lang="pl-PL" sz="2000" dirty="0"/>
              <a:t>w całej Europie, niezależnie od miejsca zamieszkania i </a:t>
            </a:r>
            <a:r>
              <a:rPr lang="pl-PL" sz="2000" b="1" dirty="0">
                <a:solidFill>
                  <a:srgbClr val="0070C0"/>
                </a:solidFill>
              </a:rPr>
              <a:t>niezależnie od zasobności portfela</a:t>
            </a:r>
            <a:r>
              <a:rPr lang="pl-PL" sz="2000" dirty="0"/>
              <a:t> </a:t>
            </a:r>
            <a:r>
              <a:rPr lang="pl-PL" sz="2000" dirty="0" smtClean="0"/>
              <a:t>muszą mieć możliwość aktywnego uczestnictwa </a:t>
            </a:r>
            <a:r>
              <a:rPr lang="pl-PL" sz="2000" dirty="0"/>
              <a:t>w przemianach jakie zachodzą na rynku energii. </a:t>
            </a:r>
            <a:endParaRPr lang="pl-PL" sz="2000" dirty="0" smtClean="0"/>
          </a:p>
          <a:p>
            <a:pPr marL="0" indent="0" algn="ctr">
              <a:buNone/>
            </a:pPr>
            <a:r>
              <a:rPr lang="pl-PL" sz="2200" b="1" dirty="0" smtClean="0">
                <a:solidFill>
                  <a:schemeClr val="accent6">
                    <a:lumMod val="75000"/>
                  </a:schemeClr>
                </a:solidFill>
              </a:rPr>
              <a:t>Demokratyzacja </a:t>
            </a:r>
            <a:r>
              <a:rPr lang="pl-PL" sz="2200" b="1" dirty="0">
                <a:solidFill>
                  <a:schemeClr val="accent6">
                    <a:lumMod val="75000"/>
                  </a:schemeClr>
                </a:solidFill>
              </a:rPr>
              <a:t>+ Dekarbonizacja+ Digitalizacja</a:t>
            </a:r>
            <a:endParaRPr lang="pl-PL" sz="2200" dirty="0">
              <a:solidFill>
                <a:schemeClr val="accent6">
                  <a:lumMod val="75000"/>
                </a:schemeClr>
              </a:solidFill>
            </a:endParaRPr>
          </a:p>
          <a:p>
            <a:pPr marL="0" indent="0" algn="just">
              <a:buNone/>
            </a:pPr>
            <a:r>
              <a:rPr lang="pl-PL" sz="2000" dirty="0" smtClean="0"/>
              <a:t>Konsumenci </a:t>
            </a:r>
            <a:r>
              <a:rPr lang="pl-PL" sz="2000" dirty="0"/>
              <a:t>zajmują centralne miejsce w polityce energetycznej UE. Demokratyzacja i decentralizacja rynku nie może się odbywać bez </a:t>
            </a:r>
            <a:r>
              <a:rPr lang="pl-PL" sz="2000" dirty="0">
                <a:solidFill>
                  <a:srgbClr val="0070C0"/>
                </a:solidFill>
              </a:rPr>
              <a:t>konsumenta</a:t>
            </a:r>
            <a:r>
              <a:rPr lang="pl-PL" sz="2000" dirty="0"/>
              <a:t>. </a:t>
            </a:r>
            <a:endParaRPr lang="pl-PL" sz="2000" dirty="0" smtClean="0"/>
          </a:p>
          <a:p>
            <a:pPr marL="0" indent="0" algn="just">
              <a:buNone/>
            </a:pPr>
            <a:r>
              <a:rPr lang="pl-PL" sz="2000" b="1" dirty="0" smtClean="0"/>
              <a:t>Niestety – konsument zagrożony ubóstwem energetycznym – ma nie tylko utrudniony dostęp do korzystania z przemian na </a:t>
            </a:r>
            <a:r>
              <a:rPr lang="pl-PL" sz="2000" b="1" dirty="0" smtClean="0"/>
              <a:t>rynku, </a:t>
            </a:r>
            <a:r>
              <a:rPr lang="pl-PL" sz="2000" b="1" dirty="0" smtClean="0"/>
              <a:t>ale dodatkowo wpada w nowe pułapki. </a:t>
            </a:r>
            <a:endParaRPr lang="pl-PL" sz="2000" b="1" dirty="0"/>
          </a:p>
        </p:txBody>
      </p:sp>
    </p:spTree>
    <p:extLst>
      <p:ext uri="{BB962C8B-B14F-4D97-AF65-F5344CB8AC3E}">
        <p14:creationId xmlns:p14="http://schemas.microsoft.com/office/powerpoint/2010/main" val="2836040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33000">
              <a:schemeClr val="bg1"/>
            </a:gs>
            <a:gs pos="20000">
              <a:schemeClr val="bg1"/>
            </a:gs>
            <a:gs pos="9000">
              <a:schemeClr val="bg1">
                <a:lumMod val="85000"/>
              </a:schemeClr>
            </a:gs>
            <a:gs pos="100000">
              <a:schemeClr val="bg1">
                <a:lumMod val="75000"/>
              </a:schemeClr>
            </a:gs>
          </a:gsLst>
          <a:path path="circle">
            <a:fillToRect l="100000" b="100000"/>
          </a:path>
        </a:gradFill>
        <a:effectLst/>
      </p:bgPr>
    </p:bg>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395289" y="1844674"/>
            <a:ext cx="8557642" cy="4410983"/>
          </a:xfrm>
        </p:spPr>
        <p:txBody>
          <a:bodyPr>
            <a:normAutofit/>
          </a:bodyPr>
          <a:lstStyle/>
          <a:p>
            <a:pPr marL="0" indent="0">
              <a:buNone/>
            </a:pPr>
            <a:r>
              <a:rPr lang="pl-PL" sz="2400" dirty="0" smtClean="0"/>
              <a:t>Różnie, </a:t>
            </a:r>
            <a:r>
              <a:rPr lang="pl-PL" sz="2400" dirty="0"/>
              <a:t>w zależności od </a:t>
            </a:r>
            <a:r>
              <a:rPr lang="pl-PL" sz="2400" dirty="0" smtClean="0"/>
              <a:t>sytuacji. </a:t>
            </a:r>
            <a:endParaRPr lang="pl-PL" sz="2400" dirty="0"/>
          </a:p>
          <a:p>
            <a:pPr marL="0" indent="0">
              <a:buNone/>
            </a:pPr>
            <a:r>
              <a:rPr lang="pl-PL" sz="2400" dirty="0">
                <a:solidFill>
                  <a:schemeClr val="accent6">
                    <a:lumMod val="75000"/>
                  </a:schemeClr>
                </a:solidFill>
              </a:rPr>
              <a:t>Ubóstwo energetyczne </a:t>
            </a:r>
            <a:r>
              <a:rPr lang="pl-PL" sz="2400" dirty="0"/>
              <a:t>– splot niekorzystnych </a:t>
            </a:r>
            <a:r>
              <a:rPr lang="pl-PL" sz="2400" dirty="0" smtClean="0"/>
              <a:t>czynników.</a:t>
            </a:r>
            <a:endParaRPr lang="pl-PL" sz="2400" dirty="0" smtClean="0"/>
          </a:p>
          <a:p>
            <a:pPr marL="0" indent="0">
              <a:buNone/>
            </a:pPr>
            <a:r>
              <a:rPr lang="pl-PL" sz="2400" dirty="0" smtClean="0"/>
              <a:t>Gospodarstwo </a:t>
            </a:r>
            <a:r>
              <a:rPr lang="pl-PL" sz="2400" dirty="0"/>
              <a:t>domowe jest ubogie energetycznie, jeżeli ma trudności w zaspokojeniu swoich potrzeb energetycznych (ogrzewania, ciepłej wody, elektryczności) z powodu niskiego dochodu lub charakterystyk mieszkania.</a:t>
            </a:r>
          </a:p>
          <a:p>
            <a:pPr marL="0" indent="0">
              <a:buNone/>
            </a:pPr>
            <a:endParaRPr lang="pl-PL" sz="2600" dirty="0"/>
          </a:p>
        </p:txBody>
      </p:sp>
      <p:sp>
        <p:nvSpPr>
          <p:cNvPr id="3" name="Tytuł 2"/>
          <p:cNvSpPr>
            <a:spLocks noGrp="1"/>
          </p:cNvSpPr>
          <p:nvPr>
            <p:ph type="title"/>
          </p:nvPr>
        </p:nvSpPr>
        <p:spPr/>
        <p:txBody>
          <a:bodyPr>
            <a:normAutofit/>
          </a:bodyPr>
          <a:lstStyle/>
          <a:p>
            <a:r>
              <a:rPr lang="pl-PL" dirty="0"/>
              <a:t>Jak rozmawiać</a:t>
            </a:r>
            <a:r>
              <a:rPr lang="pl-PL" dirty="0" smtClean="0"/>
              <a:t>?</a:t>
            </a:r>
            <a:endParaRPr lang="pl-PL" dirty="0"/>
          </a:p>
        </p:txBody>
      </p:sp>
      <p:pic>
        <p:nvPicPr>
          <p:cNvPr id="4" name="Obraz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45323" y="20226"/>
            <a:ext cx="3099206" cy="2066140"/>
          </a:xfrm>
          <a:prstGeom prst="rect">
            <a:avLst/>
          </a:prstGeom>
          <a:ln>
            <a:solidFill>
              <a:srgbClr val="1F1B29"/>
            </a:solidFill>
          </a:ln>
          <a:effectLst>
            <a:softEdge rad="635000"/>
          </a:effectLst>
        </p:spPr>
      </p:pic>
      <p:sp>
        <p:nvSpPr>
          <p:cNvPr id="5" name="Prostokąt zaokrąglony 4"/>
          <p:cNvSpPr/>
          <p:nvPr/>
        </p:nvSpPr>
        <p:spPr>
          <a:xfrm>
            <a:off x="593053" y="4995625"/>
            <a:ext cx="1965533" cy="914400"/>
          </a:xfrm>
          <a:prstGeom prst="round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pl-PL" dirty="0" smtClean="0"/>
              <a:t>ubóstwo </a:t>
            </a:r>
            <a:r>
              <a:rPr lang="pl-PL" dirty="0"/>
              <a:t>energetyczne </a:t>
            </a:r>
          </a:p>
        </p:txBody>
      </p:sp>
      <p:sp>
        <p:nvSpPr>
          <p:cNvPr id="8" name="Prostokąt zaokrąglony 7"/>
          <p:cNvSpPr/>
          <p:nvPr/>
        </p:nvSpPr>
        <p:spPr>
          <a:xfrm>
            <a:off x="6214047" y="4619623"/>
            <a:ext cx="2555192" cy="75200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a:solidFill>
                  <a:schemeClr val="tx1"/>
                </a:solidFill>
              </a:rPr>
              <a:t>niskie dochody gospodarstw domowych</a:t>
            </a:r>
          </a:p>
        </p:txBody>
      </p:sp>
      <p:sp>
        <p:nvSpPr>
          <p:cNvPr id="9" name="Prostokąt zaokrąglony 8"/>
          <p:cNvSpPr/>
          <p:nvPr/>
        </p:nvSpPr>
        <p:spPr>
          <a:xfrm>
            <a:off x="3110501" y="4415067"/>
            <a:ext cx="1999716" cy="616672"/>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a:solidFill>
                  <a:schemeClr val="tx1"/>
                </a:solidFill>
              </a:rPr>
              <a:t>niska</a:t>
            </a:r>
            <a:r>
              <a:rPr lang="pl-PL" dirty="0"/>
              <a:t> </a:t>
            </a:r>
            <a:r>
              <a:rPr lang="pl-PL" dirty="0">
                <a:solidFill>
                  <a:schemeClr val="tx1"/>
                </a:solidFill>
              </a:rPr>
              <a:t>efektywność</a:t>
            </a:r>
            <a:r>
              <a:rPr lang="pl-PL" dirty="0"/>
              <a:t> </a:t>
            </a:r>
            <a:r>
              <a:rPr lang="pl-PL" dirty="0">
                <a:solidFill>
                  <a:schemeClr val="tx1"/>
                </a:solidFill>
              </a:rPr>
              <a:t>energetyczna</a:t>
            </a:r>
            <a:r>
              <a:rPr lang="pl-PL" dirty="0"/>
              <a:t> </a:t>
            </a:r>
          </a:p>
        </p:txBody>
      </p:sp>
      <p:sp>
        <p:nvSpPr>
          <p:cNvPr id="10" name="Prostokąt zaokrąglony 9"/>
          <p:cNvSpPr/>
          <p:nvPr/>
        </p:nvSpPr>
        <p:spPr>
          <a:xfrm>
            <a:off x="3845607" y="5635627"/>
            <a:ext cx="2136448" cy="701228"/>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l-PL" dirty="0" smtClean="0">
                <a:solidFill>
                  <a:schemeClr val="tx1"/>
                </a:solidFill>
              </a:rPr>
              <a:t>nieefektywne </a:t>
            </a:r>
            <a:r>
              <a:rPr lang="pl-PL" dirty="0">
                <a:solidFill>
                  <a:schemeClr val="tx1"/>
                </a:solidFill>
              </a:rPr>
              <a:t>korzystanie z energii</a:t>
            </a:r>
          </a:p>
        </p:txBody>
      </p:sp>
    </p:spTree>
    <p:extLst>
      <p:ext uri="{BB962C8B-B14F-4D97-AF65-F5344CB8AC3E}">
        <p14:creationId xmlns:p14="http://schemas.microsoft.com/office/powerpoint/2010/main" val="1569800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395289" y="1844674"/>
            <a:ext cx="8587346" cy="4410983"/>
          </a:xfrm>
        </p:spPr>
        <p:txBody>
          <a:bodyPr>
            <a:normAutofit fontScale="92500" lnSpcReduction="20000"/>
          </a:bodyPr>
          <a:lstStyle/>
          <a:p>
            <a:pPr marL="0" indent="0">
              <a:buNone/>
            </a:pPr>
            <a:r>
              <a:rPr lang="pl-PL" dirty="0"/>
              <a:t>Ubóstwo energetyczne jest poważnym wyzwaniem społecznym, która odbija się bezpośrednio </a:t>
            </a:r>
            <a:r>
              <a:rPr lang="pl-PL" dirty="0">
                <a:solidFill>
                  <a:schemeClr val="accent6">
                    <a:lumMod val="75000"/>
                  </a:schemeClr>
                </a:solidFill>
              </a:rPr>
              <a:t>na zdrowiu </a:t>
            </a:r>
            <a:r>
              <a:rPr lang="pl-PL" dirty="0" smtClean="0"/>
              <a:t>około 11% </a:t>
            </a:r>
            <a:r>
              <a:rPr lang="pl-PL" dirty="0"/>
              <a:t>ludności UE </a:t>
            </a:r>
            <a:r>
              <a:rPr lang="pl-PL" dirty="0" smtClean="0"/>
              <a:t>– 54 </a:t>
            </a:r>
            <a:r>
              <a:rPr lang="pl-PL" dirty="0"/>
              <a:t>milionów Europejczyków. </a:t>
            </a:r>
          </a:p>
          <a:p>
            <a:pPr marL="0" indent="0">
              <a:buNone/>
            </a:pPr>
            <a:r>
              <a:rPr lang="pl-PL" dirty="0" smtClean="0"/>
              <a:t>Połowa z </a:t>
            </a:r>
            <a:r>
              <a:rPr lang="pl-PL" dirty="0"/>
              <a:t>ubogich energetycznie osiągało w </a:t>
            </a:r>
            <a:r>
              <a:rPr lang="pl-PL" dirty="0" smtClean="0"/>
              <a:t>2016 r</a:t>
            </a:r>
            <a:r>
              <a:rPr lang="pl-PL" dirty="0"/>
              <a:t>. dochody nie większe niż 755 zł na osobę </a:t>
            </a:r>
            <a:r>
              <a:rPr lang="pl-PL" dirty="0" smtClean="0"/>
              <a:t>miesięcznie.</a:t>
            </a:r>
            <a:endParaRPr lang="pl-PL" dirty="0"/>
          </a:p>
          <a:p>
            <a:pPr marL="0" indent="0">
              <a:buNone/>
            </a:pPr>
            <a:r>
              <a:rPr lang="pl-PL" dirty="0"/>
              <a:t>Budynki zamieszkiwane przez ubogie energetycznie są starsze niż ogół budynków </a:t>
            </a:r>
            <a:r>
              <a:rPr lang="pl-PL" dirty="0" smtClean="0"/>
              <a:t>jednorodzinnych.</a:t>
            </a:r>
            <a:endParaRPr lang="pl-PL" dirty="0"/>
          </a:p>
          <a:p>
            <a:pPr marL="0" indent="0">
              <a:buNone/>
            </a:pPr>
            <a:r>
              <a:rPr lang="pl-PL" dirty="0" smtClean="0"/>
              <a:t>1/5 </a:t>
            </a:r>
            <a:r>
              <a:rPr lang="pl-PL" dirty="0"/>
              <a:t>ubogich energetycznie </a:t>
            </a:r>
            <a:br>
              <a:rPr lang="pl-PL" dirty="0"/>
            </a:br>
            <a:r>
              <a:rPr lang="pl-PL" dirty="0" smtClean="0"/>
              <a:t>zamieszkuje </a:t>
            </a:r>
            <a:r>
              <a:rPr lang="pl-PL" dirty="0"/>
              <a:t>domy wybudowane </a:t>
            </a:r>
            <a:r>
              <a:rPr lang="pl-PL" dirty="0" smtClean="0"/>
              <a:t/>
            </a:r>
            <a:br>
              <a:rPr lang="pl-PL" dirty="0" smtClean="0"/>
            </a:br>
            <a:r>
              <a:rPr lang="pl-PL" dirty="0" smtClean="0"/>
              <a:t>przed 1946 r</a:t>
            </a:r>
            <a:r>
              <a:rPr lang="pl-PL" dirty="0"/>
              <a:t>., których modernizacja </a:t>
            </a:r>
            <a:r>
              <a:rPr lang="pl-PL" dirty="0" smtClean="0"/>
              <a:t/>
            </a:r>
            <a:br>
              <a:rPr lang="pl-PL" dirty="0" smtClean="0"/>
            </a:br>
            <a:r>
              <a:rPr lang="pl-PL" dirty="0" smtClean="0"/>
              <a:t>może </a:t>
            </a:r>
            <a:r>
              <a:rPr lang="pl-PL" dirty="0"/>
              <a:t>być karkołomna – alternatywą </a:t>
            </a:r>
            <a:r>
              <a:rPr lang="pl-PL" dirty="0" smtClean="0"/>
              <a:t/>
            </a:r>
            <a:br>
              <a:rPr lang="pl-PL" dirty="0" smtClean="0"/>
            </a:br>
            <a:r>
              <a:rPr lang="pl-PL" dirty="0" smtClean="0"/>
              <a:t>są działanie osłonowe. </a:t>
            </a:r>
          </a:p>
          <a:p>
            <a:pPr marL="0" indent="0">
              <a:buNone/>
            </a:pPr>
            <a:r>
              <a:rPr lang="pl-PL" sz="1800" i="1" dirty="0" smtClean="0"/>
              <a:t>Instytut </a:t>
            </a:r>
            <a:r>
              <a:rPr lang="pl-PL" sz="1800" i="1" dirty="0"/>
              <a:t>Badań Strukturalnych </a:t>
            </a:r>
          </a:p>
          <a:p>
            <a:endParaRPr lang="pl-PL" dirty="0"/>
          </a:p>
          <a:p>
            <a:pPr marL="0" indent="0">
              <a:buNone/>
            </a:pPr>
            <a:endParaRPr lang="pl-PL" dirty="0"/>
          </a:p>
        </p:txBody>
      </p:sp>
      <p:sp>
        <p:nvSpPr>
          <p:cNvPr id="3" name="Tytuł 2"/>
          <p:cNvSpPr>
            <a:spLocks noGrp="1"/>
          </p:cNvSpPr>
          <p:nvPr>
            <p:ph type="title"/>
          </p:nvPr>
        </p:nvSpPr>
        <p:spPr/>
        <p:txBody>
          <a:bodyPr/>
          <a:lstStyle/>
          <a:p>
            <a:r>
              <a:rPr lang="pl-PL" dirty="0" smtClean="0"/>
              <a:t>Problem nie tylko polski </a:t>
            </a:r>
            <a:endParaRPr lang="pl-PL" dirty="0"/>
          </a:p>
        </p:txBody>
      </p:sp>
      <p:sp>
        <p:nvSpPr>
          <p:cNvPr id="4" name="Prostokąt 3"/>
          <p:cNvSpPr/>
          <p:nvPr/>
        </p:nvSpPr>
        <p:spPr>
          <a:xfrm>
            <a:off x="841248" y="1914436"/>
            <a:ext cx="6291072" cy="369332"/>
          </a:xfrm>
          <a:prstGeom prst="rect">
            <a:avLst/>
          </a:prstGeom>
        </p:spPr>
        <p:txBody>
          <a:bodyPr wrap="square">
            <a:spAutoFit/>
          </a:bodyPr>
          <a:lstStyle/>
          <a:p>
            <a:endParaRPr lang="pl-PL" dirty="0"/>
          </a:p>
        </p:txBody>
      </p:sp>
      <p:pic>
        <p:nvPicPr>
          <p:cNvPr id="6" name="Obraz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2245" y="4103769"/>
            <a:ext cx="3227832" cy="2151888"/>
          </a:xfrm>
          <a:prstGeom prst="rect">
            <a:avLst/>
          </a:prstGeom>
          <a:effectLst>
            <a:glow>
              <a:schemeClr val="accent1"/>
            </a:glow>
            <a:softEdge rad="0"/>
          </a:effectLst>
        </p:spPr>
      </p:pic>
    </p:spTree>
    <p:extLst>
      <p:ext uri="{BB962C8B-B14F-4D97-AF65-F5344CB8AC3E}">
        <p14:creationId xmlns:p14="http://schemas.microsoft.com/office/powerpoint/2010/main" val="2337609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p:txBody>
          <a:bodyPr/>
          <a:lstStyle/>
          <a:p>
            <a:pPr marL="0" indent="0">
              <a:buNone/>
            </a:pPr>
            <a:r>
              <a:rPr lang="pl-PL" dirty="0"/>
              <a:t>Strona </a:t>
            </a:r>
            <a:r>
              <a:rPr lang="pl-PL" dirty="0" smtClean="0"/>
              <a:t>Internetowa</a:t>
            </a:r>
            <a:br>
              <a:rPr lang="pl-PL" dirty="0" smtClean="0"/>
            </a:br>
            <a:r>
              <a:rPr lang="pl-PL" i="1" dirty="0" smtClean="0"/>
              <a:t>szlachetna </a:t>
            </a:r>
            <a:r>
              <a:rPr lang="pl-PL" i="1" dirty="0"/>
              <a:t/>
            </a:r>
            <a:br>
              <a:rPr lang="pl-PL" i="1" dirty="0"/>
            </a:br>
            <a:r>
              <a:rPr lang="pl-PL" i="1" dirty="0" smtClean="0"/>
              <a:t>paczka</a:t>
            </a:r>
            <a:endParaRPr lang="pl-PL" i="1" dirty="0"/>
          </a:p>
          <a:p>
            <a:pPr marL="0" indent="0">
              <a:buNone/>
            </a:pPr>
            <a:endParaRPr lang="pl-PL" dirty="0"/>
          </a:p>
          <a:p>
            <a:endParaRPr lang="pl-PL" dirty="0"/>
          </a:p>
        </p:txBody>
      </p:sp>
      <p:sp>
        <p:nvSpPr>
          <p:cNvPr id="3" name="Tytuł 2"/>
          <p:cNvSpPr>
            <a:spLocks noGrp="1"/>
          </p:cNvSpPr>
          <p:nvPr>
            <p:ph type="title"/>
          </p:nvPr>
        </p:nvSpPr>
        <p:spPr>
          <a:xfrm>
            <a:off x="0" y="364365"/>
            <a:ext cx="9144000" cy="1260475"/>
          </a:xfrm>
        </p:spPr>
        <p:txBody>
          <a:bodyPr>
            <a:normAutofit fontScale="90000"/>
          </a:bodyPr>
          <a:lstStyle/>
          <a:p>
            <a:r>
              <a:rPr lang="pl-PL" dirty="0" smtClean="0"/>
              <a:t/>
            </a:r>
            <a:br>
              <a:rPr lang="pl-PL" dirty="0" smtClean="0"/>
            </a:br>
            <a:r>
              <a:rPr lang="pl-PL" dirty="0" smtClean="0"/>
              <a:t>Starość</a:t>
            </a:r>
            <a:r>
              <a:rPr lang="pl-PL" dirty="0"/>
              <a:t>, samotność, choroba, </a:t>
            </a:r>
            <a:r>
              <a:rPr lang="pl-PL" dirty="0" smtClean="0"/>
              <a:t>niepełnosprawność, </a:t>
            </a:r>
            <a:r>
              <a:rPr lang="pl-PL" dirty="0"/>
              <a:t>opuszczenie </a:t>
            </a:r>
            <a:br>
              <a:rPr lang="pl-PL" dirty="0"/>
            </a:br>
            <a:endParaRPr lang="pl-PL" dirty="0"/>
          </a:p>
        </p:txBody>
      </p:sp>
      <p:pic>
        <p:nvPicPr>
          <p:cNvPr id="4" name="Obraz 3"/>
          <p:cNvPicPr/>
          <p:nvPr/>
        </p:nvPicPr>
        <p:blipFill>
          <a:blip r:embed="rId2"/>
          <a:stretch>
            <a:fillRect/>
          </a:stretch>
        </p:blipFill>
        <p:spPr>
          <a:xfrm>
            <a:off x="4069973" y="1665189"/>
            <a:ext cx="4957482" cy="4769951"/>
          </a:xfrm>
          <a:prstGeom prst="rect">
            <a:avLst/>
          </a:prstGeom>
        </p:spPr>
      </p:pic>
    </p:spTree>
    <p:extLst>
      <p:ext uri="{BB962C8B-B14F-4D97-AF65-F5344CB8AC3E}">
        <p14:creationId xmlns:p14="http://schemas.microsoft.com/office/powerpoint/2010/main" val="599185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1110739" y="1819657"/>
            <a:ext cx="7637973" cy="2441448"/>
          </a:xfrm>
        </p:spPr>
        <p:txBody>
          <a:bodyPr>
            <a:normAutofit/>
          </a:bodyPr>
          <a:lstStyle/>
          <a:p>
            <a:pPr marL="0" indent="0">
              <a:buNone/>
            </a:pPr>
            <a:r>
              <a:rPr lang="pl-PL" sz="2400" dirty="0" smtClean="0"/>
              <a:t>Przerwać </a:t>
            </a:r>
            <a:r>
              <a:rPr lang="pl-PL" sz="2400" dirty="0"/>
              <a:t>niemoc, bezsilność – noga w </a:t>
            </a:r>
            <a:r>
              <a:rPr lang="pl-PL" sz="2400" dirty="0" smtClean="0"/>
              <a:t>drzwiach. </a:t>
            </a:r>
            <a:endParaRPr lang="pl-PL" sz="2400" dirty="0"/>
          </a:p>
          <a:p>
            <a:pPr marL="0" indent="0">
              <a:buNone/>
            </a:pPr>
            <a:r>
              <a:rPr lang="pl-PL" sz="2400" dirty="0" smtClean="0"/>
              <a:t>Często, </a:t>
            </a:r>
            <a:r>
              <a:rPr lang="pl-PL" sz="2400" dirty="0"/>
              <a:t>żeby osoby ubogie uwierzyły w siebie, w sprawczość swoich </a:t>
            </a:r>
            <a:r>
              <a:rPr lang="pl-PL" sz="2400" dirty="0" smtClean="0"/>
              <a:t>działań, </a:t>
            </a:r>
            <a:r>
              <a:rPr lang="pl-PL" sz="2400" dirty="0"/>
              <a:t>potrzebny jest skuteczny </a:t>
            </a:r>
            <a:r>
              <a:rPr lang="pl-PL" sz="2400" dirty="0" smtClean="0"/>
              <a:t>pierwszy </a:t>
            </a:r>
            <a:r>
              <a:rPr lang="pl-PL" sz="2400" dirty="0" smtClean="0"/>
              <a:t>krok.</a:t>
            </a:r>
            <a:endParaRPr lang="pl-PL" sz="2400" dirty="0"/>
          </a:p>
          <a:p>
            <a:pPr marL="0" indent="0">
              <a:buNone/>
            </a:pPr>
            <a:r>
              <a:rPr lang="pl-PL" sz="2400" dirty="0"/>
              <a:t>Współpraca z lokalnymi </a:t>
            </a:r>
            <a:r>
              <a:rPr lang="pl-PL" sz="2400" dirty="0" smtClean="0"/>
              <a:t>instytucjami, oczywiści pomocą społeczną (pomoc systemowa</a:t>
            </a:r>
            <a:r>
              <a:rPr lang="pl-PL" sz="2400" dirty="0" smtClean="0"/>
              <a:t>), </a:t>
            </a:r>
            <a:r>
              <a:rPr lang="pl-PL" sz="2400" dirty="0" smtClean="0"/>
              <a:t>wolontariuszami</a:t>
            </a:r>
            <a:r>
              <a:rPr lang="pl-PL" sz="2400" dirty="0"/>
              <a:t>, </a:t>
            </a:r>
            <a:r>
              <a:rPr lang="pl-PL" sz="2400" dirty="0" smtClean="0"/>
              <a:t>NGOS, </a:t>
            </a:r>
            <a:r>
              <a:rPr lang="pl-PL" sz="2400" dirty="0" smtClean="0"/>
              <a:t>samorządem.</a:t>
            </a:r>
            <a:endParaRPr lang="pl-PL" sz="2400" dirty="0"/>
          </a:p>
          <a:p>
            <a:endParaRPr lang="pl-PL" sz="2400" dirty="0"/>
          </a:p>
        </p:txBody>
      </p:sp>
      <p:sp>
        <p:nvSpPr>
          <p:cNvPr id="3" name="Tytuł 2"/>
          <p:cNvSpPr>
            <a:spLocks noGrp="1"/>
          </p:cNvSpPr>
          <p:nvPr>
            <p:ph type="title"/>
          </p:nvPr>
        </p:nvSpPr>
        <p:spPr/>
        <p:txBody>
          <a:bodyPr>
            <a:normAutofit fontScale="90000"/>
          </a:bodyPr>
          <a:lstStyle/>
          <a:p>
            <a:r>
              <a:rPr lang="pl-PL" dirty="0" smtClean="0"/>
              <a:t/>
            </a:r>
            <a:br>
              <a:rPr lang="pl-PL" dirty="0" smtClean="0"/>
            </a:br>
            <a:r>
              <a:rPr lang="pl-PL" dirty="0" smtClean="0"/>
              <a:t>Dlaczego </a:t>
            </a:r>
            <a:r>
              <a:rPr lang="pl-PL" dirty="0"/>
              <a:t>o tym mówię? Chociaż to </a:t>
            </a:r>
            <a:r>
              <a:rPr lang="pl-PL" dirty="0" smtClean="0"/>
              <a:t>Państwo </a:t>
            </a:r>
            <a:r>
              <a:rPr lang="pl-PL" dirty="0"/>
              <a:t>wiedzą….</a:t>
            </a:r>
            <a:br>
              <a:rPr lang="pl-PL" dirty="0"/>
            </a:br>
            <a:endParaRPr lang="pl-PL" dirty="0"/>
          </a:p>
        </p:txBody>
      </p:sp>
      <p:sp>
        <p:nvSpPr>
          <p:cNvPr id="4" name="Strzałka w prawo 3"/>
          <p:cNvSpPr/>
          <p:nvPr/>
        </p:nvSpPr>
        <p:spPr>
          <a:xfrm>
            <a:off x="132331" y="1825795"/>
            <a:ext cx="978408" cy="484632"/>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5" name="Strzałka w prawo 4"/>
          <p:cNvSpPr/>
          <p:nvPr/>
        </p:nvSpPr>
        <p:spPr>
          <a:xfrm>
            <a:off x="132331" y="2407424"/>
            <a:ext cx="978408" cy="484632"/>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6" name="Strzałka w prawo 5"/>
          <p:cNvSpPr/>
          <p:nvPr/>
        </p:nvSpPr>
        <p:spPr>
          <a:xfrm>
            <a:off x="132331" y="3263755"/>
            <a:ext cx="978408" cy="484632"/>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7" name="pole tekstowe 6"/>
          <p:cNvSpPr txBox="1"/>
          <p:nvPr/>
        </p:nvSpPr>
        <p:spPr>
          <a:xfrm>
            <a:off x="132331" y="4632804"/>
            <a:ext cx="8810500" cy="1631216"/>
          </a:xfrm>
          <a:prstGeom prst="rect">
            <a:avLst/>
          </a:prstGeom>
          <a:noFill/>
        </p:spPr>
        <p:txBody>
          <a:bodyPr wrap="square" rtlCol="0">
            <a:spAutoFit/>
          </a:bodyPr>
          <a:lstStyle/>
          <a:p>
            <a:pPr algn="just"/>
            <a:r>
              <a:rPr lang="pl-PL" sz="2000" dirty="0" smtClean="0"/>
              <a:t>Federacja Konsumentów - wspomożemy </a:t>
            </a:r>
            <a:r>
              <a:rPr lang="pl-PL" sz="2000" dirty="0"/>
              <a:t>doradców w rozwiązywaniu problemów </a:t>
            </a:r>
            <a:r>
              <a:rPr lang="pl-PL" sz="2000" dirty="0">
                <a:solidFill>
                  <a:schemeClr val="accent6">
                    <a:lumMod val="75000"/>
                  </a:schemeClr>
                </a:solidFill>
              </a:rPr>
              <a:t>konsumenckich</a:t>
            </a:r>
            <a:r>
              <a:rPr lang="pl-PL" sz="2000" dirty="0" smtClean="0"/>
              <a:t>, możemy pracować wspólnie </a:t>
            </a:r>
            <a:r>
              <a:rPr lang="pl-PL" sz="2000" dirty="0"/>
              <a:t>przy problemach systemowych, np. </a:t>
            </a:r>
            <a:r>
              <a:rPr lang="pl-PL" sz="2000" dirty="0" smtClean="0"/>
              <a:t>standardy </a:t>
            </a:r>
            <a:r>
              <a:rPr lang="pl-PL" sz="2000" dirty="0"/>
              <a:t>sprzedawcy energii są na danym terenie niekorzystne, oferujemy naszą pomoc w agregacji takich </a:t>
            </a:r>
            <a:r>
              <a:rPr lang="pl-PL" sz="2000" dirty="0" err="1"/>
              <a:t>case’ów</a:t>
            </a:r>
            <a:r>
              <a:rPr lang="pl-PL" sz="2000" dirty="0"/>
              <a:t> i negocjacji zmiany ze </a:t>
            </a:r>
            <a:r>
              <a:rPr lang="pl-PL" sz="2000" dirty="0" smtClean="0"/>
              <a:t>sprzedawcą, </a:t>
            </a:r>
            <a:r>
              <a:rPr lang="pl-PL" sz="2000" dirty="0"/>
              <a:t>polecamy też </a:t>
            </a:r>
            <a:r>
              <a:rPr lang="pl-PL" sz="2000" dirty="0" smtClean="0"/>
              <a:t>Rzecznika </a:t>
            </a:r>
            <a:r>
              <a:rPr lang="pl-PL" sz="2000" dirty="0" smtClean="0"/>
              <a:t>K</a:t>
            </a:r>
            <a:r>
              <a:rPr lang="pl-PL" sz="2000" dirty="0" smtClean="0"/>
              <a:t>onsumentów. </a:t>
            </a:r>
            <a:endParaRPr lang="pl-PL" sz="2000" dirty="0"/>
          </a:p>
        </p:txBody>
      </p:sp>
    </p:spTree>
    <p:extLst>
      <p:ext uri="{BB962C8B-B14F-4D97-AF65-F5344CB8AC3E}">
        <p14:creationId xmlns:p14="http://schemas.microsoft.com/office/powerpoint/2010/main" val="3035866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1261872" y="1856232"/>
            <a:ext cx="7486840" cy="4399425"/>
          </a:xfrm>
        </p:spPr>
        <p:txBody>
          <a:bodyPr/>
          <a:lstStyle/>
          <a:p>
            <a:pPr marL="0" indent="0">
              <a:buNone/>
            </a:pPr>
            <a:r>
              <a:rPr lang="pl-PL" dirty="0" smtClean="0"/>
              <a:t>Szacunek</a:t>
            </a:r>
            <a:endParaRPr lang="pl-PL" dirty="0"/>
          </a:p>
          <a:p>
            <a:pPr marL="0" indent="0">
              <a:buNone/>
            </a:pPr>
            <a:r>
              <a:rPr lang="pl-PL" dirty="0"/>
              <a:t>Poufność</a:t>
            </a:r>
          </a:p>
          <a:p>
            <a:pPr marL="0" indent="0">
              <a:buNone/>
            </a:pPr>
            <a:r>
              <a:rPr lang="pl-PL" b="1" dirty="0">
                <a:solidFill>
                  <a:schemeClr val="accent6">
                    <a:lumMod val="75000"/>
                  </a:schemeClr>
                </a:solidFill>
              </a:rPr>
              <a:t>Zrozumienie</a:t>
            </a:r>
            <a:r>
              <a:rPr lang="pl-PL" b="1" dirty="0"/>
              <a:t> – </a:t>
            </a:r>
            <a:r>
              <a:rPr lang="pl-PL" dirty="0"/>
              <a:t>od tego będzie zależała dalsza droga</a:t>
            </a:r>
          </a:p>
          <a:p>
            <a:pPr marL="0" indent="0">
              <a:buNone/>
            </a:pPr>
            <a:r>
              <a:rPr lang="pl-PL" dirty="0"/>
              <a:t>Wspólne wypracowanie rozwiązania – korzystnego, akceptowalnego dla korzystającego z pomocy, inaczej go nie wdroży </a:t>
            </a:r>
            <a:endParaRPr lang="pl-PL" dirty="0" smtClean="0"/>
          </a:p>
          <a:p>
            <a:pPr marL="0" indent="0">
              <a:buNone/>
            </a:pPr>
            <a:r>
              <a:rPr lang="pl-PL" b="1" dirty="0" smtClean="0">
                <a:solidFill>
                  <a:schemeClr val="accent6">
                    <a:lumMod val="75000"/>
                  </a:schemeClr>
                </a:solidFill>
              </a:rPr>
              <a:t>Bezstronność</a:t>
            </a:r>
            <a:r>
              <a:rPr lang="pl-PL" dirty="0" smtClean="0"/>
              <a:t>, doradca godny zaufania</a:t>
            </a:r>
            <a:endParaRPr lang="pl-PL" dirty="0"/>
          </a:p>
          <a:p>
            <a:endParaRPr lang="pl-PL" dirty="0"/>
          </a:p>
        </p:txBody>
      </p:sp>
      <p:sp>
        <p:nvSpPr>
          <p:cNvPr id="3" name="Tytuł 2"/>
          <p:cNvSpPr>
            <a:spLocks noGrp="1"/>
          </p:cNvSpPr>
          <p:nvPr>
            <p:ph type="title"/>
          </p:nvPr>
        </p:nvSpPr>
        <p:spPr/>
        <p:txBody>
          <a:bodyPr>
            <a:normAutofit fontScale="90000"/>
          </a:bodyPr>
          <a:lstStyle/>
          <a:p>
            <a:r>
              <a:rPr lang="pl-PL" dirty="0"/>
              <a:t>Podstawowe zasady poradnictwa</a:t>
            </a:r>
            <a:br>
              <a:rPr lang="pl-PL" dirty="0"/>
            </a:br>
            <a:endParaRPr lang="pl-PL" dirty="0"/>
          </a:p>
        </p:txBody>
      </p:sp>
      <p:sp>
        <p:nvSpPr>
          <p:cNvPr id="4" name="Strzałka w prawo 3"/>
          <p:cNvSpPr/>
          <p:nvPr/>
        </p:nvSpPr>
        <p:spPr>
          <a:xfrm>
            <a:off x="339421" y="1939786"/>
            <a:ext cx="888032" cy="310856"/>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5" name="Strzałka w prawo 4"/>
          <p:cNvSpPr/>
          <p:nvPr/>
        </p:nvSpPr>
        <p:spPr>
          <a:xfrm>
            <a:off x="339421" y="2485818"/>
            <a:ext cx="888032" cy="310856"/>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8" name="Strzałka w prawo 7"/>
          <p:cNvSpPr/>
          <p:nvPr/>
        </p:nvSpPr>
        <p:spPr>
          <a:xfrm>
            <a:off x="339421" y="3199057"/>
            <a:ext cx="888032" cy="310856"/>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9" name="Strzałka w prawo 8"/>
          <p:cNvSpPr/>
          <p:nvPr/>
        </p:nvSpPr>
        <p:spPr>
          <a:xfrm>
            <a:off x="339421" y="5108539"/>
            <a:ext cx="888032" cy="310856"/>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extLst>
      <p:ext uri="{BB962C8B-B14F-4D97-AF65-F5344CB8AC3E}">
        <p14:creationId xmlns:p14="http://schemas.microsoft.com/office/powerpoint/2010/main" val="440535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dirty="0" smtClean="0"/>
              <a:t>Kilka pomysłów…. </a:t>
            </a:r>
            <a:endParaRPr lang="pl-PL" dirty="0"/>
          </a:p>
        </p:txBody>
      </p:sp>
      <p:sp>
        <p:nvSpPr>
          <p:cNvPr id="4" name="Prostokąt 3"/>
          <p:cNvSpPr/>
          <p:nvPr/>
        </p:nvSpPr>
        <p:spPr>
          <a:xfrm>
            <a:off x="978408" y="2120440"/>
            <a:ext cx="7762587" cy="3458896"/>
          </a:xfrm>
          <a:prstGeom prst="rect">
            <a:avLst/>
          </a:prstGeom>
        </p:spPr>
        <p:txBody>
          <a:bodyPr wrap="square">
            <a:spAutoFit/>
          </a:bodyPr>
          <a:lstStyle/>
          <a:p>
            <a:pPr>
              <a:lnSpc>
                <a:spcPct val="107000"/>
              </a:lnSpc>
              <a:spcAft>
                <a:spcPts val="800"/>
              </a:spcAft>
            </a:pPr>
            <a:r>
              <a:rPr lang="pl-PL" sz="2400" dirty="0">
                <a:latin typeface="Calibri" panose="020F0502020204030204" pitchFamily="34" charset="0"/>
                <a:ea typeface="Calibri" panose="020F0502020204030204" pitchFamily="34" charset="0"/>
                <a:cs typeface="Times New Roman" panose="02020603050405020304" pitchFamily="18" charset="0"/>
              </a:rPr>
              <a:t>Język, sposób mówienia zrozumiały dla </a:t>
            </a:r>
            <a:r>
              <a:rPr lang="pl-PL" sz="2400" dirty="0" smtClean="0">
                <a:latin typeface="Calibri" panose="020F0502020204030204" pitchFamily="34" charset="0"/>
                <a:ea typeface="Calibri" panose="020F0502020204030204" pitchFamily="34" charset="0"/>
                <a:cs typeface="Times New Roman" panose="02020603050405020304" pitchFamily="18" charset="0"/>
              </a:rPr>
              <a:t>odbiorcy, słownictwo zrozumiałe, NIE dla: efektywność energetyczna, etykiety energooszczędne, ukryte ciepło parowania, komory, źródła światła, lumeny, KW/h (?) </a:t>
            </a:r>
            <a:endParaRPr lang="pl-PL"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pl-PL" sz="2400" dirty="0">
                <a:latin typeface="Calibri" panose="020F0502020204030204" pitchFamily="34" charset="0"/>
                <a:ea typeface="Calibri" panose="020F0502020204030204" pitchFamily="34" charset="0"/>
                <a:cs typeface="Times New Roman" panose="02020603050405020304" pitchFamily="18" charset="0"/>
              </a:rPr>
              <a:t>Pokazanie skali </a:t>
            </a:r>
            <a:r>
              <a:rPr lang="pl-PL" sz="2400" dirty="0" smtClean="0">
                <a:latin typeface="Calibri" panose="020F0502020204030204" pitchFamily="34" charset="0"/>
                <a:ea typeface="Calibri" panose="020F0502020204030204" pitchFamily="34" charset="0"/>
                <a:cs typeface="Times New Roman" panose="02020603050405020304" pitchFamily="18" charset="0"/>
              </a:rPr>
              <a:t>oszczędności, </a:t>
            </a:r>
            <a:r>
              <a:rPr lang="pl-PL" sz="2400" dirty="0">
                <a:latin typeface="Calibri" panose="020F0502020204030204" pitchFamily="34" charset="0"/>
                <a:ea typeface="Calibri" panose="020F0502020204030204" pitchFamily="34" charset="0"/>
                <a:cs typeface="Times New Roman" panose="02020603050405020304" pitchFamily="18" charset="0"/>
              </a:rPr>
              <a:t>czyli </a:t>
            </a:r>
            <a:r>
              <a:rPr lang="pl-PL" sz="2400" dirty="0" smtClean="0">
                <a:latin typeface="Calibri" panose="020F0502020204030204" pitchFamily="34" charset="0"/>
                <a:ea typeface="Calibri" panose="020F0502020204030204" pitchFamily="34" charset="0"/>
                <a:cs typeface="Times New Roman" panose="02020603050405020304" pitchFamily="18" charset="0"/>
              </a:rPr>
              <a:t>policzenie.</a:t>
            </a:r>
            <a:endParaRPr lang="pl-PL" sz="2400"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pl-PL" sz="2400" dirty="0" smtClean="0">
                <a:latin typeface="Calibri" panose="020F0502020204030204" pitchFamily="34" charset="0"/>
                <a:ea typeface="Calibri" panose="020F0502020204030204" pitchFamily="34" charset="0"/>
                <a:cs typeface="Times New Roman" panose="02020603050405020304" pitchFamily="18" charset="0"/>
              </a:rPr>
              <a:t>Senior </a:t>
            </a:r>
            <a:r>
              <a:rPr lang="pl-PL" sz="2400" dirty="0">
                <a:latin typeface="Calibri" panose="020F0502020204030204" pitchFamily="34" charset="0"/>
                <a:ea typeface="Calibri" panose="020F0502020204030204" pitchFamily="34" charset="0"/>
                <a:cs typeface="Times New Roman" panose="02020603050405020304" pitchFamily="18" charset="0"/>
              </a:rPr>
              <a:t>– spokojnie, zasypany informacjami nic nie wyniesie ze </a:t>
            </a:r>
            <a:r>
              <a:rPr lang="pl-PL" sz="2400" dirty="0" smtClean="0">
                <a:latin typeface="Calibri" panose="020F0502020204030204" pitchFamily="34" charset="0"/>
                <a:ea typeface="Calibri" panose="020F0502020204030204" pitchFamily="34" charset="0"/>
                <a:cs typeface="Times New Roman" panose="02020603050405020304" pitchFamily="18" charset="0"/>
              </a:rPr>
              <a:t>spotkania, potrzebny czas, zainteresowanie, przełamanie nieufności, udowodnienie </a:t>
            </a:r>
            <a:r>
              <a:rPr lang="pl-PL" sz="2400" dirty="0" smtClean="0">
                <a:latin typeface="Calibri" panose="020F0502020204030204" pitchFamily="34" charset="0"/>
                <a:ea typeface="Calibri" panose="020F0502020204030204" pitchFamily="34" charset="0"/>
                <a:cs typeface="Times New Roman" panose="02020603050405020304" pitchFamily="18" charset="0"/>
              </a:rPr>
              <a:t>bezstronności.</a:t>
            </a:r>
            <a:endParaRPr lang="pl-PL" sz="2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5" name="Symbol zastępczy zawartości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371015" y="0"/>
            <a:ext cx="3516284" cy="2356658"/>
          </a:xfrm>
          <a:prstGeom prst="rect">
            <a:avLst/>
          </a:prstGeom>
          <a:effectLst>
            <a:softEdge rad="304800"/>
          </a:effectLst>
        </p:spPr>
      </p:pic>
      <p:sp>
        <p:nvSpPr>
          <p:cNvPr id="7" name="Strzałka w prawo 6"/>
          <p:cNvSpPr/>
          <p:nvPr/>
        </p:nvSpPr>
        <p:spPr>
          <a:xfrm>
            <a:off x="0" y="4296356"/>
            <a:ext cx="978408" cy="484632"/>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8" name="Strzałka w prawo 7"/>
          <p:cNvSpPr/>
          <p:nvPr/>
        </p:nvSpPr>
        <p:spPr>
          <a:xfrm>
            <a:off x="0" y="3811724"/>
            <a:ext cx="978408" cy="484632"/>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9" name="Strzałka w prawo 8"/>
          <p:cNvSpPr/>
          <p:nvPr/>
        </p:nvSpPr>
        <p:spPr>
          <a:xfrm>
            <a:off x="0" y="2188924"/>
            <a:ext cx="978408" cy="484632"/>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2" name="pole tekstowe 1"/>
          <p:cNvSpPr txBox="1"/>
          <p:nvPr/>
        </p:nvSpPr>
        <p:spPr>
          <a:xfrm>
            <a:off x="0" y="5548256"/>
            <a:ext cx="8880062" cy="1200329"/>
          </a:xfrm>
          <a:prstGeom prst="rect">
            <a:avLst/>
          </a:prstGeom>
          <a:noFill/>
        </p:spPr>
        <p:txBody>
          <a:bodyPr wrap="square" rtlCol="0">
            <a:spAutoFit/>
          </a:bodyPr>
          <a:lstStyle/>
          <a:p>
            <a:r>
              <a:rPr lang="pl-PL" dirty="0">
                <a:latin typeface="Calibri" panose="020F0502020204030204" pitchFamily="34" charset="0"/>
                <a:ea typeface="Calibri" panose="020F0502020204030204" pitchFamily="34" charset="0"/>
                <a:cs typeface="Times New Roman" panose="02020603050405020304" pitchFamily="18" charset="0"/>
              </a:rPr>
              <a:t>Początek to zrozumienie przez konsumenta za co płaci, </a:t>
            </a:r>
            <a:r>
              <a:rPr lang="pl-PL" dirty="0" smtClean="0">
                <a:latin typeface="Calibri" panose="020F0502020204030204" pitchFamily="34" charset="0"/>
                <a:ea typeface="Calibri" panose="020F0502020204030204" pitchFamily="34" charset="0"/>
                <a:cs typeface="Times New Roman" panose="02020603050405020304" pitchFamily="18" charset="0"/>
              </a:rPr>
              <a:t>na rachunku </a:t>
            </a:r>
            <a:r>
              <a:rPr lang="pl-PL" dirty="0">
                <a:latin typeface="Calibri" panose="020F0502020204030204" pitchFamily="34" charset="0"/>
                <a:ea typeface="Calibri" panose="020F0502020204030204" pitchFamily="34" charset="0"/>
                <a:cs typeface="Times New Roman" panose="02020603050405020304" pitchFamily="18" charset="0"/>
              </a:rPr>
              <a:t>prawdopodobnie </a:t>
            </a:r>
            <a:r>
              <a:rPr lang="pl-PL" dirty="0" smtClean="0">
                <a:latin typeface="Calibri" panose="020F0502020204030204" pitchFamily="34" charset="0"/>
                <a:ea typeface="Calibri" panose="020F0502020204030204" pitchFamily="34" charset="0"/>
                <a:cs typeface="Times New Roman" panose="02020603050405020304" pitchFamily="18" charset="0"/>
              </a:rPr>
              <a:t>rozumie tylko całościową sumę </a:t>
            </a:r>
            <a:r>
              <a:rPr lang="pl-PL" dirty="0">
                <a:latin typeface="Calibri" panose="020F0502020204030204" pitchFamily="34" charset="0"/>
                <a:ea typeface="Calibri" panose="020F0502020204030204" pitchFamily="34" charset="0"/>
                <a:cs typeface="Times New Roman" panose="02020603050405020304" pitchFamily="18" charset="0"/>
              </a:rPr>
              <a:t>ale nie wie skąd się </a:t>
            </a:r>
            <a:r>
              <a:rPr lang="pl-PL" dirty="0" smtClean="0">
                <a:latin typeface="Calibri" panose="020F0502020204030204" pitchFamily="34" charset="0"/>
                <a:ea typeface="Calibri" panose="020F0502020204030204" pitchFamily="34" charset="0"/>
                <a:cs typeface="Times New Roman" panose="02020603050405020304" pitchFamily="18" charset="0"/>
              </a:rPr>
              <a:t>wzięła, ani z kim i jaką ma podpisaną umowę…</a:t>
            </a:r>
            <a:endParaRPr lang="pl-PL" dirty="0">
              <a:latin typeface="Calibri" panose="020F0502020204030204" pitchFamily="34" charset="0"/>
              <a:ea typeface="Calibri" panose="020F0502020204030204" pitchFamily="34" charset="0"/>
              <a:cs typeface="Times New Roman" panose="02020603050405020304" pitchFamily="18" charset="0"/>
            </a:endParaRPr>
          </a:p>
          <a:p>
            <a:endParaRPr lang="pl-PL" dirty="0"/>
          </a:p>
        </p:txBody>
      </p:sp>
    </p:spTree>
    <p:extLst>
      <p:ext uri="{BB962C8B-B14F-4D97-AF65-F5344CB8AC3E}">
        <p14:creationId xmlns:p14="http://schemas.microsoft.com/office/powerpoint/2010/main" val="3665195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normAutofit fontScale="90000"/>
          </a:bodyPr>
          <a:lstStyle/>
          <a:p>
            <a:r>
              <a:rPr lang="pl-PL" dirty="0" smtClean="0"/>
              <a:t>Jak wygląda poradnictwo konsumenckie?</a:t>
            </a:r>
            <a:endParaRPr lang="pl-PL" dirty="0"/>
          </a:p>
        </p:txBody>
      </p:sp>
      <p:sp>
        <p:nvSpPr>
          <p:cNvPr id="4" name="Prostokąt 3"/>
          <p:cNvSpPr/>
          <p:nvPr/>
        </p:nvSpPr>
        <p:spPr>
          <a:xfrm>
            <a:off x="234696" y="1852665"/>
            <a:ext cx="8604504" cy="4349524"/>
          </a:xfrm>
          <a:prstGeom prst="rect">
            <a:avLst/>
          </a:prstGeom>
        </p:spPr>
        <p:txBody>
          <a:bodyPr wrap="square">
            <a:spAutoFit/>
          </a:bodyPr>
          <a:lstStyle/>
          <a:p>
            <a:pPr>
              <a:lnSpc>
                <a:spcPct val="107000"/>
              </a:lnSpc>
              <a:spcAft>
                <a:spcPts val="800"/>
              </a:spcAft>
            </a:pPr>
            <a:r>
              <a:rPr lang="pl-PL"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Wyprzedzamy </a:t>
            </a:r>
            <a:r>
              <a:rPr lang="pl-PL" sz="2400"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rynek:</a:t>
            </a:r>
            <a:r>
              <a:rPr lang="pl-PL"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pl-PL" sz="2400" dirty="0" smtClean="0">
                <a:latin typeface="Calibri" panose="020F0502020204030204" pitchFamily="34" charset="0"/>
                <a:ea typeface="Calibri" panose="020F0502020204030204" pitchFamily="34" charset="0"/>
                <a:cs typeface="Times New Roman" panose="02020603050405020304" pitchFamily="18" charset="0"/>
              </a:rPr>
              <a:t>uczulamy</a:t>
            </a:r>
            <a:r>
              <a:rPr lang="pl-PL" sz="2400" dirty="0">
                <a:latin typeface="Calibri" panose="020F0502020204030204" pitchFamily="34" charset="0"/>
                <a:ea typeface="Calibri" panose="020F0502020204030204" pitchFamily="34" charset="0"/>
                <a:cs typeface="Times New Roman" panose="02020603050405020304" pitchFamily="18" charset="0"/>
              </a:rPr>
              <a:t>, mówimy, opowiadamy, ostrzegamy o negatywnych zjawiskach na rynku</a:t>
            </a:r>
          </a:p>
          <a:p>
            <a:pPr>
              <a:lnSpc>
                <a:spcPct val="107000"/>
              </a:lnSpc>
              <a:spcAft>
                <a:spcPts val="800"/>
              </a:spcAft>
            </a:pPr>
            <a:r>
              <a:rPr lang="pl-PL" sz="2400"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pl-PL" sz="2400" dirty="0" smtClean="0">
                <a:latin typeface="Calibri" panose="020F0502020204030204" pitchFamily="34" charset="0"/>
                <a:ea typeface="Calibri" panose="020F0502020204030204" pitchFamily="34" charset="0"/>
                <a:cs typeface="Times New Roman" panose="02020603050405020304" pitchFamily="18" charset="0"/>
              </a:rPr>
              <a:t>Sprawy konsumenckie </a:t>
            </a:r>
            <a:r>
              <a:rPr lang="pl-PL" sz="2400" dirty="0">
                <a:latin typeface="Calibri" panose="020F0502020204030204" pitchFamily="34" charset="0"/>
                <a:ea typeface="Calibri" panose="020F0502020204030204" pitchFamily="34" charset="0"/>
                <a:cs typeface="Times New Roman" panose="02020603050405020304" pitchFamily="18" charset="0"/>
              </a:rPr>
              <a:t>w </a:t>
            </a:r>
            <a:r>
              <a:rPr lang="pl-PL" sz="2400" dirty="0" smtClean="0">
                <a:latin typeface="Calibri" panose="020F0502020204030204" pitchFamily="34" charset="0"/>
                <a:ea typeface="Calibri" panose="020F0502020204030204" pitchFamily="34" charset="0"/>
                <a:cs typeface="Times New Roman" panose="02020603050405020304" pitchFamily="18" charset="0"/>
              </a:rPr>
              <a:t>praktyce:</a:t>
            </a:r>
            <a:endParaRPr lang="pl-PL"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pl-PL" sz="2400" dirty="0">
                <a:latin typeface="Calibri" panose="020F0502020204030204" pitchFamily="34" charset="0"/>
                <a:ea typeface="Calibri" panose="020F0502020204030204" pitchFamily="34" charset="0"/>
                <a:cs typeface="Times New Roman" panose="02020603050405020304" pitchFamily="18" charset="0"/>
              </a:rPr>
              <a:t>- jak rozmawiamy</a:t>
            </a:r>
          </a:p>
          <a:p>
            <a:pPr>
              <a:lnSpc>
                <a:spcPct val="107000"/>
              </a:lnSpc>
              <a:spcAft>
                <a:spcPts val="800"/>
              </a:spcAft>
            </a:pPr>
            <a:r>
              <a:rPr lang="pl-PL" sz="2400" dirty="0">
                <a:latin typeface="Calibri" panose="020F0502020204030204" pitchFamily="34" charset="0"/>
                <a:ea typeface="Calibri" panose="020F0502020204030204" pitchFamily="34" charset="0"/>
                <a:cs typeface="Times New Roman" panose="02020603050405020304" pitchFamily="18" charset="0"/>
              </a:rPr>
              <a:t>- jak oceniamy możliwości </a:t>
            </a:r>
            <a:r>
              <a:rPr lang="pl-PL" sz="2400" dirty="0" smtClean="0">
                <a:latin typeface="Calibri" panose="020F0502020204030204" pitchFamily="34" charset="0"/>
                <a:ea typeface="Calibri" panose="020F0502020204030204" pitchFamily="34" charset="0"/>
                <a:cs typeface="Times New Roman" panose="02020603050405020304" pitchFamily="18" charset="0"/>
              </a:rPr>
              <a:t>sprawy, </a:t>
            </a:r>
            <a:r>
              <a:rPr lang="pl-PL" sz="2400" dirty="0">
                <a:latin typeface="Calibri" panose="020F0502020204030204" pitchFamily="34" charset="0"/>
                <a:ea typeface="Calibri" panose="020F0502020204030204" pitchFamily="34" charset="0"/>
                <a:cs typeface="Times New Roman" panose="02020603050405020304" pitchFamily="18" charset="0"/>
              </a:rPr>
              <a:t>ale też </a:t>
            </a:r>
            <a:r>
              <a:rPr lang="pl-PL" sz="2400" dirty="0" smtClean="0">
                <a:latin typeface="Calibri" panose="020F0502020204030204" pitchFamily="34" charset="0"/>
                <a:ea typeface="Calibri" panose="020F0502020204030204" pitchFamily="34" charset="0"/>
                <a:cs typeface="Times New Roman" panose="02020603050405020304" pitchFamily="18" charset="0"/>
              </a:rPr>
              <a:t>konsumenta</a:t>
            </a:r>
            <a:endParaRPr lang="pl-PL"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pl-PL" sz="2400" dirty="0">
                <a:latin typeface="Calibri" panose="020F0502020204030204" pitchFamily="34" charset="0"/>
                <a:ea typeface="Calibri" panose="020F0502020204030204" pitchFamily="34" charset="0"/>
                <a:cs typeface="Times New Roman" panose="02020603050405020304" pitchFamily="18" charset="0"/>
              </a:rPr>
              <a:t>- jak prowadzimy</a:t>
            </a:r>
          </a:p>
          <a:p>
            <a:pPr>
              <a:lnSpc>
                <a:spcPct val="107000"/>
              </a:lnSpc>
              <a:spcAft>
                <a:spcPts val="800"/>
              </a:spcAft>
            </a:pPr>
            <a:r>
              <a:rPr lang="pl-PL" sz="2400" dirty="0">
                <a:latin typeface="Calibri" panose="020F0502020204030204" pitchFamily="34" charset="0"/>
                <a:ea typeface="Calibri" panose="020F0502020204030204" pitchFamily="34" charset="0"/>
                <a:cs typeface="Times New Roman" panose="02020603050405020304" pitchFamily="18" charset="0"/>
              </a:rPr>
              <a:t>- jak  docieramy do </a:t>
            </a:r>
            <a:r>
              <a:rPr lang="pl-PL" sz="2400" dirty="0" smtClean="0">
                <a:latin typeface="Calibri" panose="020F0502020204030204" pitchFamily="34" charset="0"/>
                <a:ea typeface="Calibri" panose="020F0502020204030204" pitchFamily="34" charset="0"/>
                <a:cs typeface="Times New Roman" panose="02020603050405020304" pitchFamily="18" charset="0"/>
              </a:rPr>
              <a:t>konsumenta</a:t>
            </a:r>
            <a:endParaRPr lang="pl-PL" sz="24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pl-PL" sz="2400" dirty="0">
                <a:latin typeface="Calibri" panose="020F0502020204030204" pitchFamily="34" charset="0"/>
                <a:ea typeface="Calibri" panose="020F0502020204030204" pitchFamily="34" charset="0"/>
                <a:cs typeface="Times New Roman" panose="02020603050405020304" pitchFamily="18" charset="0"/>
              </a:rPr>
              <a:t>- czy i kiedy odnosimy sukces</a:t>
            </a:r>
            <a:endParaRPr lang="pl-PL"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Obraz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3642" y="5077118"/>
            <a:ext cx="1125071" cy="1125071"/>
          </a:xfrm>
          <a:prstGeom prst="rect">
            <a:avLst/>
          </a:prstGeom>
        </p:spPr>
      </p:pic>
    </p:spTree>
    <p:extLst>
      <p:ext uri="{BB962C8B-B14F-4D97-AF65-F5344CB8AC3E}">
        <p14:creationId xmlns:p14="http://schemas.microsoft.com/office/powerpoint/2010/main" val="417049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zawartości 1"/>
          <p:cNvSpPr>
            <a:spLocks noGrp="1"/>
          </p:cNvSpPr>
          <p:nvPr>
            <p:ph idx="1"/>
          </p:nvPr>
        </p:nvSpPr>
        <p:spPr>
          <a:xfrm>
            <a:off x="395289" y="1889498"/>
            <a:ext cx="8353423" cy="4410983"/>
          </a:xfrm>
        </p:spPr>
        <p:txBody>
          <a:bodyPr>
            <a:normAutofit lnSpcReduction="10000"/>
          </a:bodyPr>
          <a:lstStyle/>
          <a:p>
            <a:r>
              <a:rPr lang="pl-PL" dirty="0" smtClean="0"/>
              <a:t>umowy zawierane poza lokalem przedsiębiorstwa</a:t>
            </a:r>
          </a:p>
          <a:p>
            <a:r>
              <a:rPr lang="pl-PL" dirty="0" smtClean="0"/>
              <a:t>liczniki – nielegalny pobór </a:t>
            </a:r>
          </a:p>
          <a:p>
            <a:r>
              <a:rPr lang="pl-PL" dirty="0" smtClean="0"/>
              <a:t>liczniki – zawyżone szacowanie</a:t>
            </a:r>
          </a:p>
          <a:p>
            <a:r>
              <a:rPr lang="pl-PL" dirty="0" smtClean="0"/>
              <a:t>liczniki – rozliczenia (umiejętność czytania rachunku, wejście sprzedawcy rezerwowego)</a:t>
            </a:r>
          </a:p>
          <a:p>
            <a:r>
              <a:rPr lang="pl-PL" dirty="0" smtClean="0"/>
              <a:t>niedozwolone postanowienia umowne i nieuczciwe praktyki rynkowe (analiza umów, analiza praktyk: wiązanie umowami terminowymi)</a:t>
            </a:r>
          </a:p>
          <a:p>
            <a:r>
              <a:rPr lang="pl-PL" dirty="0" smtClean="0"/>
              <a:t>oszukańcze oferty urządzeń rzekomo pomagających oszczędzać prąd</a:t>
            </a:r>
            <a:endParaRPr lang="pl-PL" dirty="0"/>
          </a:p>
        </p:txBody>
      </p:sp>
      <p:sp>
        <p:nvSpPr>
          <p:cNvPr id="3" name="Tytuł 2"/>
          <p:cNvSpPr>
            <a:spLocks noGrp="1"/>
          </p:cNvSpPr>
          <p:nvPr>
            <p:ph type="title"/>
          </p:nvPr>
        </p:nvSpPr>
        <p:spPr/>
        <p:txBody>
          <a:bodyPr/>
          <a:lstStyle/>
          <a:p>
            <a:r>
              <a:rPr lang="pl-PL" dirty="0" smtClean="0"/>
              <a:t>Charakterystyka spraw</a:t>
            </a:r>
            <a:endParaRPr lang="pl-PL" dirty="0"/>
          </a:p>
        </p:txBody>
      </p:sp>
    </p:spTree>
    <p:extLst>
      <p:ext uri="{BB962C8B-B14F-4D97-AF65-F5344CB8AC3E}">
        <p14:creationId xmlns:p14="http://schemas.microsoft.com/office/powerpoint/2010/main" val="2299301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ymbol zastępczy zawartości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90999" y="1844675"/>
            <a:ext cx="7762002" cy="4411663"/>
          </a:xfrm>
        </p:spPr>
      </p:pic>
      <p:sp>
        <p:nvSpPr>
          <p:cNvPr id="3" name="Tytuł 2"/>
          <p:cNvSpPr>
            <a:spLocks noGrp="1"/>
          </p:cNvSpPr>
          <p:nvPr>
            <p:ph type="title"/>
          </p:nvPr>
        </p:nvSpPr>
        <p:spPr/>
        <p:txBody>
          <a:bodyPr/>
          <a:lstStyle/>
          <a:p>
            <a:r>
              <a:rPr lang="pl-PL" dirty="0" smtClean="0"/>
              <a:t>Oszustwo!</a:t>
            </a:r>
            <a:endParaRPr lang="pl-PL" dirty="0"/>
          </a:p>
        </p:txBody>
      </p:sp>
    </p:spTree>
    <p:extLst>
      <p:ext uri="{BB962C8B-B14F-4D97-AF65-F5344CB8AC3E}">
        <p14:creationId xmlns:p14="http://schemas.microsoft.com/office/powerpoint/2010/main" val="2296075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Symbol zastępczy zawartości 4"/>
          <p:cNvPicPr>
            <a:picLocks noGrp="1" noChangeAspect="1"/>
          </p:cNvPicPr>
          <p:nvPr>
            <p:ph idx="1"/>
          </p:nvPr>
        </p:nvPicPr>
        <p:blipFill>
          <a:blip r:embed="rId2"/>
          <a:stretch>
            <a:fillRect/>
          </a:stretch>
        </p:blipFill>
        <p:spPr>
          <a:xfrm>
            <a:off x="4191002" y="1823663"/>
            <a:ext cx="4791456" cy="2613521"/>
          </a:xfrm>
          <a:prstGeom prst="rect">
            <a:avLst/>
          </a:prstGeom>
        </p:spPr>
      </p:pic>
      <p:sp>
        <p:nvSpPr>
          <p:cNvPr id="3" name="Tytuł 2"/>
          <p:cNvSpPr>
            <a:spLocks noGrp="1"/>
          </p:cNvSpPr>
          <p:nvPr>
            <p:ph type="title"/>
          </p:nvPr>
        </p:nvSpPr>
        <p:spPr/>
        <p:txBody>
          <a:bodyPr/>
          <a:lstStyle/>
          <a:p>
            <a:r>
              <a:rPr lang="pl-PL" dirty="0" smtClean="0"/>
              <a:t>Szkolenia </a:t>
            </a:r>
            <a:endParaRPr lang="pl-PL" dirty="0"/>
          </a:p>
        </p:txBody>
      </p:sp>
      <p:pic>
        <p:nvPicPr>
          <p:cNvPr id="6" name="Symbol zastępczy zawartości 3"/>
          <p:cNvPicPr>
            <a:picLocks noChangeAspect="1"/>
          </p:cNvPicPr>
          <p:nvPr/>
        </p:nvPicPr>
        <p:blipFill>
          <a:blip r:embed="rId3"/>
          <a:stretch>
            <a:fillRect/>
          </a:stretch>
        </p:blipFill>
        <p:spPr>
          <a:xfrm>
            <a:off x="164336" y="1989205"/>
            <a:ext cx="3783586" cy="3716651"/>
          </a:xfrm>
          <a:prstGeom prst="rect">
            <a:avLst/>
          </a:prstGeom>
        </p:spPr>
      </p:pic>
      <p:sp>
        <p:nvSpPr>
          <p:cNvPr id="7" name="pole tekstowe 6"/>
          <p:cNvSpPr txBox="1"/>
          <p:nvPr/>
        </p:nvSpPr>
        <p:spPr>
          <a:xfrm>
            <a:off x="4160520" y="4636008"/>
            <a:ext cx="4279392" cy="1754326"/>
          </a:xfrm>
          <a:prstGeom prst="rect">
            <a:avLst/>
          </a:prstGeom>
          <a:noFill/>
        </p:spPr>
        <p:txBody>
          <a:bodyPr wrap="square" rtlCol="0">
            <a:spAutoFit/>
          </a:bodyPr>
          <a:lstStyle/>
          <a:p>
            <a:r>
              <a:rPr lang="pl-PL" dirty="0" smtClean="0"/>
              <a:t>Test kwalifikacyjny</a:t>
            </a:r>
            <a:br>
              <a:rPr lang="pl-PL" dirty="0" smtClean="0"/>
            </a:br>
            <a:r>
              <a:rPr lang="pl-PL" dirty="0" smtClean="0"/>
              <a:t>Podstawowa wiedza o rynku energetycznym</a:t>
            </a:r>
            <a:br>
              <a:rPr lang="pl-PL" dirty="0" smtClean="0"/>
            </a:br>
            <a:r>
              <a:rPr lang="pl-PL" dirty="0" smtClean="0"/>
              <a:t>Energia w domu</a:t>
            </a:r>
          </a:p>
          <a:p>
            <a:r>
              <a:rPr lang="pl-PL" dirty="0" smtClean="0"/>
              <a:t>Problemy konsumenckie</a:t>
            </a:r>
          </a:p>
          <a:p>
            <a:r>
              <a:rPr lang="pl-PL" dirty="0" smtClean="0"/>
              <a:t>System pomocy</a:t>
            </a:r>
          </a:p>
          <a:p>
            <a:r>
              <a:rPr lang="pl-PL" dirty="0" smtClean="0"/>
              <a:t>monika@federacja-konsumentow.org.pl</a:t>
            </a:r>
            <a:endParaRPr lang="pl-PL" dirty="0"/>
          </a:p>
        </p:txBody>
      </p:sp>
      <p:sp>
        <p:nvSpPr>
          <p:cNvPr id="8" name="Strzałka w prawo 7"/>
          <p:cNvSpPr/>
          <p:nvPr/>
        </p:nvSpPr>
        <p:spPr>
          <a:xfrm>
            <a:off x="3526537" y="4742451"/>
            <a:ext cx="649224" cy="182880"/>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3" name="Strzałka w prawo 12"/>
          <p:cNvSpPr/>
          <p:nvPr/>
        </p:nvSpPr>
        <p:spPr>
          <a:xfrm>
            <a:off x="3518917" y="5016073"/>
            <a:ext cx="649224" cy="182880"/>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4" name="Strzałka w prawo 13"/>
          <p:cNvSpPr/>
          <p:nvPr/>
        </p:nvSpPr>
        <p:spPr>
          <a:xfrm>
            <a:off x="3515870" y="5280789"/>
            <a:ext cx="649224" cy="182880"/>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5" name="Strzałka w prawo 14"/>
          <p:cNvSpPr/>
          <p:nvPr/>
        </p:nvSpPr>
        <p:spPr>
          <a:xfrm>
            <a:off x="3526537" y="5577364"/>
            <a:ext cx="649224" cy="182880"/>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
        <p:nvSpPr>
          <p:cNvPr id="16" name="Strzałka w prawo 15"/>
          <p:cNvSpPr/>
          <p:nvPr/>
        </p:nvSpPr>
        <p:spPr>
          <a:xfrm>
            <a:off x="3541778" y="5867400"/>
            <a:ext cx="649224" cy="182880"/>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l-PL"/>
          </a:p>
        </p:txBody>
      </p:sp>
    </p:spTree>
    <p:extLst>
      <p:ext uri="{BB962C8B-B14F-4D97-AF65-F5344CB8AC3E}">
        <p14:creationId xmlns:p14="http://schemas.microsoft.com/office/powerpoint/2010/main" val="2838182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r>
              <a:rPr lang="pl-PL" dirty="0" smtClean="0"/>
              <a:t>Struktura</a:t>
            </a:r>
            <a:endParaRPr lang="pl-PL" dirty="0"/>
          </a:p>
        </p:txBody>
      </p:sp>
      <p:pic>
        <p:nvPicPr>
          <p:cNvPr id="4" name="Symbol zastępczy zawartości 3"/>
          <p:cNvPicPr>
            <a:picLocks noGrp="1" noChangeAspect="1"/>
          </p:cNvPicPr>
          <p:nvPr>
            <p:ph idx="1"/>
          </p:nvPr>
        </p:nvPicPr>
        <p:blipFill>
          <a:blip r:embed="rId2"/>
          <a:stretch>
            <a:fillRect/>
          </a:stretch>
        </p:blipFill>
        <p:spPr>
          <a:xfrm>
            <a:off x="0" y="2319804"/>
            <a:ext cx="7356879" cy="4411663"/>
          </a:xfrm>
          <a:prstGeom prst="rect">
            <a:avLst/>
          </a:prstGeom>
        </p:spPr>
      </p:pic>
      <p:pic>
        <p:nvPicPr>
          <p:cNvPr id="2" name="Obraz 1"/>
          <p:cNvPicPr>
            <a:picLocks noChangeAspect="1"/>
          </p:cNvPicPr>
          <p:nvPr/>
        </p:nvPicPr>
        <p:blipFill>
          <a:blip r:embed="rId3"/>
          <a:stretch>
            <a:fillRect/>
          </a:stretch>
        </p:blipFill>
        <p:spPr>
          <a:xfrm>
            <a:off x="5738201" y="553974"/>
            <a:ext cx="3237356" cy="1765830"/>
          </a:xfrm>
          <a:prstGeom prst="rect">
            <a:avLst/>
          </a:prstGeom>
        </p:spPr>
      </p:pic>
    </p:spTree>
    <p:extLst>
      <p:ext uri="{BB962C8B-B14F-4D97-AF65-F5344CB8AC3E}">
        <p14:creationId xmlns:p14="http://schemas.microsoft.com/office/powerpoint/2010/main" val="2953050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ctrTitle"/>
          </p:nvPr>
        </p:nvSpPr>
        <p:spPr/>
        <p:txBody>
          <a:bodyPr/>
          <a:lstStyle/>
          <a:p>
            <a:r>
              <a:rPr lang="pl-PL" dirty="0" smtClean="0"/>
              <a:t>Dziękujemy za uwagę</a:t>
            </a:r>
            <a:endParaRPr lang="pl-PL" dirty="0"/>
          </a:p>
        </p:txBody>
      </p:sp>
    </p:spTree>
    <p:extLst>
      <p:ext uri="{BB962C8B-B14F-4D97-AF65-F5344CB8AC3E}">
        <p14:creationId xmlns:p14="http://schemas.microsoft.com/office/powerpoint/2010/main" val="3639167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Motyw pakietu Office">
  <a:themeElements>
    <a:clrScheme name="Motyw pakietu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Motyw pakietu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yw pakietu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646</TotalTime>
  <Words>500</Words>
  <Application>Microsoft Office PowerPoint</Application>
  <PresentationFormat>Pokaz na ekranie (4:3)</PresentationFormat>
  <Paragraphs>65</Paragraphs>
  <Slides>16</Slides>
  <Notes>0</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16</vt:i4>
      </vt:variant>
    </vt:vector>
  </HeadingPairs>
  <TitlesOfParts>
    <vt:vector size="21" baseType="lpstr">
      <vt:lpstr>Arial</vt:lpstr>
      <vt:lpstr>Calibri</vt:lpstr>
      <vt:lpstr>Calibri Light</vt:lpstr>
      <vt:lpstr>Times New Roman</vt:lpstr>
      <vt:lpstr>Motyw pakietu Office</vt:lpstr>
      <vt:lpstr>Prezentacja programu PowerPoint</vt:lpstr>
      <vt:lpstr> Jak rozmawiać z osobami narażonymi na ubóstwo energetyczne?   Recepta na sukces </vt:lpstr>
      <vt:lpstr>Problem ubóstwa energetycznego wymaga w większości przypadków inwestycji a nie tylko zmian behawioralnych  Pożądane zmiany w zachowaniu nie są ograniczone tylko do zasad oszczędzania energii na co dzień   Sama rozmowa, nawet prowadzona przez Cialdini’ego, guru od metod wywierania wpływu na ludzi, na ogół nie wystarczy  To nie znaczy, że zgodnie z koncepcją (Cialdini’ego) włożenia stopy w drzwi, nie należy tych drzwi próbować otwierać </vt:lpstr>
      <vt:lpstr>3D na rynku energii – szansa dla wszystkich?</vt:lpstr>
      <vt:lpstr>Jak rozmawiać?</vt:lpstr>
      <vt:lpstr>Problem nie tylko polski </vt:lpstr>
      <vt:lpstr> Starość, samotność, choroba, niepełnosprawność, opuszczenie  </vt:lpstr>
      <vt:lpstr> Dlaczego o tym mówię? Chociaż to Państwo wiedzą…. </vt:lpstr>
      <vt:lpstr>Podstawowe zasady poradnictwa </vt:lpstr>
      <vt:lpstr>Kilka pomysłów…. </vt:lpstr>
      <vt:lpstr>Jak wygląda poradnictwo konsumenckie?</vt:lpstr>
      <vt:lpstr>Charakterystyka spraw</vt:lpstr>
      <vt:lpstr>Oszustwo!</vt:lpstr>
      <vt:lpstr>Szkolenia </vt:lpstr>
      <vt:lpstr>Struktura</vt:lpstr>
      <vt:lpstr>Dziękujemy za uwagę</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Szymon Głuch</dc:creator>
  <cp:lastModifiedBy>FK Warszawa Oddział</cp:lastModifiedBy>
  <cp:revision>62</cp:revision>
  <dcterms:created xsi:type="dcterms:W3CDTF">2014-09-05T09:12:32Z</dcterms:created>
  <dcterms:modified xsi:type="dcterms:W3CDTF">2021-09-27T09:39:57Z</dcterms:modified>
</cp:coreProperties>
</file>