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85" r:id="rId3"/>
    <p:sldId id="316" r:id="rId4"/>
    <p:sldId id="317" r:id="rId5"/>
    <p:sldId id="318" r:id="rId6"/>
    <p:sldId id="319" r:id="rId7"/>
    <p:sldId id="320" r:id="rId8"/>
    <p:sldId id="321" r:id="rId9"/>
    <p:sldId id="279" r:id="rId10"/>
    <p:sldId id="296" r:id="rId11"/>
    <p:sldId id="312" r:id="rId12"/>
    <p:sldId id="314" r:id="rId13"/>
    <p:sldId id="297" r:id="rId14"/>
    <p:sldId id="298" r:id="rId15"/>
    <p:sldId id="313" r:id="rId16"/>
    <p:sldId id="322" r:id="rId17"/>
    <p:sldId id="301" r:id="rId18"/>
    <p:sldId id="302" r:id="rId19"/>
    <p:sldId id="308" r:id="rId20"/>
    <p:sldId id="303" r:id="rId21"/>
    <p:sldId id="304" r:id="rId22"/>
    <p:sldId id="305" r:id="rId23"/>
    <p:sldId id="306" r:id="rId24"/>
    <p:sldId id="307" r:id="rId25"/>
    <p:sldId id="266" r:id="rId26"/>
    <p:sldId id="293" r:id="rId27"/>
    <p:sldId id="283" r:id="rId28"/>
    <p:sldId id="309" r:id="rId29"/>
    <p:sldId id="284" r:id="rId30"/>
    <p:sldId id="290" r:id="rId31"/>
    <p:sldId id="291" r:id="rId32"/>
    <p:sldId id="292" r:id="rId33"/>
  </p:sldIdLst>
  <p:sldSz cx="9144000" cy="5143500" type="screen16x9"/>
  <p:notesSz cx="6735763" cy="9866313"/>
  <p:defaultTextStyle>
    <a:defPPr>
      <a:defRPr lang="en-US"/>
    </a:defPPr>
    <a:lvl1pPr marL="0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1pPr>
    <a:lvl2pPr marL="357896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2pPr>
    <a:lvl3pPr marL="715792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3pPr>
    <a:lvl4pPr marL="1073688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4pPr>
    <a:lvl5pPr marL="1431585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5pPr>
    <a:lvl6pPr marL="1789481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6pPr>
    <a:lvl7pPr marL="2147377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7pPr>
    <a:lvl8pPr marL="2505273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8pPr>
    <a:lvl9pPr marL="2863169" algn="l" defTabSz="357896" rtl="0" eaLnBrk="1" latinLnBrk="0" hangingPunct="1">
      <a:defRPr sz="140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lenik Agnieszka" initials="PA" lastIdx="1" clrIdx="0">
    <p:extLst>
      <p:ext uri="{19B8F6BF-5375-455C-9EA6-DF929625EA0E}">
        <p15:presenceInfo xmlns:p15="http://schemas.microsoft.com/office/powerpoint/2012/main" userId="S::Agnieszka.Palenik@mfipr.gov.pl::6a0c958d-6557-4bbd-8aa6-03360055b1e8" providerId="AD"/>
      </p:ext>
    </p:extLst>
  </p:cmAuthor>
  <p:cmAuthor id="2" name="Pluciński, Krzysztof" initials="PK" lastIdx="1" clrIdx="1">
    <p:extLst>
      <p:ext uri="{19B8F6BF-5375-455C-9EA6-DF929625EA0E}">
        <p15:presenceInfo xmlns:p15="http://schemas.microsoft.com/office/powerpoint/2012/main" userId="S-1-5-21-2657086810-3006226730-1577894517-1077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D3FF"/>
    <a:srgbClr val="304E88"/>
    <a:srgbClr val="FFC10D"/>
    <a:srgbClr val="8CC63F"/>
    <a:srgbClr val="00B9F1"/>
    <a:srgbClr val="426AB3"/>
    <a:srgbClr val="EC008B"/>
    <a:srgbClr val="008EFF"/>
    <a:srgbClr val="9AAF02"/>
    <a:srgbClr val="FFD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0A15C55-8517-42AA-B614-E9B94910E393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 pośredni 2 — Ak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4660"/>
  </p:normalViewPr>
  <p:slideViewPr>
    <p:cSldViewPr showGuides="1">
      <p:cViewPr varScale="1">
        <p:scale>
          <a:sx n="152" d="100"/>
          <a:sy n="152" d="100"/>
        </p:scale>
        <p:origin x="654" y="1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0" d="100"/>
          <a:sy n="50" d="100"/>
        </p:scale>
        <p:origin x="2700" y="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lgorzata.wojcik\Documents\_KONTROLE\Kontrola_Komisja%20Rewizyjna\2025\wykresy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Zeszyt1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malgorzata.wojcik\Documents\PODSUMOWANIA%20POP\POP_2024\wykresy\dane%20ste&#380;enia_2024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1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ysClr val="windowText" lastClr="000000"/>
                </a:solidFill>
                <a:latin typeface="Open Sans"/>
                <a:ea typeface="+mn-ea"/>
                <a:cs typeface="Arial" panose="020B0604020202020204" pitchFamily="34" charset="0"/>
              </a:defRPr>
            </a:pPr>
            <a:r>
              <a:rPr lang="pl-PL" sz="12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złożonych </a:t>
            </a:r>
            <a:r>
              <a:rPr lang="pl-PL" sz="1200" noProof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wniosków</a:t>
            </a:r>
            <a:r>
              <a:rPr lang="pl-PL" sz="12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 Programu Czyste Powietrze </a:t>
            </a:r>
            <a:br>
              <a:rPr lang="pl-PL" sz="12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2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województwie małopolskim w latach 2018-2025</a:t>
            </a:r>
            <a:r>
              <a:rPr lang="pl-PL" sz="1200" baseline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pl-PL" sz="1200" baseline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połowa)</a:t>
            </a:r>
            <a:endParaRPr lang="en-US" sz="1200" dirty="0">
              <a:solidFill>
                <a:sysClr val="windowText" lastClr="000000"/>
              </a:solidFill>
              <a:latin typeface="Open Sans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16122133523617005"/>
          <c:y val="9.014404977438343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Open Sans"/>
              <a:ea typeface="+mn-ea"/>
              <a:cs typeface="Arial" panose="020B0604020202020204" pitchFamily="34" charset="0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7.3740429218576667E-2"/>
          <c:y val="0.29831242492993459"/>
          <c:w val="0.90456335709515601"/>
          <c:h val="0.575078856332333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'[5]Czyste Powietrze (3)'!$C$3</c:f>
              <c:strCache>
                <c:ptCount val="1"/>
                <c:pt idx="0">
                  <c:v>Liczba złożonych wniosków do Programu Czyste Powietrze w województwie małopolskim w latach 2018-2024</c:v>
                </c:pt>
              </c:strCache>
            </c:strRef>
          </c:tx>
          <c:spPr>
            <a:gradFill flip="none" rotWithShape="1">
              <a:gsLst>
                <a:gs pos="0">
                  <a:srgbClr val="C0DBAD"/>
                </a:gs>
                <a:gs pos="74000">
                  <a:srgbClr val="008A42"/>
                </a:gs>
                <a:gs pos="100000">
                  <a:srgbClr val="008A42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/>
          </c:spPr>
          <c:invertIfNegative val="0"/>
          <c:dLbls>
            <c:dLbl>
              <c:idx val="5"/>
              <c:layout/>
              <c:tx>
                <c:rich>
                  <a:bodyPr/>
                  <a:lstStyle/>
                  <a:p>
                    <a:fld id="{459D20A9-58B5-4BA9-BE43-583B35ADF564}" type="VALUE">
                      <a:rPr lang="en-US">
                        <a:solidFill>
                          <a:sysClr val="windowText" lastClr="000000"/>
                        </a:solidFill>
                      </a:rPr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B6E8-493D-B738-8EEE299DE4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'[5]Czyste Powietrze (3)'!$B$4:$B$11</c:f>
              <c:strCache>
                <c:ptCount val="8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  <c:pt idx="4">
                  <c:v>2022</c:v>
                </c:pt>
                <c:pt idx="5">
                  <c:v>2023</c:v>
                </c:pt>
                <c:pt idx="6">
                  <c:v>2024</c:v>
                </c:pt>
                <c:pt idx="7">
                  <c:v>I połowa 2025</c:v>
                </c:pt>
              </c:strCache>
            </c:strRef>
          </c:cat>
          <c:val>
            <c:numRef>
              <c:f>'[5]Czyste Powietrze (3)'!$C$4:$C$11</c:f>
              <c:numCache>
                <c:formatCode>General</c:formatCode>
                <c:ptCount val="8"/>
                <c:pt idx="0">
                  <c:v>2156</c:v>
                </c:pt>
                <c:pt idx="1">
                  <c:v>9402</c:v>
                </c:pt>
                <c:pt idx="2">
                  <c:v>9152</c:v>
                </c:pt>
                <c:pt idx="3">
                  <c:v>19973</c:v>
                </c:pt>
                <c:pt idx="4">
                  <c:v>17722</c:v>
                </c:pt>
                <c:pt idx="5">
                  <c:v>23027</c:v>
                </c:pt>
                <c:pt idx="6">
                  <c:v>32452</c:v>
                </c:pt>
                <c:pt idx="7">
                  <c:v>6950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6E8-493D-B738-8EEE299DE49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8"/>
        <c:overlap val="-67"/>
        <c:axId val="1309442303"/>
        <c:axId val="1309438143"/>
      </c:barChart>
      <c:catAx>
        <c:axId val="13094423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  <c:crossAx val="1309438143"/>
        <c:crosses val="autoZero"/>
        <c:auto val="1"/>
        <c:lblAlgn val="ctr"/>
        <c:lblOffset val="100"/>
        <c:noMultiLvlLbl val="0"/>
      </c:catAx>
      <c:valAx>
        <c:axId val="1309438143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3094423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5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kern="1200" spc="0" baseline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pl-PL" sz="1100" b="1" i="0" u="none" strike="noStrike" kern="1200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Liczba zlikwidowanych </a:t>
            </a:r>
            <a:endParaRPr lang="pl-PL" sz="1100" b="1" i="0" u="none" strike="noStrike" kern="1200" spc="0" baseline="0" dirty="0" smtClean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44546A"/>
                </a:solidFill>
              </a:defRPr>
            </a:pPr>
            <a:r>
              <a:rPr lang="pl-PL" sz="1100" b="1" i="0" u="none" strike="noStrike" kern="1200" spc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przestarzałych </a:t>
            </a:r>
            <a:r>
              <a:rPr lang="pl-PL" sz="1100" b="1" i="0" u="none" strike="noStrike" kern="1200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kotłów na paliwa stałe </a:t>
            </a:r>
            <a:endParaRPr lang="pl-PL" sz="1100" b="1" i="0" u="none" strike="noStrike" kern="1200" spc="0" baseline="0" dirty="0" smtClean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44546A"/>
                </a:solidFill>
              </a:defRPr>
            </a:pPr>
            <a:r>
              <a:rPr lang="pl-PL" sz="1100" b="1" i="0" u="none" strike="noStrike" kern="1200" spc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 </a:t>
            </a:r>
            <a:r>
              <a:rPr lang="pl-PL" sz="1100" b="1" i="0" u="none" strike="noStrike" kern="1200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Małopolsce w latach 2019-2025 (I półrocze)</a:t>
            </a:r>
          </a:p>
        </c:rich>
      </c:tx>
      <c:layout>
        <c:manualLayout>
          <c:xMode val="edge"/>
          <c:yMode val="edge"/>
          <c:x val="0.19472550435572519"/>
          <c:y val="4.7009614761759346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0" i="0" u="none" strike="noStrike" kern="1200" spc="0" baseline="0">
              <a:solidFill>
                <a:srgbClr val="44546A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2.5195613185836494E-2"/>
          <c:y val="0.20409994897044423"/>
          <c:w val="0.94960877362832696"/>
          <c:h val="0.5582357565476436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'wymiany_10 lat'!$B$2</c:f>
              <c:strCache>
                <c:ptCount val="1"/>
                <c:pt idx="0">
                  <c:v>Gminy Województwa z wyłączeniem Krakowa</c:v>
                </c:pt>
              </c:strCache>
            </c:strRef>
          </c:tx>
          <c:spPr>
            <a:solidFill>
              <a:srgbClr val="EC009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'wymiany_10 lat'!$A$9:$A$15</c:f>
              <c:strCach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I półrocze 2025</c:v>
                </c:pt>
              </c:strCache>
            </c:strRef>
          </c:cat>
          <c:val>
            <c:numRef>
              <c:f>'wymiany_10 lat'!$B$9:$B$15</c:f>
              <c:numCache>
                <c:formatCode>#,##0</c:formatCode>
                <c:ptCount val="7"/>
                <c:pt idx="0">
                  <c:v>11223</c:v>
                </c:pt>
                <c:pt idx="1">
                  <c:v>10139</c:v>
                </c:pt>
                <c:pt idx="2">
                  <c:v>13656</c:v>
                </c:pt>
                <c:pt idx="3">
                  <c:v>16867</c:v>
                </c:pt>
                <c:pt idx="4">
                  <c:v>12332</c:v>
                </c:pt>
                <c:pt idx="5">
                  <c:v>16264</c:v>
                </c:pt>
                <c:pt idx="6">
                  <c:v>6945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70-4BE4-AA5A-3B8E323A503D}"/>
            </c:ext>
          </c:extLst>
        </c:ser>
        <c:ser>
          <c:idx val="1"/>
          <c:order val="1"/>
          <c:tx>
            <c:strRef>
              <c:f>'wymiany_10 lat'!$C$2</c:f>
              <c:strCache>
                <c:ptCount val="1"/>
                <c:pt idx="0">
                  <c:v>Kraków</c:v>
                </c:pt>
              </c:strCache>
            </c:strRef>
          </c:tx>
          <c:spPr>
            <a:solidFill>
              <a:srgbClr val="3399FF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1.8494347501217059E-3"/>
                  <c:y val="-2.7149321266968382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570-4BE4-AA5A-3B8E323A503D}"/>
                </c:ext>
              </c:extLst>
            </c:dLbl>
            <c:dLbl>
              <c:idx val="2"/>
              <c:layout>
                <c:manualLayout>
                  <c:x val="-1.8494347501217059E-3"/>
                  <c:y val="-2.111613876319764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9570-4BE4-AA5A-3B8E323A503D}"/>
                </c:ext>
              </c:extLst>
            </c:dLbl>
            <c:dLbl>
              <c:idx val="3"/>
              <c:layout>
                <c:manualLayout>
                  <c:x val="-3.6988695002434118E-3"/>
                  <c:y val="-3.318250377073906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570-4BE4-AA5A-3B8E323A503D}"/>
                </c:ext>
              </c:extLst>
            </c:dLbl>
            <c:dLbl>
              <c:idx val="4"/>
              <c:layout>
                <c:manualLayout>
                  <c:x val="-1.8494347501217059E-3"/>
                  <c:y val="-3.318250377073906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9570-4BE4-AA5A-3B8E323A503D}"/>
                </c:ext>
              </c:extLst>
            </c:dLbl>
            <c:dLbl>
              <c:idx val="5"/>
              <c:layout>
                <c:manualLayout>
                  <c:x val="-1.8494347501217059E-3"/>
                  <c:y val="-3.6199095022624465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9570-4BE4-AA5A-3B8E323A503D}"/>
                </c:ext>
              </c:extLst>
            </c:dLbl>
            <c:dLbl>
              <c:idx val="6"/>
              <c:layout>
                <c:manualLayout>
                  <c:x val="0"/>
                  <c:y val="-3.016591251885369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9570-4BE4-AA5A-3B8E323A503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'wymiany_10 lat'!$A$9:$A$15</c:f>
              <c:strCach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I półrocze 2025</c:v>
                </c:pt>
              </c:strCache>
            </c:strRef>
          </c:cat>
          <c:val>
            <c:numRef>
              <c:f>'wymiany_10 lat'!$C$9:$C$15</c:f>
              <c:numCache>
                <c:formatCode>General</c:formatCode>
                <c:ptCount val="7"/>
                <c:pt idx="0">
                  <c:v>4186</c:v>
                </c:pt>
                <c:pt idx="1">
                  <c:v>68</c:v>
                </c:pt>
                <c:pt idx="2">
                  <c:v>22</c:v>
                </c:pt>
                <c:pt idx="3">
                  <c:v>8</c:v>
                </c:pt>
                <c:pt idx="4">
                  <c:v>10</c:v>
                </c:pt>
                <c:pt idx="5">
                  <c:v>9</c:v>
                </c:pt>
                <c:pt idx="6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570-4BE4-AA5A-3B8E323A503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6"/>
        <c:overlap val="100"/>
        <c:axId val="1976997984"/>
        <c:axId val="1976998400"/>
      </c:barChart>
      <c:catAx>
        <c:axId val="1976997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  <c:crossAx val="1976998400"/>
        <c:crosses val="autoZero"/>
        <c:auto val="1"/>
        <c:lblAlgn val="ctr"/>
        <c:lblOffset val="100"/>
        <c:noMultiLvlLbl val="0"/>
      </c:catAx>
      <c:valAx>
        <c:axId val="1976998400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1976997984"/>
        <c:crosses val="autoZero"/>
        <c:crossBetween val="between"/>
      </c:valAx>
      <c:spPr>
        <a:noFill/>
        <a:ln w="25400">
          <a:noFill/>
        </a:ln>
        <a:effectLst>
          <a:outerShdw dir="5400000" algn="ctr" rotWithShape="0">
            <a:srgbClr val="000000">
              <a:alpha val="74000"/>
            </a:srgbClr>
          </a:outerShdw>
        </a:effectLst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Open Sans"/>
              <a:ea typeface="+mn-ea"/>
              <a:cs typeface="Arial" panose="020B0604020202020204" pitchFamily="34" charset="0"/>
            </a:defRPr>
          </a:pPr>
          <a:endParaRPr lang="pl-PL"/>
        </a:p>
      </c:txPr>
    </c:legend>
    <c:plotVisOnly val="1"/>
    <c:dispBlanksAs val="gap"/>
    <c:showDLblsOverMax val="0"/>
  </c:chart>
  <c:spPr>
    <a:solidFill>
      <a:srgbClr val="6BB1E2">
        <a:lumMod val="20000"/>
        <a:lumOff val="80000"/>
      </a:srgbClr>
    </a:solidFill>
    <a:ln>
      <a:noFill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cap="none" spc="50" normalizeH="0" baseline="0">
                <a:solidFill>
                  <a:sysClr val="windowText" lastClr="000000"/>
                </a:solidFill>
                <a:latin typeface="+mj-lt"/>
                <a:ea typeface="+mj-ea"/>
                <a:cs typeface="+mj-cs"/>
              </a:defRPr>
            </a:pPr>
            <a:r>
              <a:rPr lang="pl-PL" sz="1800" b="1" dirty="0">
                <a:solidFill>
                  <a:sysClr val="windowText" lastClr="000000"/>
                </a:solidFill>
              </a:rPr>
              <a:t>Średnie </a:t>
            </a:r>
            <a:r>
              <a:rPr lang="pl-PL" sz="1800" b="1" noProof="0" dirty="0" smtClean="0">
                <a:solidFill>
                  <a:sysClr val="windowText" lastClr="000000"/>
                </a:solidFill>
              </a:rPr>
              <a:t>stężenia pyłu </a:t>
            </a:r>
            <a:r>
              <a:rPr lang="en-US" sz="1800" b="1" dirty="0" smtClean="0">
                <a:solidFill>
                  <a:sysClr val="windowText" lastClr="000000"/>
                </a:solidFill>
                <a:latin typeface="Open Sans"/>
              </a:rPr>
              <a:t>PM10</a:t>
            </a:r>
            <a:r>
              <a:rPr lang="pl-PL" sz="1800" b="1" dirty="0" smtClean="0">
                <a:solidFill>
                  <a:sysClr val="windowText" lastClr="000000"/>
                </a:solidFill>
              </a:rPr>
              <a:t> </a:t>
            </a:r>
            <a:r>
              <a:rPr lang="pl-PL" sz="1800" b="1" dirty="0">
                <a:solidFill>
                  <a:sysClr val="windowText" lastClr="000000"/>
                </a:solidFill>
              </a:rPr>
              <a:t>w sezonach grzewczych</a:t>
            </a:r>
            <a:r>
              <a:rPr lang="en-US" sz="1800" b="1" dirty="0">
                <a:solidFill>
                  <a:sysClr val="windowText" lastClr="000000"/>
                </a:solidFill>
                <a:latin typeface="Open Sans"/>
              </a:rPr>
              <a:t> </a:t>
            </a:r>
          </a:p>
        </c:rich>
      </c:tx>
      <c:layout>
        <c:manualLayout>
          <c:xMode val="edge"/>
          <c:yMode val="edge"/>
          <c:x val="0.16475665239546683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cap="none" spc="50" normalizeH="0" baseline="0">
              <a:solidFill>
                <a:sysClr val="windowText" lastClr="000000"/>
              </a:solidFill>
              <a:latin typeface="+mj-lt"/>
              <a:ea typeface="+mj-ea"/>
              <a:cs typeface="+mj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9.5142937211268971E-2"/>
          <c:y val="0.16765671732893853"/>
          <c:w val="0.88238381966447066"/>
          <c:h val="0.60231179023414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'sezony grzewcze 20232024'!$B$1</c:f>
              <c:strCache>
                <c:ptCount val="1"/>
                <c:pt idx="0">
                  <c:v>2014-2015</c:v>
                </c:pt>
              </c:strCache>
            </c:strRef>
          </c:tx>
          <c:spPr>
            <a:gradFill flip="none" rotWithShape="1">
              <a:gsLst>
                <a:gs pos="0">
                  <a:srgbClr val="CADEF2">
                    <a:alpha val="78000"/>
                    <a:lumMod val="99000"/>
                  </a:srgbClr>
                </a:gs>
                <a:gs pos="41000">
                  <a:srgbClr val="74C3E6"/>
                </a:gs>
                <a:gs pos="73000">
                  <a:srgbClr val="2A9ACC"/>
                </a:gs>
                <a:gs pos="100000">
                  <a:srgbClr val="1484AC"/>
                </a:gs>
              </a:gsLst>
              <a:lin ang="13500000" scaled="1"/>
              <a:tileRect/>
            </a:gradFill>
            <a:ln cap="sq">
              <a:solidFill>
                <a:srgbClr val="86ABCC">
                  <a:alpha val="96000"/>
                </a:srgbClr>
              </a:solidFill>
            </a:ln>
            <a:effectLst>
              <a:glow>
                <a:schemeClr val="accent1">
                  <a:alpha val="53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  <a:softEdge rad="444500"/>
            </a:effectLst>
            <a:scene3d>
              <a:camera prst="orthographicFront"/>
              <a:lightRig rig="harsh" dir="t"/>
            </a:scene3d>
            <a:sp3d prstMaterial="softEdge">
              <a:bevelT/>
              <a:bevelB w="165100" prst="coolSlant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'sezony grzewcze 20232024'!$A$2:$A$4</c:f>
              <c:strCache>
                <c:ptCount val="3"/>
                <c:pt idx="0">
                  <c:v>wszystkie gminy województwa</c:v>
                </c:pt>
                <c:pt idx="1">
                  <c:v>Miasto Kraków</c:v>
                </c:pt>
                <c:pt idx="2">
                  <c:v>gminy województwa z wyłączeniem Krakowa</c:v>
                </c:pt>
              </c:strCache>
            </c:strRef>
          </c:cat>
          <c:val>
            <c:numRef>
              <c:f>'sezony grzewcze 20232024'!$B$2:$B$4</c:f>
              <c:numCache>
                <c:formatCode>General</c:formatCode>
                <c:ptCount val="3"/>
                <c:pt idx="0">
                  <c:v>56.1</c:v>
                </c:pt>
                <c:pt idx="1">
                  <c:v>72.099999999999994</c:v>
                </c:pt>
                <c:pt idx="2">
                  <c:v>50.7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CB-4A74-932C-FB47DEE3872D}"/>
            </c:ext>
          </c:extLst>
        </c:ser>
        <c:ser>
          <c:idx val="1"/>
          <c:order val="1"/>
          <c:tx>
            <c:strRef>
              <c:f>'sezony grzewcze 20232024'!$C$1</c:f>
              <c:strCache>
                <c:ptCount val="1"/>
                <c:pt idx="0">
                  <c:v>2024-2025</c:v>
                </c:pt>
              </c:strCache>
            </c:strRef>
          </c:tx>
          <c:spPr>
            <a:gradFill flip="none" rotWithShape="1">
              <a:gsLst>
                <a:gs pos="66000">
                  <a:srgbClr val="3BB35A"/>
                </a:gs>
                <a:gs pos="34000">
                  <a:srgbClr val="1AB340"/>
                </a:gs>
                <a:gs pos="0">
                  <a:srgbClr val="B9EDB9">
                    <a:lumMod val="99000"/>
                  </a:srgbClr>
                </a:gs>
                <a:gs pos="100000">
                  <a:srgbClr val="008643"/>
                </a:gs>
              </a:gsLst>
              <a:lin ang="13500000" scaled="1"/>
              <a:tileRect/>
            </a:gradFill>
            <a:ln cap="sq">
              <a:solidFill>
                <a:srgbClr val="86ABCC">
                  <a:alpha val="86000"/>
                </a:srgbClr>
              </a:solidFill>
            </a:ln>
            <a:effectLst>
              <a:glow>
                <a:schemeClr val="accent1">
                  <a:alpha val="53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  <a:softEdge rad="444500"/>
            </a:effectLst>
            <a:scene3d>
              <a:camera prst="orthographicFront"/>
              <a:lightRig rig="harsh" dir="t"/>
            </a:scene3d>
            <a:sp3d>
              <a:bevelT/>
              <a:bevelB w="165100"/>
            </a:sp3d>
          </c:spPr>
          <c:invertIfNegative val="0"/>
          <c:dPt>
            <c:idx val="2"/>
            <c:invertIfNegative val="0"/>
            <c:bubble3D val="0"/>
            <c:spPr>
              <a:gradFill flip="none" rotWithShape="1">
                <a:gsLst>
                  <a:gs pos="66000">
                    <a:srgbClr val="3BB35A"/>
                  </a:gs>
                  <a:gs pos="34000">
                    <a:srgbClr val="1FBF1F"/>
                  </a:gs>
                  <a:gs pos="0">
                    <a:srgbClr val="B9EDB9">
                      <a:lumMod val="99000"/>
                    </a:srgbClr>
                  </a:gs>
                  <a:gs pos="100000">
                    <a:srgbClr val="008643"/>
                  </a:gs>
                </a:gsLst>
                <a:lin ang="13500000" scaled="1"/>
                <a:tileRect/>
              </a:gradFill>
              <a:ln cap="sq">
                <a:solidFill>
                  <a:srgbClr val="86ABCC">
                    <a:alpha val="86000"/>
                  </a:srgbClr>
                </a:solidFill>
              </a:ln>
              <a:effectLst>
                <a:glow>
                  <a:schemeClr val="accent1">
                    <a:alpha val="53000"/>
                  </a:schemeClr>
                </a:glow>
                <a:innerShdw blurRad="63500" dist="50800" dir="13500000">
                  <a:prstClr val="black">
                    <a:alpha val="50000"/>
                  </a:prstClr>
                </a:innerShdw>
                <a:softEdge rad="444500"/>
              </a:effectLst>
              <a:scene3d>
                <a:camera prst="orthographicFront"/>
                <a:lightRig rig="harsh" dir="t"/>
              </a:scene3d>
              <a:sp3d>
                <a:bevelT/>
                <a:bevelB w="165100"/>
              </a:sp3d>
            </c:spPr>
            <c:extLst>
              <c:ext xmlns:c16="http://schemas.microsoft.com/office/drawing/2014/chart" uri="{C3380CC4-5D6E-409C-BE32-E72D297353CC}">
                <c16:uniqueId val="{00000002-1ECB-4A74-932C-FB47DEE3872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'sezony grzewcze 20232024'!$A$2:$A$4</c:f>
              <c:strCache>
                <c:ptCount val="3"/>
                <c:pt idx="0">
                  <c:v>wszystkie gminy województwa</c:v>
                </c:pt>
                <c:pt idx="1">
                  <c:v>Miasto Kraków</c:v>
                </c:pt>
                <c:pt idx="2">
                  <c:v>gminy województwa z wyłączeniem Krakowa</c:v>
                </c:pt>
              </c:strCache>
            </c:strRef>
          </c:cat>
          <c:val>
            <c:numRef>
              <c:f>'sezony grzewcze 20232024'!$C$2:$C$4</c:f>
              <c:numCache>
                <c:formatCode>0.0</c:formatCode>
                <c:ptCount val="3"/>
                <c:pt idx="0" formatCode="General">
                  <c:v>31</c:v>
                </c:pt>
                <c:pt idx="1">
                  <c:v>33.700000000000003</c:v>
                </c:pt>
                <c:pt idx="2">
                  <c:v>29.8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ECB-4A74-932C-FB47DEE3872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1"/>
        <c:overlap val="20"/>
        <c:axId val="1897066368"/>
        <c:axId val="1897069280"/>
      </c:barChart>
      <c:catAx>
        <c:axId val="1897066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cap="none" spc="20" normalizeH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97069280"/>
        <c:crosses val="autoZero"/>
        <c:auto val="1"/>
        <c:lblAlgn val="ctr"/>
        <c:lblOffset val="100"/>
        <c:noMultiLvlLbl val="0"/>
      </c:catAx>
      <c:valAx>
        <c:axId val="1897069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spc="2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97066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6562429886533615"/>
          <c:y val="0.8658779834499517"/>
          <c:w val="0.27253296998522064"/>
          <c:h val="6.75787660570407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pl-PL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Liczba dni z </a:t>
            </a:r>
            <a:r>
              <a:rPr lang="pl-PL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przekroczeniem</a:t>
            </a:r>
          </a:p>
          <a:p>
            <a:pPr>
              <a:defRPr sz="1200"/>
            </a:pPr>
            <a:r>
              <a:rPr lang="pl-PL" sz="1200" b="1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dopuszczalnego poziomu </a:t>
            </a:r>
            <a:r>
              <a:rPr lang="pl-PL" sz="1200" b="1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dobowego pyłu </a:t>
            </a:r>
            <a:r>
              <a:rPr lang="pl-PL" sz="1200" b="1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PM10 </a:t>
            </a:r>
          </a:p>
          <a:p>
            <a:pPr>
              <a:defRPr sz="1200"/>
            </a:pPr>
            <a:r>
              <a:rPr lang="pl-PL" sz="1200" b="1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 wybranych stacjach pomiarowych województwa małopolskiego</a:t>
            </a:r>
            <a:endParaRPr lang="pl-PL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>
        <c:manualLayout>
          <c:xMode val="edge"/>
          <c:yMode val="edge"/>
          <c:x val="0.17314834127108564"/>
          <c:y val="1.641853024043782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11093671819450662"/>
          <c:y val="0.18295454545454545"/>
          <c:w val="0.86453708336625146"/>
          <c:h val="0.543766463495334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'przekroczenia PM10_12 lat'!$A$3</c:f>
              <c:strCache>
                <c:ptCount val="1"/>
                <c:pt idx="0">
                  <c:v>Kraków, Aleja Krasińskiego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numRef>
              <c:f>'przekroczenia PM10_12 lat'!$B$2:$O$2</c:f>
              <c:numCache>
                <c:formatCode>General</c:formatCod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</c:numCache>
            </c:numRef>
          </c:cat>
          <c:val>
            <c:numRef>
              <c:f>'przekroczenia PM10_12 lat'!$B$3:$O$3</c:f>
              <c:numCache>
                <c:formatCode>General</c:formatCode>
                <c:ptCount val="14"/>
                <c:pt idx="0">
                  <c:v>200</c:v>
                </c:pt>
                <c:pt idx="1">
                  <c:v>132</c:v>
                </c:pt>
                <c:pt idx="2">
                  <c:v>158</c:v>
                </c:pt>
                <c:pt idx="3">
                  <c:v>188</c:v>
                </c:pt>
                <c:pt idx="4">
                  <c:v>200</c:v>
                </c:pt>
                <c:pt idx="5">
                  <c:v>165</c:v>
                </c:pt>
                <c:pt idx="6">
                  <c:v>130</c:v>
                </c:pt>
                <c:pt idx="7">
                  <c:v>161</c:v>
                </c:pt>
                <c:pt idx="8">
                  <c:v>125</c:v>
                </c:pt>
                <c:pt idx="9">
                  <c:v>67</c:v>
                </c:pt>
                <c:pt idx="10">
                  <c:v>105</c:v>
                </c:pt>
                <c:pt idx="12">
                  <c:v>31</c:v>
                </c:pt>
                <c:pt idx="13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C1-465D-8D1E-E17D4803D285}"/>
            </c:ext>
          </c:extLst>
        </c:ser>
        <c:ser>
          <c:idx val="1"/>
          <c:order val="1"/>
          <c:tx>
            <c:strRef>
              <c:f>'przekroczenia PM10_12 lat'!$A$5</c:f>
              <c:strCache>
                <c:ptCount val="1"/>
                <c:pt idx="0">
                  <c:v>Kraków, Kurdwanów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rgbClr val="00B0F0"/>
              </a:solidFill>
            </a:ln>
            <a:effectLst/>
          </c:spPr>
          <c:invertIfNegative val="0"/>
          <c:cat>
            <c:numRef>
              <c:f>'przekroczenia PM10_12 lat'!$B$2:$O$2</c:f>
              <c:numCache>
                <c:formatCode>General</c:formatCod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</c:numCache>
            </c:numRef>
          </c:cat>
          <c:val>
            <c:numRef>
              <c:f>'przekroczenia PM10_12 lat'!$B$5:$O$5</c:f>
              <c:numCache>
                <c:formatCode>General</c:formatCode>
                <c:ptCount val="14"/>
                <c:pt idx="0">
                  <c:v>127</c:v>
                </c:pt>
                <c:pt idx="1">
                  <c:v>116</c:v>
                </c:pt>
                <c:pt idx="2">
                  <c:v>106</c:v>
                </c:pt>
                <c:pt idx="3">
                  <c:v>100</c:v>
                </c:pt>
                <c:pt idx="4">
                  <c:v>99</c:v>
                </c:pt>
                <c:pt idx="5">
                  <c:v>78</c:v>
                </c:pt>
                <c:pt idx="6">
                  <c:v>71</c:v>
                </c:pt>
                <c:pt idx="7">
                  <c:v>92</c:v>
                </c:pt>
                <c:pt idx="8">
                  <c:v>68</c:v>
                </c:pt>
                <c:pt idx="9">
                  <c:v>47</c:v>
                </c:pt>
                <c:pt idx="10">
                  <c:v>57</c:v>
                </c:pt>
                <c:pt idx="11">
                  <c:v>39</c:v>
                </c:pt>
                <c:pt idx="12">
                  <c:v>17</c:v>
                </c:pt>
                <c:pt idx="1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C1-465D-8D1E-E17D4803D285}"/>
            </c:ext>
          </c:extLst>
        </c:ser>
        <c:ser>
          <c:idx val="2"/>
          <c:order val="2"/>
          <c:tx>
            <c:strRef>
              <c:f>'przekroczenia PM10_12 lat'!$A$11</c:f>
              <c:strCache>
                <c:ptCount val="1"/>
                <c:pt idx="0">
                  <c:v>Tarnow, Bitwy pod Studziankami</c:v>
                </c:pt>
              </c:strCache>
            </c:strRef>
          </c:tx>
          <c:spPr>
            <a:solidFill>
              <a:srgbClr val="EC008C"/>
            </a:solidFill>
            <a:ln>
              <a:solidFill>
                <a:srgbClr val="EC008C"/>
              </a:solidFill>
            </a:ln>
            <a:effectLst/>
          </c:spPr>
          <c:invertIfNegative val="0"/>
          <c:cat>
            <c:numRef>
              <c:f>'przekroczenia PM10_12 lat'!$B$2:$O$2</c:f>
              <c:numCache>
                <c:formatCode>General</c:formatCod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</c:numCache>
            </c:numRef>
          </c:cat>
          <c:val>
            <c:numRef>
              <c:f>'przekroczenia PM10_12 lat'!$B$11:$O$11</c:f>
              <c:numCache>
                <c:formatCode>General</c:formatCode>
                <c:ptCount val="14"/>
                <c:pt idx="0">
                  <c:v>82</c:v>
                </c:pt>
                <c:pt idx="1">
                  <c:v>74</c:v>
                </c:pt>
                <c:pt idx="2">
                  <c:v>55</c:v>
                </c:pt>
                <c:pt idx="3">
                  <c:v>36</c:v>
                </c:pt>
                <c:pt idx="4">
                  <c:v>38</c:v>
                </c:pt>
                <c:pt idx="5">
                  <c:v>39</c:v>
                </c:pt>
                <c:pt idx="6">
                  <c:v>53</c:v>
                </c:pt>
                <c:pt idx="7">
                  <c:v>37</c:v>
                </c:pt>
                <c:pt idx="8">
                  <c:v>30</c:v>
                </c:pt>
                <c:pt idx="9">
                  <c:v>21</c:v>
                </c:pt>
                <c:pt idx="10">
                  <c:v>39</c:v>
                </c:pt>
                <c:pt idx="11">
                  <c:v>17</c:v>
                </c:pt>
                <c:pt idx="12">
                  <c:v>8</c:v>
                </c:pt>
                <c:pt idx="1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CC1-465D-8D1E-E17D4803D285}"/>
            </c:ext>
          </c:extLst>
        </c:ser>
        <c:ser>
          <c:idx val="3"/>
          <c:order val="3"/>
          <c:tx>
            <c:strRef>
              <c:f>'przekroczenia PM10_12 lat'!$A$17</c:f>
              <c:strCache>
                <c:ptCount val="1"/>
                <c:pt idx="0">
                  <c:v>Nowy Sącz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7030A0"/>
              </a:solidFill>
            </a:ln>
            <a:effectLst/>
          </c:spPr>
          <c:invertIfNegative val="0"/>
          <c:cat>
            <c:numRef>
              <c:f>'przekroczenia PM10_12 lat'!$B$2:$O$2</c:f>
              <c:numCache>
                <c:formatCode>General</c:formatCod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</c:numCache>
            </c:numRef>
          </c:cat>
          <c:val>
            <c:numRef>
              <c:f>'przekroczenia PM10_12 lat'!$B$17:$O$17</c:f>
              <c:numCache>
                <c:formatCode>General</c:formatCode>
                <c:ptCount val="14"/>
                <c:pt idx="0">
                  <c:v>126</c:v>
                </c:pt>
                <c:pt idx="1">
                  <c:v>121</c:v>
                </c:pt>
                <c:pt idx="2">
                  <c:v>102</c:v>
                </c:pt>
                <c:pt idx="3">
                  <c:v>97</c:v>
                </c:pt>
                <c:pt idx="4">
                  <c:v>118</c:v>
                </c:pt>
                <c:pt idx="5">
                  <c:v>82</c:v>
                </c:pt>
                <c:pt idx="6">
                  <c:v>91</c:v>
                </c:pt>
                <c:pt idx="7">
                  <c:v>79</c:v>
                </c:pt>
                <c:pt idx="8">
                  <c:v>71</c:v>
                </c:pt>
                <c:pt idx="9">
                  <c:v>71</c:v>
                </c:pt>
                <c:pt idx="10">
                  <c:v>76</c:v>
                </c:pt>
                <c:pt idx="11">
                  <c:v>56</c:v>
                </c:pt>
                <c:pt idx="12">
                  <c:v>29</c:v>
                </c:pt>
                <c:pt idx="13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CC1-465D-8D1E-E17D4803D285}"/>
            </c:ext>
          </c:extLst>
        </c:ser>
        <c:ser>
          <c:idx val="4"/>
          <c:order val="4"/>
          <c:tx>
            <c:strRef>
              <c:f>'przekroczenia PM10_12 lat'!$A$22</c:f>
              <c:strCache>
                <c:ptCount val="1"/>
                <c:pt idx="0">
                  <c:v>Skawina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'przekroczenia PM10_12 lat'!$B$2:$O$2</c:f>
              <c:numCache>
                <c:formatCode>General</c:formatCod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</c:numCache>
            </c:numRef>
          </c:cat>
          <c:val>
            <c:numRef>
              <c:f>'przekroczenia PM10_12 lat'!$B$22:$O$22</c:f>
              <c:numCache>
                <c:formatCode>General</c:formatCode>
                <c:ptCount val="14"/>
                <c:pt idx="0">
                  <c:v>154</c:v>
                </c:pt>
                <c:pt idx="1">
                  <c:v>120</c:v>
                </c:pt>
                <c:pt idx="2">
                  <c:v>121</c:v>
                </c:pt>
                <c:pt idx="3">
                  <c:v>89</c:v>
                </c:pt>
                <c:pt idx="4">
                  <c:v>104</c:v>
                </c:pt>
                <c:pt idx="5">
                  <c:v>87</c:v>
                </c:pt>
                <c:pt idx="6">
                  <c:v>82</c:v>
                </c:pt>
                <c:pt idx="7">
                  <c:v>83</c:v>
                </c:pt>
                <c:pt idx="8">
                  <c:v>70</c:v>
                </c:pt>
                <c:pt idx="9">
                  <c:v>60</c:v>
                </c:pt>
                <c:pt idx="10">
                  <c:v>56</c:v>
                </c:pt>
                <c:pt idx="11">
                  <c:v>32</c:v>
                </c:pt>
                <c:pt idx="12">
                  <c:v>16</c:v>
                </c:pt>
                <c:pt idx="13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CC1-465D-8D1E-E17D4803D285}"/>
            </c:ext>
          </c:extLst>
        </c:ser>
        <c:ser>
          <c:idx val="5"/>
          <c:order val="5"/>
          <c:tx>
            <c:strRef>
              <c:f>'przekroczenia PM10_12 lat'!$A$30</c:f>
              <c:strCache>
                <c:ptCount val="1"/>
                <c:pt idx="0">
                  <c:v>Zakopane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rgbClr val="00B050"/>
              </a:solidFill>
            </a:ln>
            <a:effectLst/>
          </c:spPr>
          <c:invertIfNegative val="0"/>
          <c:cat>
            <c:numRef>
              <c:f>'przekroczenia PM10_12 lat'!$B$2:$O$2</c:f>
              <c:numCache>
                <c:formatCode>General</c:formatCode>
                <c:ptCount val="1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</c:numCache>
            </c:numRef>
          </c:cat>
          <c:val>
            <c:numRef>
              <c:f>'przekroczenia PM10_12 lat'!$B$30:$O$30</c:f>
              <c:numCache>
                <c:formatCode>General</c:formatCode>
                <c:ptCount val="14"/>
                <c:pt idx="0">
                  <c:v>101</c:v>
                </c:pt>
                <c:pt idx="1">
                  <c:v>81</c:v>
                </c:pt>
                <c:pt idx="2">
                  <c:v>66</c:v>
                </c:pt>
                <c:pt idx="3">
                  <c:v>81</c:v>
                </c:pt>
                <c:pt idx="4">
                  <c:v>67</c:v>
                </c:pt>
                <c:pt idx="5">
                  <c:v>44</c:v>
                </c:pt>
                <c:pt idx="6">
                  <c:v>55</c:v>
                </c:pt>
                <c:pt idx="7">
                  <c:v>48</c:v>
                </c:pt>
                <c:pt idx="8">
                  <c:v>27</c:v>
                </c:pt>
                <c:pt idx="9">
                  <c:v>41</c:v>
                </c:pt>
                <c:pt idx="10">
                  <c:v>28</c:v>
                </c:pt>
                <c:pt idx="11">
                  <c:v>21</c:v>
                </c:pt>
                <c:pt idx="12">
                  <c:v>10</c:v>
                </c:pt>
                <c:pt idx="1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CC1-465D-8D1E-E17D4803D2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9476128"/>
        <c:axId val="349476520"/>
      </c:barChart>
      <c:lineChart>
        <c:grouping val="standard"/>
        <c:varyColors val="0"/>
        <c:ser>
          <c:idx val="6"/>
          <c:order val="6"/>
          <c:tx>
            <c:strRef>
              <c:f>'przekroczenia PM10_12 lat'!$A$33</c:f>
              <c:strCache>
                <c:ptCount val="1"/>
                <c:pt idx="0">
                  <c:v>Poziom dopuszczalny - 35 dni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val>
            <c:numRef>
              <c:f>'przekroczenia PM10_12 lat'!$B$33:$O$33</c:f>
              <c:numCache>
                <c:formatCode>General</c:formatCode>
                <c:ptCount val="14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  <c:pt idx="11">
                  <c:v>35</c:v>
                </c:pt>
                <c:pt idx="12">
                  <c:v>35</c:v>
                </c:pt>
                <c:pt idx="13">
                  <c:v>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FCC1-465D-8D1E-E17D4803D2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9476128"/>
        <c:axId val="349476520"/>
      </c:lineChart>
      <c:catAx>
        <c:axId val="349476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  <c:crossAx val="349476520"/>
        <c:crosses val="autoZero"/>
        <c:auto val="1"/>
        <c:lblAlgn val="ctr"/>
        <c:lblOffset val="100"/>
        <c:noMultiLvlLbl val="0"/>
      </c:catAx>
      <c:valAx>
        <c:axId val="349476520"/>
        <c:scaling>
          <c:orientation val="minMax"/>
          <c:max val="2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pl-PL" sz="105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dni</a:t>
                </a:r>
              </a:p>
            </c:rich>
          </c:tx>
          <c:layout>
            <c:manualLayout>
              <c:xMode val="edge"/>
              <c:yMode val="edge"/>
              <c:x val="2.2296544035674472E-2"/>
              <c:y val="0.3316994240711778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50" b="1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  <c:crossAx val="349476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</c:legendEntry>
      <c:legendEntry>
        <c:idx val="6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C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</c:legendEntry>
      <c:layout>
        <c:manualLayout>
          <c:xMode val="edge"/>
          <c:yMode val="edge"/>
          <c:x val="0"/>
          <c:y val="0.8107769074844221"/>
          <c:w val="0.99018975948731736"/>
          <c:h val="0.1892230925155779"/>
        </c:manualLayout>
      </c:layout>
      <c:overlay val="0"/>
      <c:spPr>
        <a:noFill/>
        <a:ln w="9525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spcBef>
          <a:spcPts val="1200"/>
        </a:spcBef>
        <a:defRPr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pl-PL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0" i="0" u="none" strike="noStrike" kern="1200" cap="none" spc="50" normalizeH="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pPr>
            <a:r>
              <a:rPr lang="pl-PL" sz="1400" b="1" dirty="0" smtClean="0">
                <a:solidFill>
                  <a:schemeClr val="tx1"/>
                </a:solidFill>
              </a:rPr>
              <a:t>Strefy z przekroczeniami </a:t>
            </a:r>
            <a:r>
              <a:rPr lang="pl-PL" sz="1600" b="1" dirty="0" smtClean="0">
                <a:solidFill>
                  <a:schemeClr val="tx1"/>
                </a:solidFill>
              </a:rPr>
              <a:t>PM 2.5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pl-PL" sz="1400" b="1" dirty="0" smtClean="0">
                <a:solidFill>
                  <a:schemeClr val="tx1"/>
                </a:solidFill>
              </a:rPr>
              <a:t>w Europie </a:t>
            </a:r>
            <a:r>
              <a:rPr lang="en-US" sz="1400" b="1" dirty="0" smtClean="0">
                <a:solidFill>
                  <a:schemeClr val="tx1"/>
                </a:solidFill>
              </a:rPr>
              <a:t>(%)</a:t>
            </a:r>
            <a:endParaRPr lang="en-US" sz="1400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0" i="0" u="none" strike="noStrike" kern="1200" cap="none" spc="50" normalizeH="0" baseline="0">
              <a:solidFill>
                <a:schemeClr val="tx1"/>
              </a:solidFill>
              <a:latin typeface="+mj-lt"/>
              <a:ea typeface="+mj-ea"/>
              <a:cs typeface="+mj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Przekroczenia (%)</c:v>
                </c:pt>
              </c:strCache>
            </c:strRef>
          </c:tx>
          <c:invertIfNegative val="1"/>
          <c:dPt>
            <c:idx val="0"/>
            <c:invertIfNegative val="1"/>
            <c:bubble3D val="0"/>
            <c:spPr>
              <a:solidFill>
                <a:schemeClr val="accent1">
                  <a:alpha val="7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CFE-4614-90CE-FD434A7D1D98}"/>
              </c:ext>
            </c:extLst>
          </c:dPt>
          <c:dPt>
            <c:idx val="1"/>
            <c:invertIfNegative val="1"/>
            <c:bubble3D val="0"/>
            <c:spPr>
              <a:solidFill>
                <a:schemeClr val="accent2">
                  <a:alpha val="7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CFE-4614-90CE-FD434A7D1D9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Obecnie</c:v>
                </c:pt>
                <c:pt idx="1">
                  <c:v>Nowa Dyrektywa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57-432C-8211-7FA0E5EA153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25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none" spc="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-2068027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0.94473</cdr:x>
      <cdr:y>0.33142</cdr:y>
    </cdr:from>
    <cdr:to>
      <cdr:x>0.94473</cdr:x>
      <cdr:y>0.39264</cdr:y>
    </cdr:to>
    <cdr:cxnSp macro="">
      <cdr:nvCxnSpPr>
        <cdr:cNvPr id="17" name="Łącznik prosty ze strzałką 16"/>
        <cdr:cNvCxnSpPr/>
      </cdr:nvCxnSpPr>
      <cdr:spPr>
        <a:xfrm xmlns:a="http://schemas.openxmlformats.org/drawingml/2006/main">
          <a:off x="5687091" y="1089077"/>
          <a:ext cx="0" cy="201177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0.63987</cdr:x>
      <cdr:y>0.30379</cdr:y>
    </cdr:from>
    <cdr:to>
      <cdr:x>0.63987</cdr:x>
      <cdr:y>0.36502</cdr:y>
    </cdr:to>
    <cdr:cxnSp macro="">
      <cdr:nvCxnSpPr>
        <cdr:cNvPr id="23" name="Łącznik prosty ze strzałką 22"/>
        <cdr:cNvCxnSpPr/>
      </cdr:nvCxnSpPr>
      <cdr:spPr>
        <a:xfrm xmlns:a="http://schemas.openxmlformats.org/drawingml/2006/main">
          <a:off x="3851888" y="998300"/>
          <a:ext cx="0" cy="201209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0.35094</cdr:x>
      <cdr:y>0.31304</cdr:y>
    </cdr:from>
    <cdr:to>
      <cdr:x>0.35127</cdr:x>
      <cdr:y>0.37004</cdr:y>
    </cdr:to>
    <cdr:cxnSp macro="">
      <cdr:nvCxnSpPr>
        <cdr:cNvPr id="24" name="Łącznik prosty ze strzałką 23"/>
        <cdr:cNvCxnSpPr/>
      </cdr:nvCxnSpPr>
      <cdr:spPr>
        <a:xfrm xmlns:a="http://schemas.openxmlformats.org/drawingml/2006/main" flipH="1">
          <a:off x="2112591" y="1028700"/>
          <a:ext cx="1960" cy="187282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0.01569</cdr:x>
      <cdr:y>0.36279</cdr:y>
    </cdr:from>
    <cdr:to>
      <cdr:x>0.05098</cdr:x>
      <cdr:y>0.50465</cdr:y>
    </cdr:to>
    <cdr:sp macro="" textlink="">
      <cdr:nvSpPr>
        <cdr:cNvPr id="9" name="pole tekstowe 8"/>
        <cdr:cNvSpPr txBox="1"/>
      </cdr:nvSpPr>
      <cdr:spPr>
        <a:xfrm xmlns:a="http://schemas.openxmlformats.org/drawingml/2006/main" rot="16200000">
          <a:off x="-47624" y="1647824"/>
          <a:ext cx="581025" cy="257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000" b="1" dirty="0" err="1">
              <a:solidFill>
                <a:sysClr val="windowText" lastClr="000000"/>
              </a:solidFill>
            </a:rPr>
            <a:t>ug</a:t>
          </a:r>
          <a:r>
            <a:rPr lang="pl-PL" sz="1000" b="1" dirty="0">
              <a:solidFill>
                <a:sysClr val="windowText" lastClr="000000"/>
              </a:solidFill>
            </a:rPr>
            <a:t>/m3</a:t>
          </a:r>
          <a:endParaRPr lang="pl-PL" sz="900" b="1" dirty="0">
            <a:solidFill>
              <a:sysClr val="windowText" lastClr="000000"/>
            </a:solidFill>
          </a:endParaRPr>
        </a:p>
      </cdr:txBody>
    </cdr:sp>
  </cdr:relSizeAnchor>
  <cdr:relSizeAnchor xmlns:cdr="http://schemas.openxmlformats.org/drawingml/2006/chartDrawing">
    <cdr:from>
      <cdr:x>0.302</cdr:x>
      <cdr:y>0.2904</cdr:y>
    </cdr:from>
    <cdr:to>
      <cdr:x>0.3524</cdr:x>
      <cdr:y>0.49178</cdr:y>
    </cdr:to>
    <cdr:sp macro="" textlink="">
      <cdr:nvSpPr>
        <cdr:cNvPr id="6" name="pole tekstowe 3"/>
        <cdr:cNvSpPr txBox="1"/>
      </cdr:nvSpPr>
      <cdr:spPr>
        <a:xfrm xmlns:a="http://schemas.openxmlformats.org/drawingml/2006/main" rot="19159544">
          <a:off x="2028457" y="1018470"/>
          <a:ext cx="338554" cy="7062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="vert" wrap="square" rtlCol="0" anchor="ctr" anchorCtr="1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000" dirty="0"/>
            <a:t>s</a:t>
          </a:r>
          <a:r>
            <a:rPr lang="pl-PL" sz="1000" b="0" dirty="0" smtClean="0"/>
            <a:t>padek</a:t>
          </a:r>
          <a:r>
            <a:rPr lang="pl-PL" sz="1000" b="0" baseline="0" dirty="0" smtClean="0"/>
            <a:t> </a:t>
          </a:r>
          <a:r>
            <a:rPr lang="pl-PL" sz="1000" b="0" baseline="0" dirty="0"/>
            <a:t>45%</a:t>
          </a:r>
          <a:endParaRPr lang="pl-PL" sz="1000" b="0" dirty="0"/>
        </a:p>
      </cdr:txBody>
    </cdr:sp>
  </cdr:relSizeAnchor>
  <cdr:relSizeAnchor xmlns:cdr="http://schemas.openxmlformats.org/drawingml/2006/chartDrawing">
    <cdr:from>
      <cdr:x>0.29165</cdr:x>
      <cdr:y>0.36228</cdr:y>
    </cdr:from>
    <cdr:to>
      <cdr:x>0.32385</cdr:x>
      <cdr:y>0.49309</cdr:y>
    </cdr:to>
    <cdr:sp macro="" textlink="">
      <cdr:nvSpPr>
        <cdr:cNvPr id="7" name="Strzałka w dół 6"/>
        <cdr:cNvSpPr/>
      </cdr:nvSpPr>
      <cdr:spPr>
        <a:xfrm xmlns:a="http://schemas.openxmlformats.org/drawingml/2006/main" rot="19168859">
          <a:off x="1680094" y="1173018"/>
          <a:ext cx="185543" cy="42354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6AF294"/>
        </a:solidFill>
        <a:ln xmlns:a="http://schemas.openxmlformats.org/drawingml/2006/main" w="19050" cap="sq">
          <a:solidFill>
            <a:srgbClr val="92D050"/>
          </a:solidFill>
          <a:round/>
        </a:ln>
        <a:scene3d xmlns:a="http://schemas.openxmlformats.org/drawingml/2006/main">
          <a:camera prst="isometricTopUp">
            <a:rot lat="21594000" lon="19200000" rev="0"/>
          </a:camera>
          <a:lightRig rig="flood" dir="t"/>
        </a:scene3d>
        <a:sp3d xmlns:a="http://schemas.openxmlformats.org/drawingml/2006/main" prstMaterial="plastic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pl-PL" sz="11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0.59468</cdr:x>
      <cdr:y>0.32377</cdr:y>
    </cdr:from>
    <cdr:to>
      <cdr:x>0.62689</cdr:x>
      <cdr:y>0.45458</cdr:y>
    </cdr:to>
    <cdr:sp macro="" textlink="">
      <cdr:nvSpPr>
        <cdr:cNvPr id="8" name="Strzałka w dół 7"/>
        <cdr:cNvSpPr/>
      </cdr:nvSpPr>
      <cdr:spPr>
        <a:xfrm xmlns:a="http://schemas.openxmlformats.org/drawingml/2006/main" rot="19168859">
          <a:off x="3425767" y="1048328"/>
          <a:ext cx="185543" cy="42354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6AF294"/>
        </a:solidFill>
        <a:ln xmlns:a="http://schemas.openxmlformats.org/drawingml/2006/main" w="19050" cap="sq">
          <a:solidFill>
            <a:srgbClr val="92D050"/>
          </a:solidFill>
          <a:round/>
        </a:ln>
        <a:scene3d xmlns:a="http://schemas.openxmlformats.org/drawingml/2006/main">
          <a:camera prst="isometricTopUp">
            <a:rot lat="21594000" lon="19200000" rev="0"/>
          </a:camera>
          <a:lightRig rig="flood" dir="t"/>
        </a:scene3d>
        <a:sp3d xmlns:a="http://schemas.openxmlformats.org/drawingml/2006/main" prstMaterial="plastic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pl-PL" sz="11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0.60936</cdr:x>
      <cdr:y>0.26215</cdr:y>
    </cdr:from>
    <cdr:to>
      <cdr:x>0.65976</cdr:x>
      <cdr:y>0.46354</cdr:y>
    </cdr:to>
    <cdr:sp macro="" textlink="">
      <cdr:nvSpPr>
        <cdr:cNvPr id="10" name="pole tekstowe 4"/>
        <cdr:cNvSpPr txBox="1"/>
      </cdr:nvSpPr>
      <cdr:spPr>
        <a:xfrm xmlns:a="http://schemas.openxmlformats.org/drawingml/2006/main" rot="19159544">
          <a:off x="4092930" y="919394"/>
          <a:ext cx="338554" cy="70630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="vert" wrap="square" rtlCol="0" anchor="ctr" anchorCtr="1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000" b="0" dirty="0" smtClean="0"/>
            <a:t>spadek</a:t>
          </a:r>
          <a:r>
            <a:rPr lang="pl-PL" sz="1000" b="0" baseline="0" dirty="0" smtClean="0"/>
            <a:t> </a:t>
          </a:r>
          <a:r>
            <a:rPr lang="pl-PL" sz="1000" b="0" baseline="0" dirty="0"/>
            <a:t>53%</a:t>
          </a:r>
          <a:endParaRPr lang="pl-PL" sz="1000" b="0" dirty="0"/>
        </a:p>
      </cdr:txBody>
    </cdr:sp>
  </cdr:relSizeAnchor>
  <cdr:relSizeAnchor xmlns:cdr="http://schemas.openxmlformats.org/drawingml/2006/chartDrawing">
    <cdr:from>
      <cdr:x>0.89796</cdr:x>
      <cdr:y>0.29553</cdr:y>
    </cdr:from>
    <cdr:to>
      <cdr:x>0.94836</cdr:x>
      <cdr:y>0.49692</cdr:y>
    </cdr:to>
    <cdr:sp macro="" textlink="">
      <cdr:nvSpPr>
        <cdr:cNvPr id="11" name="pole tekstowe 4"/>
        <cdr:cNvSpPr txBox="1"/>
      </cdr:nvSpPr>
      <cdr:spPr>
        <a:xfrm xmlns:a="http://schemas.openxmlformats.org/drawingml/2006/main" rot="19159544">
          <a:off x="6031396" y="1036462"/>
          <a:ext cx="338554" cy="70630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="vert" wrap="square" rtlCol="0" anchor="ctr" anchorCtr="1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000" b="0" dirty="0" smtClean="0"/>
            <a:t>spadek</a:t>
          </a:r>
          <a:r>
            <a:rPr lang="pl-PL" sz="1000" b="0" baseline="0" dirty="0" smtClean="0"/>
            <a:t> </a:t>
          </a:r>
          <a:r>
            <a:rPr lang="pl-PL" sz="1000" b="0" baseline="0" dirty="0"/>
            <a:t>41%</a:t>
          </a:r>
          <a:endParaRPr lang="pl-PL" sz="1000" b="0" dirty="0"/>
        </a:p>
      </cdr:txBody>
    </cdr:sp>
  </cdr:relSizeAnchor>
  <cdr:relSizeAnchor xmlns:cdr="http://schemas.openxmlformats.org/drawingml/2006/chartDrawing">
    <cdr:from>
      <cdr:x>0.88616</cdr:x>
      <cdr:y>0.36228</cdr:y>
    </cdr:from>
    <cdr:to>
      <cdr:x>0.91837</cdr:x>
      <cdr:y>0.49309</cdr:y>
    </cdr:to>
    <cdr:sp macro="" textlink="">
      <cdr:nvSpPr>
        <cdr:cNvPr id="12" name="Strzałka w dół 11"/>
        <cdr:cNvSpPr/>
      </cdr:nvSpPr>
      <cdr:spPr>
        <a:xfrm xmlns:a="http://schemas.openxmlformats.org/drawingml/2006/main" rot="19168859">
          <a:off x="5104938" y="1173019"/>
          <a:ext cx="185543" cy="42354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6AF294"/>
        </a:solidFill>
        <a:ln xmlns:a="http://schemas.openxmlformats.org/drawingml/2006/main" w="19050" cap="sq" cmpd="sng" algn="ctr">
          <a:solidFill>
            <a:srgbClr val="92D050"/>
          </a:solidFill>
          <a:prstDash val="solid"/>
          <a:round/>
        </a:ln>
        <a:effectLst xmlns:a="http://schemas.openxmlformats.org/drawingml/2006/main"/>
        <a:scene3d xmlns:a="http://schemas.openxmlformats.org/drawingml/2006/main">
          <a:camera prst="isometricTopUp">
            <a:rot lat="21594000" lon="19200000" rev="0"/>
          </a:camera>
          <a:lightRig rig="flood" dir="t"/>
        </a:scene3d>
        <a:sp3d xmlns:a="http://schemas.openxmlformats.org/drawingml/2006/main" prstMaterial="plastic"/>
      </cdr:spPr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kumimoji="0" lang="pl-PL" sz="1100" b="0" i="0" u="none" strike="noStrike" kern="0" cap="none" spc="0" normalizeH="0" baseline="0" noProof="0" smtClean="0">
            <a:ln w="0"/>
            <a:solidFill>
              <a:sysClr val="windowText" lastClr="000000"/>
            </a:solidFill>
            <a:effectLst>
              <a:outerShdw blurRad="38100" dist="19050" dir="2700000" algn="tl" rotWithShape="0">
                <a:sysClr val="windowText" lastClr="000000">
                  <a:alpha val="40000"/>
                </a:sysClr>
              </a:outerShdw>
            </a:effectLst>
            <a:uLnTx/>
            <a:uFillTx/>
            <a:latin typeface="Calibri" panose="020F0502020204030204"/>
            <a:ea typeface="+mn-ea"/>
            <a:cs typeface="+mn-cs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id="{8131F2C1-44D2-4ED7-BA3C-B03516C602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BCC6A2F8-6413-4BD6-9670-42A3AD914D7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9981C-0199-4C1C-BF55-B9D1845E24AB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37BF2785-6379-4E0D-AD4C-F5805D9846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656C95A6-4C19-47FE-AA18-9E2DB5F9CD1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B82100-07E7-4199-BF42-570F551AA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223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EEFF2B-0721-7148-92D1-1650B5B78E9F}" type="datetimeFigureOut">
              <a:rPr lang="pl-PL" smtClean="0"/>
              <a:t>10.12.2025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2B4DB-5212-AD42-B2C1-BD19AC94D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92773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1pPr>
    <a:lvl2pPr marL="357896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2pPr>
    <a:lvl3pPr marL="715792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3pPr>
    <a:lvl4pPr marL="1073688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4pPr>
    <a:lvl5pPr marL="1431585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5pPr>
    <a:lvl6pPr marL="1789481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6pPr>
    <a:lvl7pPr marL="2147377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7pPr>
    <a:lvl8pPr marL="2505273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8pPr>
    <a:lvl9pPr marL="2863169" algn="l" defTabSz="715792" rtl="0" eaLnBrk="1" latinLnBrk="0" hangingPunct="1">
      <a:defRPr sz="9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877995" y="1342959"/>
            <a:ext cx="7388942" cy="2943611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48CDFE25-4437-7188-EA7B-7D9DAD502275}"/>
              </a:ext>
            </a:extLst>
          </p:cNvPr>
          <p:cNvSpPr/>
          <p:nvPr userDrawn="1"/>
        </p:nvSpPr>
        <p:spPr>
          <a:xfrm>
            <a:off x="1" y="0"/>
            <a:ext cx="4264484" cy="196872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B41AD81-079D-B212-C8B7-9A9D3BEE51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14" y="367681"/>
            <a:ext cx="800100" cy="80010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0A433181-6EED-44B3-4822-4AF9E6BA90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941" y="367681"/>
            <a:ext cx="800100" cy="80010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276322E5-6025-7EA2-67FB-9F57E921005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767" y="367681"/>
            <a:ext cx="800100" cy="8001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249" y="2081379"/>
            <a:ext cx="6773550" cy="753648"/>
          </a:xfrm>
        </p:spPr>
        <p:txBody>
          <a:bodyPr anchor="t" anchorCtr="0">
            <a:normAutofit/>
          </a:bodyPr>
          <a:lstStyle>
            <a:lvl1pPr algn="l">
              <a:lnSpc>
                <a:spcPts val="2722"/>
              </a:lnSpc>
              <a:defRPr sz="2177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5259" y="3307899"/>
            <a:ext cx="6773483" cy="734817"/>
          </a:xfrm>
        </p:spPr>
        <p:txBody>
          <a:bodyPr>
            <a:normAutofit/>
          </a:bodyPr>
          <a:lstStyle>
            <a:lvl1pPr marL="0" indent="0" algn="l">
              <a:lnSpc>
                <a:spcPts val="2381"/>
              </a:lnSpc>
              <a:buNone/>
              <a:defRPr sz="1905" b="1">
                <a:solidFill>
                  <a:schemeClr val="tx2"/>
                </a:solidFill>
              </a:defRPr>
            </a:lvl1pPr>
            <a:lvl2pPr marL="342903" indent="0" algn="ctr">
              <a:buNone/>
              <a:defRPr sz="1500"/>
            </a:lvl2pPr>
            <a:lvl3pPr marL="685804" indent="0" algn="ctr">
              <a:buNone/>
              <a:defRPr sz="1350"/>
            </a:lvl3pPr>
            <a:lvl4pPr marL="1028707" indent="0" algn="ctr">
              <a:buNone/>
              <a:defRPr sz="1200"/>
            </a:lvl4pPr>
            <a:lvl5pPr marL="1371609" indent="0" algn="ctr">
              <a:buNone/>
              <a:defRPr sz="1200"/>
            </a:lvl5pPr>
            <a:lvl6pPr marL="1714511" indent="0" algn="ctr">
              <a:buNone/>
              <a:defRPr sz="1200"/>
            </a:lvl6pPr>
            <a:lvl7pPr marL="2057413" indent="0" algn="ctr">
              <a:buNone/>
              <a:defRPr sz="1200"/>
            </a:lvl7pPr>
            <a:lvl8pPr marL="2400316" indent="0" algn="ctr">
              <a:buNone/>
              <a:defRPr sz="1200"/>
            </a:lvl8pPr>
            <a:lvl9pPr marL="2743218" indent="0" algn="ctr">
              <a:buNone/>
              <a:defRPr sz="12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6719" y="367682"/>
            <a:ext cx="1539287" cy="237532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2A3D249-6366-4532-95C2-9DDC07D17B44}" type="datetime1">
              <a:rPr lang="pl-PL" smtClean="0"/>
              <a:t>10.12.2025</a:t>
            </a:fld>
            <a:endParaRPr lang="pl-PL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D99AC2CA-7069-4A8E-9D19-13E7BFB1BE1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63" y="1342959"/>
            <a:ext cx="3387422" cy="624285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6728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rostokąt 29">
            <a:extLst>
              <a:ext uri="{FF2B5EF4-FFF2-40B4-BE49-F238E27FC236}">
                <a16:creationId xmlns:a16="http://schemas.microsoft.com/office/drawing/2014/main" id="{C0CA1683-BBD7-49B1-A28E-B898DDE62117}"/>
              </a:ext>
            </a:extLst>
          </p:cNvPr>
          <p:cNvSpPr/>
          <p:nvPr userDrawn="1"/>
        </p:nvSpPr>
        <p:spPr>
          <a:xfrm>
            <a:off x="1" y="0"/>
            <a:ext cx="4264484" cy="196872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877064" y="1349596"/>
            <a:ext cx="7389873" cy="2936974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5249" y="2088941"/>
            <a:ext cx="6773550" cy="740100"/>
          </a:xfrm>
        </p:spPr>
        <p:txBody>
          <a:bodyPr anchor="t" anchorCtr="0">
            <a:normAutofit/>
          </a:bodyPr>
          <a:lstStyle>
            <a:lvl1pPr algn="l">
              <a:lnSpc>
                <a:spcPts val="2722"/>
              </a:lnSpc>
              <a:defRPr sz="2177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5259" y="3307899"/>
            <a:ext cx="6773483" cy="734817"/>
          </a:xfrm>
        </p:spPr>
        <p:txBody>
          <a:bodyPr>
            <a:normAutofit/>
          </a:bodyPr>
          <a:lstStyle>
            <a:lvl1pPr marL="0" indent="0" algn="l">
              <a:lnSpc>
                <a:spcPts val="2381"/>
              </a:lnSpc>
              <a:buNone/>
              <a:defRPr sz="1905" b="1">
                <a:solidFill>
                  <a:schemeClr val="tx2"/>
                </a:solidFill>
              </a:defRPr>
            </a:lvl1pPr>
            <a:lvl2pPr marL="342903" indent="0" algn="ctr">
              <a:buNone/>
              <a:defRPr sz="1500"/>
            </a:lvl2pPr>
            <a:lvl3pPr marL="685804" indent="0" algn="ctr">
              <a:buNone/>
              <a:defRPr sz="1350"/>
            </a:lvl3pPr>
            <a:lvl4pPr marL="1028707" indent="0" algn="ctr">
              <a:buNone/>
              <a:defRPr sz="1200"/>
            </a:lvl4pPr>
            <a:lvl5pPr marL="1371609" indent="0" algn="ctr">
              <a:buNone/>
              <a:defRPr sz="1200"/>
            </a:lvl5pPr>
            <a:lvl6pPr marL="1714511" indent="0" algn="ctr">
              <a:buNone/>
              <a:defRPr sz="1200"/>
            </a:lvl6pPr>
            <a:lvl7pPr marL="2057413" indent="0" algn="ctr">
              <a:buNone/>
              <a:defRPr sz="1200"/>
            </a:lvl7pPr>
            <a:lvl8pPr marL="2400316" indent="0" algn="ctr">
              <a:buNone/>
              <a:defRPr sz="1200"/>
            </a:lvl8pPr>
            <a:lvl9pPr marL="2743218" indent="0" algn="ctr">
              <a:buNone/>
              <a:defRPr sz="12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6719" y="367682"/>
            <a:ext cx="1539287" cy="237532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68EEE8EE-D7CF-4F1D-849B-3E54D1DD80B0}" type="datetime1">
              <a:rPr lang="pl-PL" smtClean="0"/>
              <a:t>10.12.2025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039E0742-6ADE-F448-8437-7F591E1D07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76" y="824802"/>
            <a:ext cx="342900" cy="342900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F60567DB-D582-D44E-A6AD-12B2B5F1FE7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24" y="349553"/>
            <a:ext cx="342900" cy="342900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39EEE39C-033E-F640-8C4C-E23D91BEA33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76" y="824802"/>
            <a:ext cx="342900" cy="342900"/>
          </a:xfrm>
          <a:prstGeom prst="rect">
            <a:avLst/>
          </a:prstGeom>
        </p:spPr>
      </p:pic>
      <p:pic>
        <p:nvPicPr>
          <p:cNvPr id="21" name="Obraz 20">
            <a:extLst>
              <a:ext uri="{FF2B5EF4-FFF2-40B4-BE49-F238E27FC236}">
                <a16:creationId xmlns:a16="http://schemas.microsoft.com/office/drawing/2014/main" id="{C169AC8E-96EA-1048-803E-97D6CEE5E10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560" y="344396"/>
            <a:ext cx="342900" cy="342900"/>
          </a:xfrm>
          <a:prstGeom prst="rect">
            <a:avLst/>
          </a:prstGeom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D5D90F56-CFD2-1A40-B479-B556FC2D370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9552"/>
            <a:ext cx="342900" cy="342900"/>
          </a:xfrm>
          <a:prstGeom prst="rect">
            <a:avLst/>
          </a:prstGeom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48E96C1A-FA5C-A24F-9872-8608B9B3BC4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979" y="831921"/>
            <a:ext cx="342900" cy="342900"/>
          </a:xfrm>
          <a:prstGeom prst="rect">
            <a:avLst/>
          </a:prstGeom>
        </p:spPr>
      </p:pic>
      <p:pic>
        <p:nvPicPr>
          <p:cNvPr id="27" name="Obraz 26">
            <a:extLst>
              <a:ext uri="{FF2B5EF4-FFF2-40B4-BE49-F238E27FC236}">
                <a16:creationId xmlns:a16="http://schemas.microsoft.com/office/drawing/2014/main" id="{28B2440F-CBE5-784D-ADC8-E797F64F472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89" y="347988"/>
            <a:ext cx="342900" cy="342900"/>
          </a:xfrm>
          <a:prstGeom prst="rect">
            <a:avLst/>
          </a:prstGeom>
        </p:spPr>
      </p:pic>
      <p:pic>
        <p:nvPicPr>
          <p:cNvPr id="29" name="Obraz 28">
            <a:extLst>
              <a:ext uri="{FF2B5EF4-FFF2-40B4-BE49-F238E27FC236}">
                <a16:creationId xmlns:a16="http://schemas.microsoft.com/office/drawing/2014/main" id="{1C717A0E-10D0-FA43-BF65-49909BDCEAFA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93" y="342342"/>
            <a:ext cx="342900" cy="342900"/>
          </a:xfrm>
          <a:prstGeom prst="rect">
            <a:avLst/>
          </a:prstGeom>
        </p:spPr>
      </p:pic>
      <p:pic>
        <p:nvPicPr>
          <p:cNvPr id="31" name="Obraz 30">
            <a:extLst>
              <a:ext uri="{FF2B5EF4-FFF2-40B4-BE49-F238E27FC236}">
                <a16:creationId xmlns:a16="http://schemas.microsoft.com/office/drawing/2014/main" id="{A2891D6F-956C-9342-B2BB-C701A5BC515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84" y="339502"/>
            <a:ext cx="342900" cy="342900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7DE0C268-A93E-1C47-9AA3-10F1F10D097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398" y="829987"/>
            <a:ext cx="342900" cy="342900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45508241-FE91-D847-8686-4F72BD31422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413" y="829009"/>
            <a:ext cx="342900" cy="342900"/>
          </a:xfrm>
          <a:prstGeom prst="rect">
            <a:avLst/>
          </a:prstGeom>
        </p:spPr>
      </p:pic>
      <p:pic>
        <p:nvPicPr>
          <p:cNvPr id="37" name="Obraz 36">
            <a:extLst>
              <a:ext uri="{FF2B5EF4-FFF2-40B4-BE49-F238E27FC236}">
                <a16:creationId xmlns:a16="http://schemas.microsoft.com/office/drawing/2014/main" id="{EB9A3203-260A-FA4A-9526-A6276A5756D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89" y="829009"/>
            <a:ext cx="342900" cy="342900"/>
          </a:xfrm>
          <a:prstGeom prst="rect">
            <a:avLst/>
          </a:prstGeom>
        </p:spPr>
      </p:pic>
      <p:pic>
        <p:nvPicPr>
          <p:cNvPr id="32" name="Obraz 31">
            <a:extLst>
              <a:ext uri="{FF2B5EF4-FFF2-40B4-BE49-F238E27FC236}">
                <a16:creationId xmlns:a16="http://schemas.microsoft.com/office/drawing/2014/main" id="{A2E34B4B-2F98-4123-BCC4-081E05CD7DB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63" y="1342959"/>
            <a:ext cx="3387422" cy="62428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 userDrawn="1"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02601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owy (krótki tytuł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ymbol zastępczy obrazu 8">
            <a:extLst>
              <a:ext uri="{FF2B5EF4-FFF2-40B4-BE49-F238E27FC236}">
                <a16:creationId xmlns:a16="http://schemas.microsoft.com/office/drawing/2014/main" id="{5DB7025B-8E3D-400F-9C76-C0A26B30114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026" y="9407"/>
            <a:ext cx="5850822" cy="3687291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62707 w 6835775"/>
              <a:gd name="connsiteY3" fmla="*/ 4111191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111191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76475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76581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6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168826 w 6835775"/>
              <a:gd name="connsiteY3" fmla="*/ 4120805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58314 w 6835775"/>
              <a:gd name="connsiteY3" fmla="*/ 4130502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65198 w 6835775"/>
              <a:gd name="connsiteY3" fmla="*/ 4072319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65198 w 6842219"/>
              <a:gd name="connsiteY3" fmla="*/ 4072319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51966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44548 w 6842219"/>
              <a:gd name="connsiteY3" fmla="*/ 4082018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69529"/>
              <a:gd name="connsiteY0" fmla="*/ 0 h 4898126"/>
              <a:gd name="connsiteX1" fmla="*/ 6835775 w 6869529"/>
              <a:gd name="connsiteY1" fmla="*/ 0 h 4898126"/>
              <a:gd name="connsiteX2" fmla="*/ 6869430 w 6869529"/>
              <a:gd name="connsiteY2" fmla="*/ 4090754 h 4898126"/>
              <a:gd name="connsiteX3" fmla="*/ 2244548 w 6869529"/>
              <a:gd name="connsiteY3" fmla="*/ 4082018 h 4898126"/>
              <a:gd name="connsiteX4" fmla="*/ 2259079 w 6869529"/>
              <a:gd name="connsiteY4" fmla="*/ 4898126 h 4898126"/>
              <a:gd name="connsiteX5" fmla="*/ 0 w 6869529"/>
              <a:gd name="connsiteY5" fmla="*/ 4859338 h 4898126"/>
              <a:gd name="connsiteX6" fmla="*/ 0 w 6869529"/>
              <a:gd name="connsiteY6" fmla="*/ 0 h 4898126"/>
              <a:gd name="connsiteX0" fmla="*/ 0 w 6869529"/>
              <a:gd name="connsiteY0" fmla="*/ 0 h 4907822"/>
              <a:gd name="connsiteX1" fmla="*/ 6835775 w 6869529"/>
              <a:gd name="connsiteY1" fmla="*/ 0 h 4907822"/>
              <a:gd name="connsiteX2" fmla="*/ 6869430 w 6869529"/>
              <a:gd name="connsiteY2" fmla="*/ 4090754 h 4907822"/>
              <a:gd name="connsiteX3" fmla="*/ 2244548 w 6869529"/>
              <a:gd name="connsiteY3" fmla="*/ 4082018 h 4907822"/>
              <a:gd name="connsiteX4" fmla="*/ 2245312 w 6869529"/>
              <a:gd name="connsiteY4" fmla="*/ 4907822 h 4907822"/>
              <a:gd name="connsiteX5" fmla="*/ 0 w 6869529"/>
              <a:gd name="connsiteY5" fmla="*/ 4859338 h 4907822"/>
              <a:gd name="connsiteX6" fmla="*/ 0 w 6869529"/>
              <a:gd name="connsiteY6" fmla="*/ 0 h 4907822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883040"/>
              <a:gd name="connsiteX1" fmla="*/ 6835775 w 6869529"/>
              <a:gd name="connsiteY1" fmla="*/ 0 h 4883040"/>
              <a:gd name="connsiteX2" fmla="*/ 6869430 w 6869529"/>
              <a:gd name="connsiteY2" fmla="*/ 4090754 h 4883040"/>
              <a:gd name="connsiteX3" fmla="*/ 2244548 w 6869529"/>
              <a:gd name="connsiteY3" fmla="*/ 4082018 h 4883040"/>
              <a:gd name="connsiteX4" fmla="*/ 2245312 w 6869529"/>
              <a:gd name="connsiteY4" fmla="*/ 4883040 h 4883040"/>
              <a:gd name="connsiteX5" fmla="*/ 0 w 6869529"/>
              <a:gd name="connsiteY5" fmla="*/ 4859338 h 4883040"/>
              <a:gd name="connsiteX6" fmla="*/ 0 w 6869529"/>
              <a:gd name="connsiteY6" fmla="*/ 0 h 4883040"/>
              <a:gd name="connsiteX0" fmla="*/ 0 w 6869529"/>
              <a:gd name="connsiteY0" fmla="*/ 0 h 4871547"/>
              <a:gd name="connsiteX1" fmla="*/ 6835775 w 6869529"/>
              <a:gd name="connsiteY1" fmla="*/ 0 h 4871547"/>
              <a:gd name="connsiteX2" fmla="*/ 6869430 w 6869529"/>
              <a:gd name="connsiteY2" fmla="*/ 4090754 h 4871547"/>
              <a:gd name="connsiteX3" fmla="*/ 2244548 w 6869529"/>
              <a:gd name="connsiteY3" fmla="*/ 4082018 h 4871547"/>
              <a:gd name="connsiteX4" fmla="*/ 2245312 w 6869529"/>
              <a:gd name="connsiteY4" fmla="*/ 4871547 h 4871547"/>
              <a:gd name="connsiteX5" fmla="*/ 0 w 6869529"/>
              <a:gd name="connsiteY5" fmla="*/ 4859338 h 4871547"/>
              <a:gd name="connsiteX6" fmla="*/ 0 w 6869529"/>
              <a:gd name="connsiteY6" fmla="*/ 0 h 4871547"/>
              <a:gd name="connsiteX0" fmla="*/ 0 w 6869529"/>
              <a:gd name="connsiteY0" fmla="*/ 0 h 4859338"/>
              <a:gd name="connsiteX1" fmla="*/ 6835775 w 6869529"/>
              <a:gd name="connsiteY1" fmla="*/ 0 h 4859338"/>
              <a:gd name="connsiteX2" fmla="*/ 6869430 w 6869529"/>
              <a:gd name="connsiteY2" fmla="*/ 4090754 h 4859338"/>
              <a:gd name="connsiteX3" fmla="*/ 2244548 w 6869529"/>
              <a:gd name="connsiteY3" fmla="*/ 4082018 h 4859338"/>
              <a:gd name="connsiteX4" fmla="*/ 2241233 w 6869529"/>
              <a:gd name="connsiteY4" fmla="*/ 4842815 h 4859338"/>
              <a:gd name="connsiteX5" fmla="*/ 0 w 6869529"/>
              <a:gd name="connsiteY5" fmla="*/ 4859338 h 4859338"/>
              <a:gd name="connsiteX6" fmla="*/ 0 w 6869529"/>
              <a:gd name="connsiteY6" fmla="*/ 0 h 4859338"/>
              <a:gd name="connsiteX0" fmla="*/ 0 w 6869529"/>
              <a:gd name="connsiteY0" fmla="*/ 0 h 4877294"/>
              <a:gd name="connsiteX1" fmla="*/ 6835775 w 6869529"/>
              <a:gd name="connsiteY1" fmla="*/ 0 h 4877294"/>
              <a:gd name="connsiteX2" fmla="*/ 6869430 w 6869529"/>
              <a:gd name="connsiteY2" fmla="*/ 4090754 h 4877294"/>
              <a:gd name="connsiteX3" fmla="*/ 2244548 w 6869529"/>
              <a:gd name="connsiteY3" fmla="*/ 4082018 h 4877294"/>
              <a:gd name="connsiteX4" fmla="*/ 2237154 w 6869529"/>
              <a:gd name="connsiteY4" fmla="*/ 4877294 h 4877294"/>
              <a:gd name="connsiteX5" fmla="*/ 0 w 6869529"/>
              <a:gd name="connsiteY5" fmla="*/ 4859338 h 4877294"/>
              <a:gd name="connsiteX6" fmla="*/ 0 w 6869529"/>
              <a:gd name="connsiteY6" fmla="*/ 0 h 4877294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44548 w 6869529"/>
              <a:gd name="connsiteY3" fmla="*/ 4082018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56786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0865 w 6869529"/>
              <a:gd name="connsiteY3" fmla="*/ 4087764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30301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30"/>
              <a:gd name="connsiteY0" fmla="*/ 0 h 4860055"/>
              <a:gd name="connsiteX1" fmla="*/ 6835775 w 6869530"/>
              <a:gd name="connsiteY1" fmla="*/ 0 h 4860055"/>
              <a:gd name="connsiteX2" fmla="*/ 6869431 w 6869530"/>
              <a:gd name="connsiteY2" fmla="*/ 4073515 h 4860055"/>
              <a:gd name="connsiteX3" fmla="*/ 2264944 w 6869530"/>
              <a:gd name="connsiteY3" fmla="*/ 4030301 h 4860055"/>
              <a:gd name="connsiteX4" fmla="*/ 2261629 w 6869530"/>
              <a:gd name="connsiteY4" fmla="*/ 4860055 h 4860055"/>
              <a:gd name="connsiteX5" fmla="*/ 0 w 6869530"/>
              <a:gd name="connsiteY5" fmla="*/ 4859338 h 4860055"/>
              <a:gd name="connsiteX6" fmla="*/ 0 w 6869530"/>
              <a:gd name="connsiteY6" fmla="*/ 0 h 4860055"/>
              <a:gd name="connsiteX0" fmla="*/ 0 w 6873601"/>
              <a:gd name="connsiteY0" fmla="*/ 0 h 4860055"/>
              <a:gd name="connsiteX1" fmla="*/ 6835775 w 6873601"/>
              <a:gd name="connsiteY1" fmla="*/ 0 h 4860055"/>
              <a:gd name="connsiteX2" fmla="*/ 6873511 w 6873601"/>
              <a:gd name="connsiteY2" fmla="*/ 4062022 h 4860055"/>
              <a:gd name="connsiteX3" fmla="*/ 2264944 w 6873601"/>
              <a:gd name="connsiteY3" fmla="*/ 4030301 h 4860055"/>
              <a:gd name="connsiteX4" fmla="*/ 2261629 w 6873601"/>
              <a:gd name="connsiteY4" fmla="*/ 4860055 h 4860055"/>
              <a:gd name="connsiteX5" fmla="*/ 0 w 6873601"/>
              <a:gd name="connsiteY5" fmla="*/ 4859338 h 4860055"/>
              <a:gd name="connsiteX6" fmla="*/ 0 w 6873601"/>
              <a:gd name="connsiteY6" fmla="*/ 0 h 4860055"/>
              <a:gd name="connsiteX0" fmla="*/ 0 w 6877673"/>
              <a:gd name="connsiteY0" fmla="*/ 0 h 4860055"/>
              <a:gd name="connsiteX1" fmla="*/ 6835775 w 6877673"/>
              <a:gd name="connsiteY1" fmla="*/ 0 h 4860055"/>
              <a:gd name="connsiteX2" fmla="*/ 6877591 w 6877673"/>
              <a:gd name="connsiteY2" fmla="*/ 4085007 h 4860055"/>
              <a:gd name="connsiteX3" fmla="*/ 2264944 w 6877673"/>
              <a:gd name="connsiteY3" fmla="*/ 4030301 h 4860055"/>
              <a:gd name="connsiteX4" fmla="*/ 2261629 w 6877673"/>
              <a:gd name="connsiteY4" fmla="*/ 4860055 h 4860055"/>
              <a:gd name="connsiteX5" fmla="*/ 0 w 6877673"/>
              <a:gd name="connsiteY5" fmla="*/ 4859338 h 4860055"/>
              <a:gd name="connsiteX6" fmla="*/ 0 w 6877673"/>
              <a:gd name="connsiteY6" fmla="*/ 0 h 4860055"/>
              <a:gd name="connsiteX0" fmla="*/ 0 w 6881745"/>
              <a:gd name="connsiteY0" fmla="*/ 0 h 4860055"/>
              <a:gd name="connsiteX1" fmla="*/ 6835775 w 6881745"/>
              <a:gd name="connsiteY1" fmla="*/ 0 h 4860055"/>
              <a:gd name="connsiteX2" fmla="*/ 6881670 w 6881745"/>
              <a:gd name="connsiteY2" fmla="*/ 4079260 h 4860055"/>
              <a:gd name="connsiteX3" fmla="*/ 2264944 w 6881745"/>
              <a:gd name="connsiteY3" fmla="*/ 4030301 h 4860055"/>
              <a:gd name="connsiteX4" fmla="*/ 2261629 w 6881745"/>
              <a:gd name="connsiteY4" fmla="*/ 4860055 h 4860055"/>
              <a:gd name="connsiteX5" fmla="*/ 0 w 6881745"/>
              <a:gd name="connsiteY5" fmla="*/ 4859338 h 4860055"/>
              <a:gd name="connsiteX6" fmla="*/ 0 w 6881745"/>
              <a:gd name="connsiteY6" fmla="*/ 0 h 4860055"/>
              <a:gd name="connsiteX0" fmla="*/ 0 w 6869531"/>
              <a:gd name="connsiteY0" fmla="*/ 0 h 4860055"/>
              <a:gd name="connsiteX1" fmla="*/ 6835775 w 6869531"/>
              <a:gd name="connsiteY1" fmla="*/ 0 h 4860055"/>
              <a:gd name="connsiteX2" fmla="*/ 6869432 w 6869531"/>
              <a:gd name="connsiteY2" fmla="*/ 4050527 h 4860055"/>
              <a:gd name="connsiteX3" fmla="*/ 2264944 w 6869531"/>
              <a:gd name="connsiteY3" fmla="*/ 4030301 h 4860055"/>
              <a:gd name="connsiteX4" fmla="*/ 2261629 w 6869531"/>
              <a:gd name="connsiteY4" fmla="*/ 4860055 h 4860055"/>
              <a:gd name="connsiteX5" fmla="*/ 0 w 6869531"/>
              <a:gd name="connsiteY5" fmla="*/ 4859338 h 4860055"/>
              <a:gd name="connsiteX6" fmla="*/ 0 w 6869531"/>
              <a:gd name="connsiteY6" fmla="*/ 0 h 4860055"/>
              <a:gd name="connsiteX0" fmla="*/ 0 w 6855816"/>
              <a:gd name="connsiteY0" fmla="*/ 0 h 4860055"/>
              <a:gd name="connsiteX1" fmla="*/ 6835775 w 6855816"/>
              <a:gd name="connsiteY1" fmla="*/ 0 h 4860055"/>
              <a:gd name="connsiteX2" fmla="*/ 6855665 w 6855816"/>
              <a:gd name="connsiteY2" fmla="*/ 4089315 h 4860055"/>
              <a:gd name="connsiteX3" fmla="*/ 2264944 w 6855816"/>
              <a:gd name="connsiteY3" fmla="*/ 4030301 h 4860055"/>
              <a:gd name="connsiteX4" fmla="*/ 2261629 w 6855816"/>
              <a:gd name="connsiteY4" fmla="*/ 4860055 h 4860055"/>
              <a:gd name="connsiteX5" fmla="*/ 0 w 6855816"/>
              <a:gd name="connsiteY5" fmla="*/ 4859338 h 4860055"/>
              <a:gd name="connsiteX6" fmla="*/ 0 w 6855816"/>
              <a:gd name="connsiteY6" fmla="*/ 0 h 4860055"/>
              <a:gd name="connsiteX0" fmla="*/ 0 w 6855817"/>
              <a:gd name="connsiteY0" fmla="*/ 0 h 4860055"/>
              <a:gd name="connsiteX1" fmla="*/ 6835775 w 6855817"/>
              <a:gd name="connsiteY1" fmla="*/ 0 h 4860055"/>
              <a:gd name="connsiteX2" fmla="*/ 6855666 w 6855817"/>
              <a:gd name="connsiteY2" fmla="*/ 4079618 h 4860055"/>
              <a:gd name="connsiteX3" fmla="*/ 2264944 w 6855817"/>
              <a:gd name="connsiteY3" fmla="*/ 4030301 h 4860055"/>
              <a:gd name="connsiteX4" fmla="*/ 2261629 w 6855817"/>
              <a:gd name="connsiteY4" fmla="*/ 4860055 h 4860055"/>
              <a:gd name="connsiteX5" fmla="*/ 0 w 6855817"/>
              <a:gd name="connsiteY5" fmla="*/ 4859338 h 4860055"/>
              <a:gd name="connsiteX6" fmla="*/ 0 w 6855817"/>
              <a:gd name="connsiteY6" fmla="*/ 0 h 4860055"/>
              <a:gd name="connsiteX0" fmla="*/ 0 w 6883275"/>
              <a:gd name="connsiteY0" fmla="*/ 0 h 4860055"/>
              <a:gd name="connsiteX1" fmla="*/ 6835775 w 6883275"/>
              <a:gd name="connsiteY1" fmla="*/ 0 h 4860055"/>
              <a:gd name="connsiteX2" fmla="*/ 6883202 w 6883275"/>
              <a:gd name="connsiteY2" fmla="*/ 4050527 h 4860055"/>
              <a:gd name="connsiteX3" fmla="*/ 2264944 w 6883275"/>
              <a:gd name="connsiteY3" fmla="*/ 4030301 h 4860055"/>
              <a:gd name="connsiteX4" fmla="*/ 2261629 w 6883275"/>
              <a:gd name="connsiteY4" fmla="*/ 4860055 h 4860055"/>
              <a:gd name="connsiteX5" fmla="*/ 0 w 6883275"/>
              <a:gd name="connsiteY5" fmla="*/ 4859338 h 4860055"/>
              <a:gd name="connsiteX6" fmla="*/ 0 w 6883275"/>
              <a:gd name="connsiteY6" fmla="*/ 0 h 4860055"/>
              <a:gd name="connsiteX0" fmla="*/ 0 w 6848989"/>
              <a:gd name="connsiteY0" fmla="*/ 0 h 4860055"/>
              <a:gd name="connsiteX1" fmla="*/ 6835775 w 6848989"/>
              <a:gd name="connsiteY1" fmla="*/ 0 h 4860055"/>
              <a:gd name="connsiteX2" fmla="*/ 6848783 w 6848989"/>
              <a:gd name="connsiteY2" fmla="*/ 4069921 h 4860055"/>
              <a:gd name="connsiteX3" fmla="*/ 2264944 w 6848989"/>
              <a:gd name="connsiteY3" fmla="*/ 4030301 h 4860055"/>
              <a:gd name="connsiteX4" fmla="*/ 2261629 w 6848989"/>
              <a:gd name="connsiteY4" fmla="*/ 4860055 h 4860055"/>
              <a:gd name="connsiteX5" fmla="*/ 0 w 6848989"/>
              <a:gd name="connsiteY5" fmla="*/ 4859338 h 4860055"/>
              <a:gd name="connsiteX6" fmla="*/ 0 w 6848989"/>
              <a:gd name="connsiteY6" fmla="*/ 0 h 4860055"/>
              <a:gd name="connsiteX0" fmla="*/ 0 w 6855818"/>
              <a:gd name="connsiteY0" fmla="*/ 0 h 4860055"/>
              <a:gd name="connsiteX1" fmla="*/ 6835775 w 6855818"/>
              <a:gd name="connsiteY1" fmla="*/ 0 h 4860055"/>
              <a:gd name="connsiteX2" fmla="*/ 6855667 w 6855818"/>
              <a:gd name="connsiteY2" fmla="*/ 4040830 h 4860055"/>
              <a:gd name="connsiteX3" fmla="*/ 2264944 w 6855818"/>
              <a:gd name="connsiteY3" fmla="*/ 4030301 h 4860055"/>
              <a:gd name="connsiteX4" fmla="*/ 2261629 w 6855818"/>
              <a:gd name="connsiteY4" fmla="*/ 4860055 h 4860055"/>
              <a:gd name="connsiteX5" fmla="*/ 0 w 6855818"/>
              <a:gd name="connsiteY5" fmla="*/ 4859338 h 4860055"/>
              <a:gd name="connsiteX6" fmla="*/ 0 w 6855818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261629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40666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0015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47874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35775"/>
              <a:gd name="connsiteY0" fmla="*/ 0 h 4860055"/>
              <a:gd name="connsiteX1" fmla="*/ 6835775 w 6835775"/>
              <a:gd name="connsiteY1" fmla="*/ 0 h 4860055"/>
              <a:gd name="connsiteX2" fmla="*/ 5663990 w 6835775"/>
              <a:gd name="connsiteY2" fmla="*/ 4085937 h 4860055"/>
              <a:gd name="connsiteX3" fmla="*/ 2326134 w 6835775"/>
              <a:gd name="connsiteY3" fmla="*/ 4049279 h 4860055"/>
              <a:gd name="connsiteX4" fmla="*/ 2323582 w 6835775"/>
              <a:gd name="connsiteY4" fmla="*/ 4860055 h 4860055"/>
              <a:gd name="connsiteX5" fmla="*/ 0 w 6835775"/>
              <a:gd name="connsiteY5" fmla="*/ 4859338 h 4860055"/>
              <a:gd name="connsiteX6" fmla="*/ 0 w 6835775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722787"/>
              <a:gd name="connsiteY0" fmla="*/ 0 h 4860055"/>
              <a:gd name="connsiteX1" fmla="*/ 5722787 w 5722787"/>
              <a:gd name="connsiteY1" fmla="*/ 0 h 4860055"/>
              <a:gd name="connsiteX2" fmla="*/ 5663990 w 5722787"/>
              <a:gd name="connsiteY2" fmla="*/ 4085937 h 4860055"/>
              <a:gd name="connsiteX3" fmla="*/ 2326134 w 5722787"/>
              <a:gd name="connsiteY3" fmla="*/ 4049279 h 4860055"/>
              <a:gd name="connsiteX4" fmla="*/ 2323582 w 5722787"/>
              <a:gd name="connsiteY4" fmla="*/ 4860055 h 4860055"/>
              <a:gd name="connsiteX5" fmla="*/ 0 w 5722787"/>
              <a:gd name="connsiteY5" fmla="*/ 4859338 h 4860055"/>
              <a:gd name="connsiteX6" fmla="*/ 0 w 5722787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63990 w 5667138"/>
              <a:gd name="connsiteY2" fmla="*/ 4085937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26890 w 5667138"/>
              <a:gd name="connsiteY2" fmla="*/ 4073249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73249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32253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32253 w 5639289"/>
              <a:gd name="connsiteY3" fmla="*/ 4049279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26134 w 5639289"/>
              <a:gd name="connsiteY3" fmla="*/ 4032538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51473"/>
              <a:gd name="connsiteY0" fmla="*/ 0 h 4860055"/>
              <a:gd name="connsiteX1" fmla="*/ 5620764 w 5651473"/>
              <a:gd name="connsiteY1" fmla="*/ 0 h 4860055"/>
              <a:gd name="connsiteX2" fmla="*/ 5651366 w 5651473"/>
              <a:gd name="connsiteY2" fmla="*/ 4048139 h 4860055"/>
              <a:gd name="connsiteX3" fmla="*/ 2326134 w 5651473"/>
              <a:gd name="connsiteY3" fmla="*/ 4032538 h 4860055"/>
              <a:gd name="connsiteX4" fmla="*/ 2323582 w 5651473"/>
              <a:gd name="connsiteY4" fmla="*/ 4860055 h 4860055"/>
              <a:gd name="connsiteX5" fmla="*/ 0 w 5651473"/>
              <a:gd name="connsiteY5" fmla="*/ 4859338 h 4860055"/>
              <a:gd name="connsiteX6" fmla="*/ 0 w 5651473"/>
              <a:gd name="connsiteY6" fmla="*/ 0 h 4860055"/>
              <a:gd name="connsiteX0" fmla="*/ 0 w 5627215"/>
              <a:gd name="connsiteY0" fmla="*/ 0 h 4860055"/>
              <a:gd name="connsiteX1" fmla="*/ 5620764 w 5627215"/>
              <a:gd name="connsiteY1" fmla="*/ 0 h 4860055"/>
              <a:gd name="connsiteX2" fmla="*/ 5626891 w 5627215"/>
              <a:gd name="connsiteY2" fmla="*/ 4048139 h 4860055"/>
              <a:gd name="connsiteX3" fmla="*/ 2326134 w 5627215"/>
              <a:gd name="connsiteY3" fmla="*/ 4032538 h 4860055"/>
              <a:gd name="connsiteX4" fmla="*/ 2323582 w 5627215"/>
              <a:gd name="connsiteY4" fmla="*/ 4860055 h 4860055"/>
              <a:gd name="connsiteX5" fmla="*/ 0 w 5627215"/>
              <a:gd name="connsiteY5" fmla="*/ 4859338 h 4860055"/>
              <a:gd name="connsiteX6" fmla="*/ 0 w 5627215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4 w 5627552"/>
              <a:gd name="connsiteY3" fmla="*/ 4032538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33018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5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34079"/>
              <a:gd name="connsiteY0" fmla="*/ 0 h 4860055"/>
              <a:gd name="connsiteX1" fmla="*/ 5626884 w 5634079"/>
              <a:gd name="connsiteY1" fmla="*/ 16741 h 4860055"/>
              <a:gd name="connsiteX2" fmla="*/ 5633775 w 5634079"/>
              <a:gd name="connsiteY2" fmla="*/ 4048139 h 4860055"/>
              <a:gd name="connsiteX3" fmla="*/ 2326135 w 5634079"/>
              <a:gd name="connsiteY3" fmla="*/ 4041955 h 4860055"/>
              <a:gd name="connsiteX4" fmla="*/ 2323582 w 5634079"/>
              <a:gd name="connsiteY4" fmla="*/ 4860055 h 4860055"/>
              <a:gd name="connsiteX5" fmla="*/ 0 w 5634079"/>
              <a:gd name="connsiteY5" fmla="*/ 4859338 h 4860055"/>
              <a:gd name="connsiteX6" fmla="*/ 0 w 5634079"/>
              <a:gd name="connsiteY6" fmla="*/ 0 h 4860055"/>
              <a:gd name="connsiteX0" fmla="*/ 0 w 5634436"/>
              <a:gd name="connsiteY0" fmla="*/ 2093 h 4862148"/>
              <a:gd name="connsiteX1" fmla="*/ 5633768 w 5634436"/>
              <a:gd name="connsiteY1" fmla="*/ 0 h 4862148"/>
              <a:gd name="connsiteX2" fmla="*/ 5633775 w 5634436"/>
              <a:gd name="connsiteY2" fmla="*/ 4050232 h 4862148"/>
              <a:gd name="connsiteX3" fmla="*/ 2326135 w 5634436"/>
              <a:gd name="connsiteY3" fmla="*/ 4044048 h 4862148"/>
              <a:gd name="connsiteX4" fmla="*/ 2323582 w 5634436"/>
              <a:gd name="connsiteY4" fmla="*/ 4862148 h 4862148"/>
              <a:gd name="connsiteX5" fmla="*/ 0 w 5634436"/>
              <a:gd name="connsiteY5" fmla="*/ 4861431 h 4862148"/>
              <a:gd name="connsiteX6" fmla="*/ 0 w 5634436"/>
              <a:gd name="connsiteY6" fmla="*/ 2093 h 4862148"/>
              <a:gd name="connsiteX0" fmla="*/ 0 w 5647740"/>
              <a:gd name="connsiteY0" fmla="*/ 2093 h 4862148"/>
              <a:gd name="connsiteX1" fmla="*/ 5633768 w 5647740"/>
              <a:gd name="connsiteY1" fmla="*/ 0 h 4862148"/>
              <a:gd name="connsiteX2" fmla="*/ 5647542 w 5647740"/>
              <a:gd name="connsiteY2" fmla="*/ 4050232 h 4862148"/>
              <a:gd name="connsiteX3" fmla="*/ 2326135 w 5647740"/>
              <a:gd name="connsiteY3" fmla="*/ 4044048 h 4862148"/>
              <a:gd name="connsiteX4" fmla="*/ 2323582 w 5647740"/>
              <a:gd name="connsiteY4" fmla="*/ 4862148 h 4862148"/>
              <a:gd name="connsiteX5" fmla="*/ 0 w 5647740"/>
              <a:gd name="connsiteY5" fmla="*/ 4861431 h 4862148"/>
              <a:gd name="connsiteX6" fmla="*/ 0 w 5647740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54419"/>
              <a:gd name="connsiteY0" fmla="*/ 2093 h 4862148"/>
              <a:gd name="connsiteX1" fmla="*/ 5654419 w 5654419"/>
              <a:gd name="connsiteY1" fmla="*/ 0 h 4862148"/>
              <a:gd name="connsiteX2" fmla="*/ 5647542 w 5654419"/>
              <a:gd name="connsiteY2" fmla="*/ 4050232 h 4862148"/>
              <a:gd name="connsiteX3" fmla="*/ 2326135 w 5654419"/>
              <a:gd name="connsiteY3" fmla="*/ 4044048 h 4862148"/>
              <a:gd name="connsiteX4" fmla="*/ 2323582 w 5654419"/>
              <a:gd name="connsiteY4" fmla="*/ 4862148 h 4862148"/>
              <a:gd name="connsiteX5" fmla="*/ 0 w 5654419"/>
              <a:gd name="connsiteY5" fmla="*/ 4861431 h 4862148"/>
              <a:gd name="connsiteX6" fmla="*/ 0 w 5654419"/>
              <a:gd name="connsiteY6" fmla="*/ 2093 h 4862148"/>
              <a:gd name="connsiteX0" fmla="*/ 0 w 5647846"/>
              <a:gd name="connsiteY0" fmla="*/ 0 h 4860055"/>
              <a:gd name="connsiteX1" fmla="*/ 5640652 w 5647846"/>
              <a:gd name="connsiteY1" fmla="*/ 7323 h 4860055"/>
              <a:gd name="connsiteX2" fmla="*/ 5647542 w 5647846"/>
              <a:gd name="connsiteY2" fmla="*/ 4048139 h 4860055"/>
              <a:gd name="connsiteX3" fmla="*/ 2326135 w 5647846"/>
              <a:gd name="connsiteY3" fmla="*/ 4041955 h 4860055"/>
              <a:gd name="connsiteX4" fmla="*/ 2323582 w 5647846"/>
              <a:gd name="connsiteY4" fmla="*/ 4860055 h 4860055"/>
              <a:gd name="connsiteX5" fmla="*/ 0 w 5647846"/>
              <a:gd name="connsiteY5" fmla="*/ 4859338 h 4860055"/>
              <a:gd name="connsiteX6" fmla="*/ 0 w 5647846"/>
              <a:gd name="connsiteY6" fmla="*/ 0 h 486005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47542 w 5654419"/>
              <a:gd name="connsiteY2" fmla="*/ 4059649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33774 w 5654419"/>
              <a:gd name="connsiteY2" fmla="*/ 4050232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33774 w 5640651"/>
              <a:gd name="connsiteY2" fmla="*/ 4050232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26890 w 5640651"/>
              <a:gd name="connsiteY2" fmla="*/ 4031398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33768"/>
              <a:gd name="connsiteY0" fmla="*/ 11510 h 4871565"/>
              <a:gd name="connsiteX1" fmla="*/ 5633768 w 5633768"/>
              <a:gd name="connsiteY1" fmla="*/ 0 h 4871565"/>
              <a:gd name="connsiteX2" fmla="*/ 5626890 w 5633768"/>
              <a:gd name="connsiteY2" fmla="*/ 4031398 h 4871565"/>
              <a:gd name="connsiteX3" fmla="*/ 2326135 w 5633768"/>
              <a:gd name="connsiteY3" fmla="*/ 4053465 h 4871565"/>
              <a:gd name="connsiteX4" fmla="*/ 2323582 w 5633768"/>
              <a:gd name="connsiteY4" fmla="*/ 4871565 h 4871565"/>
              <a:gd name="connsiteX5" fmla="*/ 0 w 5633768"/>
              <a:gd name="connsiteY5" fmla="*/ 4870848 h 4871565"/>
              <a:gd name="connsiteX6" fmla="*/ 0 w 56337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31398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31398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13124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50232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35048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62325"/>
              <a:gd name="connsiteY0" fmla="*/ 11510 h 4871565"/>
              <a:gd name="connsiteX1" fmla="*/ 5662325 w 5662325"/>
              <a:gd name="connsiteY1" fmla="*/ 0 h 4871565"/>
              <a:gd name="connsiteX2" fmla="*/ 5635048 w 5662325"/>
              <a:gd name="connsiteY2" fmla="*/ 4050232 h 4871565"/>
              <a:gd name="connsiteX3" fmla="*/ 2326135 w 5662325"/>
              <a:gd name="connsiteY3" fmla="*/ 4053465 h 4871565"/>
              <a:gd name="connsiteX4" fmla="*/ 2323582 w 5662325"/>
              <a:gd name="connsiteY4" fmla="*/ 4871565 h 4871565"/>
              <a:gd name="connsiteX5" fmla="*/ 0 w 5662325"/>
              <a:gd name="connsiteY5" fmla="*/ 4870848 h 4871565"/>
              <a:gd name="connsiteX6" fmla="*/ 0 w 5662325"/>
              <a:gd name="connsiteY6" fmla="*/ 11510 h 4871565"/>
              <a:gd name="connsiteX0" fmla="*/ 0 w 5637850"/>
              <a:gd name="connsiteY0" fmla="*/ 351 h 4860406"/>
              <a:gd name="connsiteX1" fmla="*/ 5637850 w 5637850"/>
              <a:gd name="connsiteY1" fmla="*/ 0 h 4860406"/>
              <a:gd name="connsiteX2" fmla="*/ 5635048 w 5637850"/>
              <a:gd name="connsiteY2" fmla="*/ 4039073 h 4860406"/>
              <a:gd name="connsiteX3" fmla="*/ 2326135 w 5637850"/>
              <a:gd name="connsiteY3" fmla="*/ 4042306 h 4860406"/>
              <a:gd name="connsiteX4" fmla="*/ 2323582 w 5637850"/>
              <a:gd name="connsiteY4" fmla="*/ 4860406 h 4860406"/>
              <a:gd name="connsiteX5" fmla="*/ 0 w 5637850"/>
              <a:gd name="connsiteY5" fmla="*/ 4859689 h 4860406"/>
              <a:gd name="connsiteX6" fmla="*/ 0 w 5637850"/>
              <a:gd name="connsiteY6" fmla="*/ 351 h 4860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37850" h="4860406">
                <a:moveTo>
                  <a:pt x="0" y="351"/>
                </a:moveTo>
                <a:lnTo>
                  <a:pt x="5637850" y="0"/>
                </a:lnTo>
                <a:cubicBezTo>
                  <a:pt x="5635556" y="1416545"/>
                  <a:pt x="5637342" y="2622528"/>
                  <a:pt x="5635048" y="4039073"/>
                </a:cubicBezTo>
                <a:lnTo>
                  <a:pt x="2326135" y="4042306"/>
                </a:lnTo>
                <a:cubicBezTo>
                  <a:pt x="2323841" y="4291688"/>
                  <a:pt x="2325876" y="4611024"/>
                  <a:pt x="2323582" y="4860406"/>
                </a:cubicBezTo>
                <a:lnTo>
                  <a:pt x="0" y="4859689"/>
                </a:lnTo>
                <a:lnTo>
                  <a:pt x="0" y="3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 dirty="0"/>
              <a:t>Kliknij ikonę, aby dodać obraz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7649" y="367239"/>
            <a:ext cx="1539287" cy="249515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225"/>
              </a:lnSpc>
              <a:defRPr sz="953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857886D-A165-4D54-8DB0-CE6586ECA8EC}" type="datetime1">
              <a:rPr lang="pl-PL" smtClean="0"/>
              <a:t>10.12.2025</a:t>
            </a:fld>
            <a:endParaRPr lang="pl-PL" dirty="0"/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38965D1A-9BC8-2AB7-6B73-C2BBDA5D66AA}"/>
              </a:ext>
            </a:extLst>
          </p:cNvPr>
          <p:cNvSpPr/>
          <p:nvPr userDrawn="1"/>
        </p:nvSpPr>
        <p:spPr>
          <a:xfrm>
            <a:off x="2411760" y="3062122"/>
            <a:ext cx="5976664" cy="127219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0934" y="3790039"/>
            <a:ext cx="5245249" cy="441262"/>
          </a:xfrm>
        </p:spPr>
        <p:txBody>
          <a:bodyPr anchor="t" anchorCtr="0">
            <a:normAutofit/>
          </a:bodyPr>
          <a:lstStyle>
            <a:lvl1pPr algn="l">
              <a:lnSpc>
                <a:spcPts val="2381"/>
              </a:lnSpc>
              <a:defRPr sz="1905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00077315-1D70-4F03-A08B-B97A5ED5F43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062122"/>
            <a:ext cx="3444545" cy="63481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443958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35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pos="164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>
            <a:extLst>
              <a:ext uri="{FF2B5EF4-FFF2-40B4-BE49-F238E27FC236}">
                <a16:creationId xmlns:a16="http://schemas.microsoft.com/office/drawing/2014/main" id="{0D1F565A-4734-6B49-4F72-233C397DE031}"/>
              </a:ext>
            </a:extLst>
          </p:cNvPr>
          <p:cNvSpPr/>
          <p:nvPr userDrawn="1"/>
        </p:nvSpPr>
        <p:spPr>
          <a:xfrm>
            <a:off x="2416677" y="3062122"/>
            <a:ext cx="6154381" cy="146935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12E8330A-FFD8-2BBA-E745-7200C0738B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2943" y="0"/>
            <a:ext cx="5850420" cy="3306227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45924 w 6835775"/>
              <a:gd name="connsiteY3" fmla="*/ 4519230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45924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55825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40726" h="4859338">
                <a:moveTo>
                  <a:pt x="0" y="0"/>
                </a:moveTo>
                <a:lnTo>
                  <a:pt x="6835775" y="0"/>
                </a:lnTo>
                <a:cubicBezTo>
                  <a:pt x="6837425" y="1504336"/>
                  <a:pt x="6839076" y="3008672"/>
                  <a:pt x="6840726" y="4513008"/>
                </a:cubicBezTo>
                <a:lnTo>
                  <a:pt x="2155825" y="4519230"/>
                </a:lnTo>
                <a:cubicBezTo>
                  <a:pt x="2155825" y="4632599"/>
                  <a:pt x="2155824" y="4745969"/>
                  <a:pt x="2155824" y="4859338"/>
                </a:cubicBezTo>
                <a:lnTo>
                  <a:pt x="0" y="48593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7BF7E1EF-0AB1-F3B1-F5CD-6A2AA3056193}"/>
              </a:ext>
            </a:extLst>
          </p:cNvPr>
          <p:cNvSpPr/>
          <p:nvPr userDrawn="1"/>
        </p:nvSpPr>
        <p:spPr>
          <a:xfrm>
            <a:off x="3339901" y="3062122"/>
            <a:ext cx="3079227" cy="244527"/>
          </a:xfrm>
          <a:prstGeom prst="rect">
            <a:avLst/>
          </a:prstGeom>
          <a:solidFill>
            <a:srgbClr val="005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03E2C530-5988-0861-50D8-1C7FE1662A60}"/>
              </a:ext>
            </a:extLst>
          </p:cNvPr>
          <p:cNvSpPr/>
          <p:nvPr userDrawn="1"/>
        </p:nvSpPr>
        <p:spPr>
          <a:xfrm>
            <a:off x="2416678" y="3062122"/>
            <a:ext cx="923225" cy="2441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4871" y="3535097"/>
            <a:ext cx="5542066" cy="898396"/>
          </a:xfrm>
        </p:spPr>
        <p:txBody>
          <a:bodyPr anchor="t" anchorCtr="0">
            <a:normAutofit/>
          </a:bodyPr>
          <a:lstStyle>
            <a:lvl1pPr algn="l">
              <a:lnSpc>
                <a:spcPts val="2381"/>
              </a:lnSpc>
              <a:defRPr sz="1905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901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65" userDrawn="1">
          <p15:clr>
            <a:srgbClr val="FBAE40"/>
          </p15:clr>
        </p15:guide>
        <p15:guide id="2" orient="horz" pos="77" userDrawn="1">
          <p15:clr>
            <a:srgbClr val="FBAE40"/>
          </p15:clr>
        </p15:guide>
        <p15:guide id="3" orient="horz" pos="1620" userDrawn="1">
          <p15:clr>
            <a:srgbClr val="FBAE40"/>
          </p15:clr>
        </p15:guide>
        <p15:guide id="4" orient="horz" pos="231" userDrawn="1">
          <p15:clr>
            <a:srgbClr val="FBAE40"/>
          </p15:clr>
        </p15:guide>
        <p15:guide id="5" orient="horz" pos="386" userDrawn="1">
          <p15:clr>
            <a:srgbClr val="FBAE40"/>
          </p15:clr>
        </p15:guide>
        <p15:guide id="6" orient="horz" pos="540" userDrawn="1">
          <p15:clr>
            <a:srgbClr val="FBAE40"/>
          </p15:clr>
        </p15:guide>
        <p15:guide id="7" orient="horz" pos="694" userDrawn="1">
          <p15:clr>
            <a:srgbClr val="FBAE40"/>
          </p15:clr>
        </p15:guide>
        <p15:guide id="8" orient="horz" pos="848" userDrawn="1">
          <p15:clr>
            <a:srgbClr val="FBAE40"/>
          </p15:clr>
        </p15:guide>
        <p15:guide id="9" orient="horz" pos="1003" userDrawn="1">
          <p15:clr>
            <a:srgbClr val="FBAE40"/>
          </p15:clr>
        </p15:guide>
        <p15:guide id="10" orient="horz" pos="1157" userDrawn="1">
          <p15:clr>
            <a:srgbClr val="FBAE40"/>
          </p15:clr>
        </p15:guide>
        <p15:guide id="11" orient="horz" pos="1311" userDrawn="1">
          <p15:clr>
            <a:srgbClr val="FBAE40"/>
          </p15:clr>
        </p15:guide>
        <p15:guide id="12" orient="horz" pos="1466" userDrawn="1">
          <p15:clr>
            <a:srgbClr val="FBAE40"/>
          </p15:clr>
        </p15:guide>
        <p15:guide id="13" orient="horz" pos="1774" userDrawn="1">
          <p15:clr>
            <a:srgbClr val="FBAE40"/>
          </p15:clr>
        </p15:guide>
        <p15:guide id="14" orient="horz" pos="1929" userDrawn="1">
          <p15:clr>
            <a:srgbClr val="FBAE40"/>
          </p15:clr>
        </p15:guide>
        <p15:guide id="15" orient="horz" pos="2083" userDrawn="1">
          <p15:clr>
            <a:srgbClr val="FBAE40"/>
          </p15:clr>
        </p15:guide>
        <p15:guide id="16" orient="horz" pos="2237" userDrawn="1">
          <p15:clr>
            <a:srgbClr val="FBAE40"/>
          </p15:clr>
        </p15:guide>
        <p15:guide id="17" orient="horz" pos="2392" userDrawn="1">
          <p15:clr>
            <a:srgbClr val="FBAE40"/>
          </p15:clr>
        </p15:guide>
        <p15:guide id="18" orient="horz" pos="2546" userDrawn="1">
          <p15:clr>
            <a:srgbClr val="FBAE40"/>
          </p15:clr>
        </p15:guide>
        <p15:guide id="19" orient="horz" pos="2700" userDrawn="1">
          <p15:clr>
            <a:srgbClr val="FBAE40"/>
          </p15:clr>
        </p15:guide>
        <p15:guide id="20" orient="horz" pos="2854" userDrawn="1">
          <p15:clr>
            <a:srgbClr val="FBAE40"/>
          </p15:clr>
        </p15:guide>
        <p15:guide id="21" orient="horz" pos="3009" userDrawn="1">
          <p15:clr>
            <a:srgbClr val="FBAE40"/>
          </p15:clr>
        </p15:guide>
        <p15:guide id="22" orient="horz" pos="3163" userDrawn="1">
          <p15:clr>
            <a:srgbClr val="FBAE40"/>
          </p15:clr>
        </p15:guide>
        <p15:guide id="23" pos="358" userDrawn="1">
          <p15:clr>
            <a:srgbClr val="FBAE40"/>
          </p15:clr>
        </p15:guide>
        <p15:guide id="24" pos="552" userDrawn="1">
          <p15:clr>
            <a:srgbClr val="FBAE40"/>
          </p15:clr>
        </p15:guide>
        <p15:guide id="25" pos="747" userDrawn="1">
          <p15:clr>
            <a:srgbClr val="FBAE40"/>
          </p15:clr>
        </p15:guide>
        <p15:guide id="26" pos="941" userDrawn="1">
          <p15:clr>
            <a:srgbClr val="FBAE40"/>
          </p15:clr>
        </p15:guide>
        <p15:guide id="27" pos="1135" userDrawn="1">
          <p15:clr>
            <a:srgbClr val="FBAE40"/>
          </p15:clr>
        </p15:guide>
        <p15:guide id="28" pos="1328" userDrawn="1">
          <p15:clr>
            <a:srgbClr val="FBAE40"/>
          </p15:clr>
        </p15:guide>
        <p15:guide id="29" pos="1522" userDrawn="1">
          <p15:clr>
            <a:srgbClr val="FBAE40"/>
          </p15:clr>
        </p15:guide>
        <p15:guide id="30" pos="1716" userDrawn="1">
          <p15:clr>
            <a:srgbClr val="FBAE40"/>
          </p15:clr>
        </p15:guide>
        <p15:guide id="31" pos="1911" userDrawn="1">
          <p15:clr>
            <a:srgbClr val="FBAE40"/>
          </p15:clr>
        </p15:guide>
        <p15:guide id="32" pos="2104" userDrawn="1">
          <p15:clr>
            <a:srgbClr val="FBAE40"/>
          </p15:clr>
        </p15:guide>
        <p15:guide id="33" pos="2298" userDrawn="1">
          <p15:clr>
            <a:srgbClr val="FBAE40"/>
          </p15:clr>
        </p15:guide>
        <p15:guide id="34" pos="2492" userDrawn="1">
          <p15:clr>
            <a:srgbClr val="FBAE40"/>
          </p15:clr>
        </p15:guide>
        <p15:guide id="35" pos="2686" userDrawn="1">
          <p15:clr>
            <a:srgbClr val="FBAE40"/>
          </p15:clr>
        </p15:guide>
        <p15:guide id="36" pos="2880" userDrawn="1">
          <p15:clr>
            <a:srgbClr val="FBAE40"/>
          </p15:clr>
        </p15:guide>
        <p15:guide id="37" pos="3074" userDrawn="1">
          <p15:clr>
            <a:srgbClr val="FBAE40"/>
          </p15:clr>
        </p15:guide>
        <p15:guide id="38" pos="3268" userDrawn="1">
          <p15:clr>
            <a:srgbClr val="FBAE40"/>
          </p15:clr>
        </p15:guide>
        <p15:guide id="39" pos="3462" userDrawn="1">
          <p15:clr>
            <a:srgbClr val="FBAE40"/>
          </p15:clr>
        </p15:guide>
        <p15:guide id="40" pos="3656" userDrawn="1">
          <p15:clr>
            <a:srgbClr val="FBAE40"/>
          </p15:clr>
        </p15:guide>
        <p15:guide id="41" pos="3849" userDrawn="1">
          <p15:clr>
            <a:srgbClr val="FBAE40"/>
          </p15:clr>
        </p15:guide>
        <p15:guide id="42" pos="4044" userDrawn="1">
          <p15:clr>
            <a:srgbClr val="FBAE40"/>
          </p15:clr>
        </p15:guide>
        <p15:guide id="43" pos="4238" userDrawn="1">
          <p15:clr>
            <a:srgbClr val="FBAE40"/>
          </p15:clr>
        </p15:guide>
        <p15:guide id="44" pos="4432" userDrawn="1">
          <p15:clr>
            <a:srgbClr val="FBAE40"/>
          </p15:clr>
        </p15:guide>
        <p15:guide id="45" pos="4625" userDrawn="1">
          <p15:clr>
            <a:srgbClr val="FBAE40"/>
          </p15:clr>
        </p15:guide>
        <p15:guide id="46" pos="4819" userDrawn="1">
          <p15:clr>
            <a:srgbClr val="FBAE40"/>
          </p15:clr>
        </p15:guide>
        <p15:guide id="47" pos="5013" userDrawn="1">
          <p15:clr>
            <a:srgbClr val="FBAE40"/>
          </p15:clr>
        </p15:guide>
        <p15:guide id="48" pos="5208" userDrawn="1">
          <p15:clr>
            <a:srgbClr val="FBAE40"/>
          </p15:clr>
        </p15:guide>
        <p15:guide id="49" pos="5402" userDrawn="1">
          <p15:clr>
            <a:srgbClr val="FBAE40"/>
          </p15:clr>
        </p15:guide>
        <p15:guide id="50" pos="5595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lajd - tytuł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0527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lajd - tytuł + 2 elementy zawartości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389" y="1347054"/>
            <a:ext cx="3540668" cy="3184221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5942" y="1346902"/>
            <a:ext cx="3540668" cy="318436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34000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- tytuł + zdjęcie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612237"/>
            <a:ext cx="3694610" cy="734818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9" y="1347054"/>
            <a:ext cx="3694937" cy="318421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E681B9F9-7BA5-2D43-A1BD-8AF5D025063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612425"/>
            <a:ext cx="4264485" cy="3918839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 dirty="0"/>
              <a:t>Kliknij ikonę, aby dodać</a:t>
            </a:r>
          </a:p>
        </p:txBody>
      </p:sp>
    </p:spTree>
    <p:extLst>
      <p:ext uri="{BB962C8B-B14F-4D97-AF65-F5344CB8AC3E}">
        <p14:creationId xmlns:p14="http://schemas.microsoft.com/office/powerpoint/2010/main" val="145398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Slajd - tytuł + zawartość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630E28BA-19A4-6182-CE10-65107EDF6B75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3169991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Slajd - tytuł + 2 elementy zawartości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7389" y="1347054"/>
            <a:ext cx="3540668" cy="3184221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5942" y="1346902"/>
            <a:ext cx="3540668" cy="318436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A72189C-757E-47DF-313E-E0F36399C0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E363107C-97A9-9A5D-A2A2-E6ABB7ED4C62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289597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końc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ymbol zastępczy obrazu 10">
            <a:extLst>
              <a:ext uri="{FF2B5EF4-FFF2-40B4-BE49-F238E27FC236}">
                <a16:creationId xmlns:a16="http://schemas.microsoft.com/office/drawing/2014/main" id="{A760FD32-D539-3290-0E5F-1B5EF08EB2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67427" y="1"/>
            <a:ext cx="7399510" cy="3671963"/>
          </a:xfrm>
          <a:custGeom>
            <a:avLst/>
            <a:gdLst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39863 w 8640763"/>
              <a:gd name="connsiteY3" fmla="*/ 4500563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29626 w 8640763"/>
              <a:gd name="connsiteY2" fmla="*/ 4359975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0 w 8640763"/>
              <a:gd name="connsiteY5" fmla="*/ 5221288 h 5231492"/>
              <a:gd name="connsiteX6" fmla="*/ 0 w 8640763"/>
              <a:gd name="connsiteY6" fmla="*/ 0 h 5231492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8353 w 8640763"/>
              <a:gd name="connsiteY5" fmla="*/ 5211085 h 5231492"/>
              <a:gd name="connsiteX6" fmla="*/ 0 w 8640763"/>
              <a:gd name="connsiteY6" fmla="*/ 0 h 5231492"/>
              <a:gd name="connsiteX0" fmla="*/ 0 w 8640763"/>
              <a:gd name="connsiteY0" fmla="*/ 0 h 5240109"/>
              <a:gd name="connsiteX1" fmla="*/ 8640763 w 8640763"/>
              <a:gd name="connsiteY1" fmla="*/ 0 h 5240109"/>
              <a:gd name="connsiteX2" fmla="*/ 8629626 w 8640763"/>
              <a:gd name="connsiteY2" fmla="*/ 4359975 h 5240109"/>
              <a:gd name="connsiteX3" fmla="*/ 1443576 w 8640763"/>
              <a:gd name="connsiteY3" fmla="*/ 4369045 h 5240109"/>
              <a:gd name="connsiteX4" fmla="*/ 1439863 w 8640763"/>
              <a:gd name="connsiteY4" fmla="*/ 5231492 h 5240109"/>
              <a:gd name="connsiteX5" fmla="*/ 8353 w 8640763"/>
              <a:gd name="connsiteY5" fmla="*/ 5240109 h 5240109"/>
              <a:gd name="connsiteX6" fmla="*/ 0 w 8640763"/>
              <a:gd name="connsiteY6" fmla="*/ 0 h 5240109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49632"/>
              <a:gd name="connsiteX1" fmla="*/ 8640763 w 8640763"/>
              <a:gd name="connsiteY1" fmla="*/ 0 h 5249632"/>
              <a:gd name="connsiteX2" fmla="*/ 8629626 w 8640763"/>
              <a:gd name="connsiteY2" fmla="*/ 4359975 h 5249632"/>
              <a:gd name="connsiteX3" fmla="*/ 1443576 w 8640763"/>
              <a:gd name="connsiteY3" fmla="*/ 4369045 h 5249632"/>
              <a:gd name="connsiteX4" fmla="*/ 1449764 w 8640763"/>
              <a:gd name="connsiteY4" fmla="*/ 5249632 h 5249632"/>
              <a:gd name="connsiteX5" fmla="*/ 8353 w 8640763"/>
              <a:gd name="connsiteY5" fmla="*/ 5232853 h 5249632"/>
              <a:gd name="connsiteX6" fmla="*/ 0 w 8640763"/>
              <a:gd name="connsiteY6" fmla="*/ 0 h 5249632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9764 w 8640763"/>
              <a:gd name="connsiteY4" fmla="*/ 5249632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3824 w 8640763"/>
              <a:gd name="connsiteY4" fmla="*/ 5242376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8843 w 8649606"/>
              <a:gd name="connsiteY0" fmla="*/ 0 h 5242376"/>
              <a:gd name="connsiteX1" fmla="*/ 8649606 w 8649606"/>
              <a:gd name="connsiteY1" fmla="*/ 0 h 5242376"/>
              <a:gd name="connsiteX2" fmla="*/ 8638469 w 8649606"/>
              <a:gd name="connsiteY2" fmla="*/ 4359975 h 5242376"/>
              <a:gd name="connsiteX3" fmla="*/ 1452419 w 8649606"/>
              <a:gd name="connsiteY3" fmla="*/ 4369045 h 5242376"/>
              <a:gd name="connsiteX4" fmla="*/ 1452667 w 8649606"/>
              <a:gd name="connsiteY4" fmla="*/ 5242376 h 5242376"/>
              <a:gd name="connsiteX5" fmla="*/ 367 w 8649606"/>
              <a:gd name="connsiteY5" fmla="*/ 5236481 h 5242376"/>
              <a:gd name="connsiteX6" fmla="*/ 8843 w 8649606"/>
              <a:gd name="connsiteY6" fmla="*/ 0 h 5242376"/>
              <a:gd name="connsiteX0" fmla="*/ 8843 w 8649606"/>
              <a:gd name="connsiteY0" fmla="*/ 0 h 5250993"/>
              <a:gd name="connsiteX1" fmla="*/ 8649606 w 8649606"/>
              <a:gd name="connsiteY1" fmla="*/ 0 h 5250993"/>
              <a:gd name="connsiteX2" fmla="*/ 8638469 w 8649606"/>
              <a:gd name="connsiteY2" fmla="*/ 4359975 h 5250993"/>
              <a:gd name="connsiteX3" fmla="*/ 1452419 w 8649606"/>
              <a:gd name="connsiteY3" fmla="*/ 4369045 h 5250993"/>
              <a:gd name="connsiteX4" fmla="*/ 1452667 w 8649606"/>
              <a:gd name="connsiteY4" fmla="*/ 5242376 h 5250993"/>
              <a:gd name="connsiteX5" fmla="*/ 367 w 8649606"/>
              <a:gd name="connsiteY5" fmla="*/ 5250993 h 5250993"/>
              <a:gd name="connsiteX6" fmla="*/ 8843 w 8649606"/>
              <a:gd name="connsiteY6" fmla="*/ 0 h 5250993"/>
              <a:gd name="connsiteX0" fmla="*/ 11268 w 8652031"/>
              <a:gd name="connsiteY0" fmla="*/ 0 h 5250993"/>
              <a:gd name="connsiteX1" fmla="*/ 8652031 w 8652031"/>
              <a:gd name="connsiteY1" fmla="*/ 0 h 5250993"/>
              <a:gd name="connsiteX2" fmla="*/ 8640894 w 8652031"/>
              <a:gd name="connsiteY2" fmla="*/ 4359975 h 5250993"/>
              <a:gd name="connsiteX3" fmla="*/ 1454844 w 8652031"/>
              <a:gd name="connsiteY3" fmla="*/ 4369045 h 5250993"/>
              <a:gd name="connsiteX4" fmla="*/ 1455092 w 8652031"/>
              <a:gd name="connsiteY4" fmla="*/ 5242376 h 5250993"/>
              <a:gd name="connsiteX5" fmla="*/ 317 w 8652031"/>
              <a:gd name="connsiteY5" fmla="*/ 5250993 h 5250993"/>
              <a:gd name="connsiteX6" fmla="*/ 11268 w 8652031"/>
              <a:gd name="connsiteY6" fmla="*/ 0 h 5250993"/>
              <a:gd name="connsiteX0" fmla="*/ 11268 w 8652031"/>
              <a:gd name="connsiteY0" fmla="*/ 0 h 5244947"/>
              <a:gd name="connsiteX1" fmla="*/ 8652031 w 8652031"/>
              <a:gd name="connsiteY1" fmla="*/ 0 h 5244947"/>
              <a:gd name="connsiteX2" fmla="*/ 8640894 w 8652031"/>
              <a:gd name="connsiteY2" fmla="*/ 4359975 h 5244947"/>
              <a:gd name="connsiteX3" fmla="*/ 1454844 w 8652031"/>
              <a:gd name="connsiteY3" fmla="*/ 4369045 h 5244947"/>
              <a:gd name="connsiteX4" fmla="*/ 1455092 w 8652031"/>
              <a:gd name="connsiteY4" fmla="*/ 5242376 h 5244947"/>
              <a:gd name="connsiteX5" fmla="*/ 317 w 8652031"/>
              <a:gd name="connsiteY5" fmla="*/ 5244947 h 5244947"/>
              <a:gd name="connsiteX6" fmla="*/ 11268 w 8652031"/>
              <a:gd name="connsiteY6" fmla="*/ 0 h 5244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52031" h="5244947">
                <a:moveTo>
                  <a:pt x="11268" y="0"/>
                </a:moveTo>
                <a:lnTo>
                  <a:pt x="8652031" y="0"/>
                </a:lnTo>
                <a:cubicBezTo>
                  <a:pt x="8648319" y="1453325"/>
                  <a:pt x="8644606" y="2906650"/>
                  <a:pt x="8640894" y="4359975"/>
                </a:cubicBezTo>
                <a:lnTo>
                  <a:pt x="1454844" y="4369045"/>
                </a:lnTo>
                <a:cubicBezTo>
                  <a:pt x="1453606" y="4653126"/>
                  <a:pt x="1456330" y="4958295"/>
                  <a:pt x="1455092" y="5242376"/>
                </a:cubicBezTo>
                <a:lnTo>
                  <a:pt x="317" y="5244947"/>
                </a:lnTo>
                <a:cubicBezTo>
                  <a:pt x="-2467" y="3507919"/>
                  <a:pt x="14052" y="1737028"/>
                  <a:pt x="1126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68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F8E39A3A-22D6-B8ED-2F58-16F69704FFAA}"/>
              </a:ext>
            </a:extLst>
          </p:cNvPr>
          <p:cNvSpPr/>
          <p:nvPr userDrawn="1"/>
        </p:nvSpPr>
        <p:spPr>
          <a:xfrm>
            <a:off x="2108483" y="3050061"/>
            <a:ext cx="7035518" cy="123650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3C397EF-E780-3941-A190-8FF660EE9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3768" y="3747872"/>
            <a:ext cx="6465290" cy="480062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9997DB1B-7AEA-45AB-A95E-349DEBEE20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483" y="3050061"/>
            <a:ext cx="3387422" cy="624285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91" y="4391229"/>
            <a:ext cx="7323218" cy="62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8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73481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7390" y="1347054"/>
            <a:ext cx="7389547" cy="318421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  <a:endParaRPr lang="en-US" dirty="0"/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617E16B8-2BD0-D12E-978E-94E428DF9717}"/>
              </a:ext>
            </a:extLst>
          </p:cNvPr>
          <p:cNvSpPr/>
          <p:nvPr userDrawn="1"/>
        </p:nvSpPr>
        <p:spPr>
          <a:xfrm>
            <a:off x="877359" y="0"/>
            <a:ext cx="924287" cy="1220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662915FD-1FF3-5CF3-5C57-034114B5E6A2}"/>
              </a:ext>
            </a:extLst>
          </p:cNvPr>
          <p:cNvSpPr/>
          <p:nvPr userDrawn="1"/>
        </p:nvSpPr>
        <p:spPr>
          <a:xfrm>
            <a:off x="1801646" y="0"/>
            <a:ext cx="6464963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5026AD61-FC69-65FC-05E3-06AA14C89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42353" y="4776201"/>
            <a:ext cx="923653" cy="122470"/>
          </a:xfrm>
          <a:prstGeom prst="rect">
            <a:avLst/>
          </a:prstGeom>
          <a:noFill/>
        </p:spPr>
        <p:txBody>
          <a:bodyPr vert="horz" lIns="0" tIns="72000" rIns="0" bIns="72000" rtlCol="0" anchor="ctr" anchorCtr="0"/>
          <a:lstStyle>
            <a:lvl1pPr algn="r">
              <a:defRPr sz="680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4C2A84FB-402E-BB6C-632B-D1ADD49B7D8C}"/>
              </a:ext>
            </a:extLst>
          </p:cNvPr>
          <p:cNvSpPr/>
          <p:nvPr userDrawn="1"/>
        </p:nvSpPr>
        <p:spPr>
          <a:xfrm>
            <a:off x="7342649" y="5021448"/>
            <a:ext cx="924287" cy="1220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959"/>
          </a:p>
        </p:txBody>
      </p:sp>
    </p:spTree>
    <p:extLst>
      <p:ext uri="{BB962C8B-B14F-4D97-AF65-F5344CB8AC3E}">
        <p14:creationId xmlns:p14="http://schemas.microsoft.com/office/powerpoint/2010/main" val="3286163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25" r:id="rId2"/>
    <p:sldLayoutId id="2147483720" r:id="rId3"/>
    <p:sldLayoutId id="2147483721" r:id="rId4"/>
    <p:sldLayoutId id="2147483710" r:id="rId5"/>
    <p:sldLayoutId id="2147483712" r:id="rId6"/>
    <p:sldLayoutId id="2147483726" r:id="rId7"/>
    <p:sldLayoutId id="2147483740" r:id="rId8"/>
    <p:sldLayoutId id="2147483723" r:id="rId9"/>
    <p:sldLayoutId id="2147483728" r:id="rId10"/>
  </p:sldLayoutIdLst>
  <p:hf hdr="0" ftr="0"/>
  <p:txStyles>
    <p:titleStyle>
      <a:lvl1pPr algn="l" defTabSz="685804" rtl="0" eaLnBrk="1" latinLnBrk="0" hangingPunct="1">
        <a:lnSpc>
          <a:spcPts val="2449"/>
        </a:lnSpc>
        <a:spcBef>
          <a:spcPct val="0"/>
        </a:spcBef>
        <a:buNone/>
        <a:defRPr sz="1905" b="1" kern="1200">
          <a:solidFill>
            <a:schemeClr val="tx2"/>
          </a:solidFill>
          <a:latin typeface="Open Sans" pitchFamily="2" charset="0"/>
          <a:ea typeface="Open Sans" pitchFamily="2" charset="0"/>
          <a:cs typeface="Open Sans" pitchFamily="2" charset="0"/>
        </a:defRPr>
      </a:lvl1pPr>
    </p:titleStyle>
    <p:bodyStyle>
      <a:lvl1pPr marL="171451" indent="-171451" algn="l" defTabSz="685804" rtl="0" eaLnBrk="1" latinLnBrk="0" hangingPunct="1">
        <a:lnSpc>
          <a:spcPts val="1633"/>
        </a:lnSpc>
        <a:spcBef>
          <a:spcPts val="750"/>
        </a:spcBef>
        <a:buClr>
          <a:schemeClr val="accent1"/>
        </a:buClr>
        <a:buFontTx/>
        <a:buBlip>
          <a:blip r:embed="rId12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1pPr>
      <a:lvl2pPr marL="514353" indent="-171451" algn="l" defTabSz="685804" rtl="0" eaLnBrk="1" latinLnBrk="0" hangingPunct="1">
        <a:lnSpc>
          <a:spcPts val="1633"/>
        </a:lnSpc>
        <a:spcBef>
          <a:spcPts val="375"/>
        </a:spcBef>
        <a:buFontTx/>
        <a:buBlip>
          <a:blip r:embed="rId13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2pPr>
      <a:lvl3pPr marL="857256" indent="-171451" algn="l" defTabSz="685804" rtl="0" eaLnBrk="1" latinLnBrk="0" hangingPunct="1">
        <a:lnSpc>
          <a:spcPts val="1633"/>
        </a:lnSpc>
        <a:spcBef>
          <a:spcPts val="375"/>
        </a:spcBef>
        <a:buFontTx/>
        <a:buBlip>
          <a:blip r:embed="rId14"/>
        </a:buBlip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3pPr>
      <a:lvl4pPr marL="1200158" indent="-171451" algn="l" defTabSz="685804" rtl="0" eaLnBrk="1" latinLnBrk="0" hangingPunct="1">
        <a:lnSpc>
          <a:spcPts val="1633"/>
        </a:lnSpc>
        <a:spcBef>
          <a:spcPts val="375"/>
        </a:spcBef>
        <a:buFont typeface="Arial" panose="020B0604020202020204" pitchFamily="34" charset="0"/>
        <a:buChar char="•"/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4pPr>
      <a:lvl5pPr marL="1543060" indent="-171451" algn="l" defTabSz="685804" rtl="0" eaLnBrk="1" latinLnBrk="0" hangingPunct="1">
        <a:lnSpc>
          <a:spcPts val="1633"/>
        </a:lnSpc>
        <a:spcBef>
          <a:spcPts val="375"/>
        </a:spcBef>
        <a:buFont typeface="Arial" panose="020B0604020202020204" pitchFamily="34" charset="0"/>
        <a:buChar char="•"/>
        <a:defRPr sz="1225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5pPr>
      <a:lvl6pPr marL="1885963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65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67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69" indent="-171451" algn="l" defTabSz="685804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3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4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7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9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11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13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16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18" algn="l" defTabSz="685804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65" userDrawn="1">
          <p15:clr>
            <a:srgbClr val="F26B43"/>
          </p15:clr>
        </p15:guide>
        <p15:guide id="2" pos="358" userDrawn="1">
          <p15:clr>
            <a:srgbClr val="F26B43"/>
          </p15:clr>
        </p15:guide>
        <p15:guide id="3" pos="552" userDrawn="1">
          <p15:clr>
            <a:srgbClr val="F26B43"/>
          </p15:clr>
        </p15:guide>
        <p15:guide id="4" pos="747" userDrawn="1">
          <p15:clr>
            <a:srgbClr val="F26B43"/>
          </p15:clr>
        </p15:guide>
        <p15:guide id="5" pos="941" userDrawn="1">
          <p15:clr>
            <a:srgbClr val="F26B43"/>
          </p15:clr>
        </p15:guide>
        <p15:guide id="6" pos="1135" userDrawn="1">
          <p15:clr>
            <a:srgbClr val="F26B43"/>
          </p15:clr>
        </p15:guide>
        <p15:guide id="7" pos="1328" userDrawn="1">
          <p15:clr>
            <a:srgbClr val="F26B43"/>
          </p15:clr>
        </p15:guide>
        <p15:guide id="8" pos="1522" userDrawn="1">
          <p15:clr>
            <a:srgbClr val="F26B43"/>
          </p15:clr>
        </p15:guide>
        <p15:guide id="9" pos="1716" userDrawn="1">
          <p15:clr>
            <a:srgbClr val="F26B43"/>
          </p15:clr>
        </p15:guide>
        <p15:guide id="10" pos="1911" userDrawn="1">
          <p15:clr>
            <a:srgbClr val="F26B43"/>
          </p15:clr>
        </p15:guide>
        <p15:guide id="11" pos="2104" userDrawn="1">
          <p15:clr>
            <a:srgbClr val="F26B43"/>
          </p15:clr>
        </p15:guide>
        <p15:guide id="12" pos="2298" userDrawn="1">
          <p15:clr>
            <a:srgbClr val="F26B43"/>
          </p15:clr>
        </p15:guide>
        <p15:guide id="13" pos="2492" userDrawn="1">
          <p15:clr>
            <a:srgbClr val="F26B43"/>
          </p15:clr>
        </p15:guide>
        <p15:guide id="14" pos="2686" userDrawn="1">
          <p15:clr>
            <a:srgbClr val="F26B43"/>
          </p15:clr>
        </p15:guide>
        <p15:guide id="15" pos="2880" userDrawn="1">
          <p15:clr>
            <a:srgbClr val="F26B43"/>
          </p15:clr>
        </p15:guide>
        <p15:guide id="16" pos="3074" userDrawn="1">
          <p15:clr>
            <a:srgbClr val="F26B43"/>
          </p15:clr>
        </p15:guide>
        <p15:guide id="17" pos="3268" userDrawn="1">
          <p15:clr>
            <a:srgbClr val="F26B43"/>
          </p15:clr>
        </p15:guide>
        <p15:guide id="18" pos="3462" userDrawn="1">
          <p15:clr>
            <a:srgbClr val="F26B43"/>
          </p15:clr>
        </p15:guide>
        <p15:guide id="19" pos="3656" userDrawn="1">
          <p15:clr>
            <a:srgbClr val="F26B43"/>
          </p15:clr>
        </p15:guide>
        <p15:guide id="20" pos="3849" userDrawn="1">
          <p15:clr>
            <a:srgbClr val="F26B43"/>
          </p15:clr>
        </p15:guide>
        <p15:guide id="21" pos="4044" userDrawn="1">
          <p15:clr>
            <a:srgbClr val="F26B43"/>
          </p15:clr>
        </p15:guide>
        <p15:guide id="22" pos="4238" userDrawn="1">
          <p15:clr>
            <a:srgbClr val="F26B43"/>
          </p15:clr>
        </p15:guide>
        <p15:guide id="23" pos="4432" userDrawn="1">
          <p15:clr>
            <a:srgbClr val="F26B43"/>
          </p15:clr>
        </p15:guide>
        <p15:guide id="24" pos="4625" userDrawn="1">
          <p15:clr>
            <a:srgbClr val="F26B43"/>
          </p15:clr>
        </p15:guide>
        <p15:guide id="25" pos="4819" userDrawn="1">
          <p15:clr>
            <a:srgbClr val="F26B43"/>
          </p15:clr>
        </p15:guide>
        <p15:guide id="26" pos="5013" userDrawn="1">
          <p15:clr>
            <a:srgbClr val="F26B43"/>
          </p15:clr>
        </p15:guide>
        <p15:guide id="27" pos="5208" userDrawn="1">
          <p15:clr>
            <a:srgbClr val="F26B43"/>
          </p15:clr>
        </p15:guide>
        <p15:guide id="28" pos="5402" userDrawn="1">
          <p15:clr>
            <a:srgbClr val="F26B43"/>
          </p15:clr>
        </p15:guide>
        <p15:guide id="29" pos="5595" userDrawn="1">
          <p15:clr>
            <a:srgbClr val="F26B43"/>
          </p15:clr>
        </p15:guide>
        <p15:guide id="30" orient="horz" pos="77" userDrawn="1">
          <p15:clr>
            <a:srgbClr val="F26B43"/>
          </p15:clr>
        </p15:guide>
        <p15:guide id="31" orient="horz" pos="231" userDrawn="1">
          <p15:clr>
            <a:srgbClr val="F26B43"/>
          </p15:clr>
        </p15:guide>
        <p15:guide id="32" orient="horz" pos="386" userDrawn="1">
          <p15:clr>
            <a:srgbClr val="F26B43"/>
          </p15:clr>
        </p15:guide>
        <p15:guide id="33" orient="horz" pos="540" userDrawn="1">
          <p15:clr>
            <a:srgbClr val="F26B43"/>
          </p15:clr>
        </p15:guide>
        <p15:guide id="34" orient="horz" pos="694" userDrawn="1">
          <p15:clr>
            <a:srgbClr val="F26B43"/>
          </p15:clr>
        </p15:guide>
        <p15:guide id="35" orient="horz" pos="848" userDrawn="1">
          <p15:clr>
            <a:srgbClr val="F26B43"/>
          </p15:clr>
        </p15:guide>
        <p15:guide id="36" orient="horz" pos="1003" userDrawn="1">
          <p15:clr>
            <a:srgbClr val="F26B43"/>
          </p15:clr>
        </p15:guide>
        <p15:guide id="37" orient="horz" pos="1157" userDrawn="1">
          <p15:clr>
            <a:srgbClr val="F26B43"/>
          </p15:clr>
        </p15:guide>
        <p15:guide id="38" orient="horz" pos="1311" userDrawn="1">
          <p15:clr>
            <a:srgbClr val="F26B43"/>
          </p15:clr>
        </p15:guide>
        <p15:guide id="39" orient="horz" pos="1466" userDrawn="1">
          <p15:clr>
            <a:srgbClr val="F26B43"/>
          </p15:clr>
        </p15:guide>
        <p15:guide id="40" orient="horz" pos="1620" userDrawn="1">
          <p15:clr>
            <a:srgbClr val="F26B43"/>
          </p15:clr>
        </p15:guide>
        <p15:guide id="41" orient="horz" pos="1774" userDrawn="1">
          <p15:clr>
            <a:srgbClr val="F26B43"/>
          </p15:clr>
        </p15:guide>
        <p15:guide id="42" orient="horz" pos="1929" userDrawn="1">
          <p15:clr>
            <a:srgbClr val="F26B43"/>
          </p15:clr>
        </p15:guide>
        <p15:guide id="43" orient="horz" pos="2083" userDrawn="1">
          <p15:clr>
            <a:srgbClr val="F26B43"/>
          </p15:clr>
        </p15:guide>
        <p15:guide id="44" orient="horz" pos="2237" userDrawn="1">
          <p15:clr>
            <a:srgbClr val="F26B43"/>
          </p15:clr>
        </p15:guide>
        <p15:guide id="45" orient="horz" pos="2392" userDrawn="1">
          <p15:clr>
            <a:srgbClr val="F26B43"/>
          </p15:clr>
        </p15:guide>
        <p15:guide id="46" orient="horz" pos="2546" userDrawn="1">
          <p15:clr>
            <a:srgbClr val="F26B43"/>
          </p15:clr>
        </p15:guide>
        <p15:guide id="47" orient="horz" pos="2700" userDrawn="1">
          <p15:clr>
            <a:srgbClr val="F26B43"/>
          </p15:clr>
        </p15:guide>
        <p15:guide id="48" orient="horz" pos="2854" userDrawn="1">
          <p15:clr>
            <a:srgbClr val="F26B43"/>
          </p15:clr>
        </p15:guide>
        <p15:guide id="49" orient="horz" pos="3009" userDrawn="1">
          <p15:clr>
            <a:srgbClr val="F26B43"/>
          </p15:clr>
        </p15:guide>
        <p15:guide id="50" orient="horz" pos="316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owietrze.malopolska.pl/program-ochrony-powietrza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hyperlink" Target="https://powietrze.malopolska.pl/" TargetMode="Externa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jpeg"/><Relationship Id="rId5" Type="http://schemas.openxmlformats.org/officeDocument/2006/relationships/hyperlink" Target="https://klimat.ekomalopolska.pl/potencjal-oze/" TargetMode="Externa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.png"/><Relationship Id="rId9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0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emf"/><Relationship Id="rId5" Type="http://schemas.openxmlformats.org/officeDocument/2006/relationships/image" Target="../media/image38.emf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3F33F18E-394A-4875-831B-31657E1ED1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0774" y="2355726"/>
            <a:ext cx="7344816" cy="1296144"/>
          </a:xfrm>
        </p:spPr>
        <p:txBody>
          <a:bodyPr>
            <a:normAutofit fontScale="90000"/>
          </a:bodyPr>
          <a:lstStyle/>
          <a:p>
            <a:pPr algn="ctr">
              <a:spcBef>
                <a:spcPts val="1200"/>
              </a:spcBef>
            </a:pPr>
            <a:r>
              <a:rPr lang="pl-PL" sz="2400" dirty="0"/>
              <a:t>PRZYGOTOWANIE </a:t>
            </a:r>
            <a:r>
              <a:rPr lang="pl-PL" sz="2400" dirty="0" smtClean="0"/>
              <a:t>PROGRAMU OCHRONY POWIETRZA </a:t>
            </a:r>
            <a:r>
              <a:rPr lang="pl-PL" sz="2400" dirty="0"/>
              <a:t>DO NOWYCH WYMOGÓW PRAWNYCH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AKTUALIZACJA </a:t>
            </a:r>
            <a:r>
              <a:rPr lang="pl-PL" sz="2400" dirty="0"/>
              <a:t>DZIAŁAŃ I PERSPEKTYWA PO 2026 r</a:t>
            </a:r>
            <a:r>
              <a:rPr lang="pl-PL" sz="2700" dirty="0" smtClean="0"/>
              <a:t>.</a:t>
            </a:r>
            <a:endParaRPr lang="pl-PL" dirty="0"/>
          </a:p>
        </p:txBody>
      </p:sp>
      <p:sp>
        <p:nvSpPr>
          <p:cNvPr id="6" name="Podtytuł 5">
            <a:extLst>
              <a:ext uri="{FF2B5EF4-FFF2-40B4-BE49-F238E27FC236}">
                <a16:creationId xmlns:a16="http://schemas.microsoft.com/office/drawing/2014/main" id="{98442F97-59AD-4C59-AFE5-5C69181711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1680" y="3939902"/>
            <a:ext cx="5763005" cy="360040"/>
          </a:xfrm>
        </p:spPr>
        <p:txBody>
          <a:bodyPr/>
          <a:lstStyle/>
          <a:p>
            <a:r>
              <a:rPr lang="pl-PL" dirty="0" smtClean="0"/>
              <a:t>Fundusze Europejskie dla Małopolski 2021-2027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6168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260" y="374942"/>
            <a:ext cx="8291255" cy="408799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Autofit/>
          </a:bodyPr>
          <a:lstStyle/>
          <a:p>
            <a:r>
              <a:rPr lang="pl-PL" sz="2000" dirty="0" smtClean="0"/>
              <a:t>Program </a:t>
            </a:r>
            <a:r>
              <a:rPr lang="pl-PL" sz="2000" dirty="0"/>
              <a:t>ochrony powietrza dla województwa </a:t>
            </a:r>
            <a:r>
              <a:rPr lang="pl-PL" sz="2000" dirty="0" smtClean="0"/>
              <a:t>małopolskiego (POP) </a:t>
            </a:r>
            <a:endParaRPr lang="pl-PL" sz="2000" dirty="0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064" y="1273494"/>
            <a:ext cx="5424257" cy="589871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pl-PL" sz="1200" b="1" dirty="0" smtClean="0"/>
              <a:t>Obowiązuje </a:t>
            </a:r>
            <a:r>
              <a:rPr lang="pl-PL" sz="1200" u="sng" dirty="0" smtClean="0"/>
              <a:t>od </a:t>
            </a:r>
            <a:r>
              <a:rPr lang="pl-PL" sz="1200" u="sng" dirty="0"/>
              <a:t>27 października 2020 r. </a:t>
            </a:r>
            <a:r>
              <a:rPr lang="pl-PL" sz="1200" dirty="0" smtClean="0"/>
              <a:t> 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pl-PL" sz="1200" dirty="0" smtClean="0"/>
              <a:t>(Aktualizacja </a:t>
            </a:r>
            <a:r>
              <a:rPr lang="pl-PL" sz="1200" dirty="0"/>
              <a:t>POP </a:t>
            </a:r>
            <a:r>
              <a:rPr lang="pl-PL" sz="1200" dirty="0" smtClean="0"/>
              <a:t>20.11.2023; wejście w życie zapisów POP 11.12.2023 </a:t>
            </a:r>
            <a:r>
              <a:rPr lang="pl-PL" sz="1200" dirty="0"/>
              <a:t>r</a:t>
            </a:r>
            <a:r>
              <a:rPr lang="pl-PL" sz="1200" dirty="0" smtClean="0"/>
              <a:t>.).</a:t>
            </a:r>
            <a:endParaRPr lang="pl-PL" sz="1200" dirty="0"/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5" name="Prostokąt zaokrąglony 24"/>
          <p:cNvSpPr/>
          <p:nvPr/>
        </p:nvSpPr>
        <p:spPr>
          <a:xfrm>
            <a:off x="768304" y="1216203"/>
            <a:ext cx="6465526" cy="61534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768303" y="1909078"/>
            <a:ext cx="6465527" cy="47477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897127" y="2037183"/>
            <a:ext cx="4038418" cy="27808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200" b="1" dirty="0"/>
              <a:t>Główny cel: </a:t>
            </a:r>
            <a:r>
              <a:rPr lang="pl-PL" sz="1200" dirty="0"/>
              <a:t>poprawa jakości powietrza w </a:t>
            </a:r>
            <a:r>
              <a:rPr lang="pl-PL" sz="1200" dirty="0" smtClean="0"/>
              <a:t>Małopolsce.</a:t>
            </a:r>
            <a:endParaRPr lang="pl-PL" sz="1200" dirty="0"/>
          </a:p>
        </p:txBody>
      </p:sp>
      <p:sp>
        <p:nvSpPr>
          <p:cNvPr id="28" name="Prostokąt zaokrąglony 27"/>
          <p:cNvSpPr/>
          <p:nvPr/>
        </p:nvSpPr>
        <p:spPr>
          <a:xfrm>
            <a:off x="768303" y="2469829"/>
            <a:ext cx="6465527" cy="78941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887999" y="2452594"/>
            <a:ext cx="4620105" cy="86611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pl-PL" sz="1200" b="1" dirty="0"/>
              <a:t>Planowane </a:t>
            </a:r>
            <a:r>
              <a:rPr lang="pl-PL" sz="1200" b="1" dirty="0" smtClean="0"/>
              <a:t>efekty - </a:t>
            </a:r>
            <a:r>
              <a:rPr lang="pl-PL" sz="1200" dirty="0"/>
              <a:t>osiągnięcie w </a:t>
            </a:r>
            <a:r>
              <a:rPr lang="pl-PL" sz="1200" dirty="0" smtClean="0"/>
              <a:t>Małopolsce do roku 2026: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200" dirty="0" smtClean="0"/>
              <a:t>dopuszczalnych </a:t>
            </a:r>
            <a:r>
              <a:rPr lang="pl-PL" sz="1200" dirty="0"/>
              <a:t>poziomów stężeń pyłu PM10 i pyłu </a:t>
            </a:r>
            <a:r>
              <a:rPr lang="pl-PL" sz="1200" dirty="0" smtClean="0"/>
              <a:t>PM2,5 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200" dirty="0" smtClean="0"/>
              <a:t>docelowego poziomu benzo(a)pirenu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l-PL" sz="1200" dirty="0" smtClean="0"/>
              <a:t>dopuszczalnego poziomu dwutlenku azotu</a:t>
            </a:r>
            <a:endParaRPr lang="pl-PL" sz="1200" dirty="0"/>
          </a:p>
        </p:txBody>
      </p:sp>
      <p:sp>
        <p:nvSpPr>
          <p:cNvPr id="30" name="Prostokąt zaokrąglony 29"/>
          <p:cNvSpPr/>
          <p:nvPr/>
        </p:nvSpPr>
        <p:spPr>
          <a:xfrm>
            <a:off x="768304" y="3359333"/>
            <a:ext cx="6465525" cy="76890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887999" y="3442914"/>
            <a:ext cx="6152010" cy="6522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200" b="1" dirty="0"/>
              <a:t>Zadania samorządów: </a:t>
            </a:r>
            <a:r>
              <a:rPr lang="pl-PL" sz="1200" dirty="0" smtClean="0"/>
              <a:t>informowanie mieszkańców o dostępnych instrumentach rządowych (np. </a:t>
            </a:r>
            <a:r>
              <a:rPr lang="pl-PL" sz="1200" dirty="0"/>
              <a:t>program Czyste </a:t>
            </a:r>
            <a:r>
              <a:rPr lang="pl-PL" sz="1200" dirty="0" smtClean="0"/>
              <a:t>Powietrze) </a:t>
            </a:r>
            <a:r>
              <a:rPr lang="pl-PL" sz="1200" dirty="0"/>
              <a:t>oraz pełna realizacja uchwał antysmogowych dla Krakowa </a:t>
            </a:r>
            <a:r>
              <a:rPr lang="pl-PL" sz="1200" dirty="0" smtClean="0"/>
              <a:t>i Małopolski.</a:t>
            </a:r>
            <a:endParaRPr lang="pl-PL" sz="1050" dirty="0"/>
          </a:p>
        </p:txBody>
      </p:sp>
    </p:spTree>
    <p:extLst>
      <p:ext uri="{BB962C8B-B14F-4D97-AF65-F5344CB8AC3E}">
        <p14:creationId xmlns:p14="http://schemas.microsoft.com/office/powerpoint/2010/main" val="284058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301791"/>
            <a:ext cx="8199216" cy="586333"/>
          </a:xfrm>
        </p:spPr>
        <p:txBody>
          <a:bodyPr>
            <a:noAutofit/>
          </a:bodyPr>
          <a:lstStyle/>
          <a:p>
            <a:pPr algn="ctr"/>
            <a:r>
              <a:rPr lang="pl-PL" sz="2000" dirty="0" smtClean="0"/>
              <a:t>Program </a:t>
            </a:r>
            <a:r>
              <a:rPr lang="pl-PL" sz="2000" dirty="0"/>
              <a:t>ochrony powietrza dla województwa </a:t>
            </a:r>
            <a:r>
              <a:rPr lang="pl-PL" sz="2000" dirty="0" smtClean="0"/>
              <a:t>małopolskiego (POP)</a:t>
            </a:r>
            <a:br>
              <a:rPr lang="pl-PL" sz="2000" dirty="0" smtClean="0"/>
            </a:br>
            <a:r>
              <a:rPr lang="pl-PL" sz="1400" dirty="0" smtClean="0"/>
              <a:t>EFEKTY </a:t>
            </a:r>
            <a:r>
              <a:rPr lang="pl-PL" sz="1400" dirty="0"/>
              <a:t>REALIZACJI POP </a:t>
            </a:r>
            <a:r>
              <a:rPr lang="pl-PL" sz="1400" dirty="0" smtClean="0"/>
              <a:t>2019-2025 </a:t>
            </a:r>
            <a:r>
              <a:rPr lang="pl-PL" sz="2000" dirty="0"/>
              <a:t/>
            </a:r>
            <a:br>
              <a:rPr lang="pl-PL" sz="2000" dirty="0"/>
            </a:br>
            <a:endParaRPr lang="pl-PL" sz="2000" dirty="0"/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aphicFrame>
        <p:nvGraphicFramePr>
          <p:cNvPr id="25" name="Wykres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4711375"/>
              </p:ext>
            </p:extLst>
          </p:nvPr>
        </p:nvGraphicFramePr>
        <p:xfrm>
          <a:off x="1418016" y="1047746"/>
          <a:ext cx="6239106" cy="3207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" name="pole tekstowe 25"/>
          <p:cNvSpPr txBox="1"/>
          <p:nvPr/>
        </p:nvSpPr>
        <p:spPr>
          <a:xfrm>
            <a:off x="1368140" y="4229744"/>
            <a:ext cx="755470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50" dirty="0" smtClean="0"/>
              <a:t>* Dane o wnioskach uzyskane z Wojewódzkiego Funduszu Ochrony Środowiska i Gospodarki Wodnej w Krakowie</a:t>
            </a:r>
            <a:endParaRPr lang="pl-PL" sz="1050" dirty="0"/>
          </a:p>
        </p:txBody>
      </p:sp>
    </p:spTree>
    <p:extLst>
      <p:ext uri="{BB962C8B-B14F-4D97-AF65-F5344CB8AC3E}">
        <p14:creationId xmlns:p14="http://schemas.microsoft.com/office/powerpoint/2010/main" val="129310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7" name="Podtytuł 2"/>
          <p:cNvSpPr txBox="1">
            <a:spLocks/>
          </p:cNvSpPr>
          <p:nvPr/>
        </p:nvSpPr>
        <p:spPr>
          <a:xfrm>
            <a:off x="1175980" y="1427813"/>
            <a:ext cx="7335408" cy="2427462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91 734 </a:t>
            </a:r>
            <a:r>
              <a:rPr kumimoji="0" lang="pl-PL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szt.</a:t>
            </a:r>
            <a:r>
              <a:rPr kumimoji="0" lang="pl-PL" sz="240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  </a:t>
            </a: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lang="pl-PL" sz="2400" dirty="0" smtClean="0">
                <a:solidFill>
                  <a:prstClr val="black"/>
                </a:solidFill>
                <a:latin typeface="Calibri" panose="020F0502020204030204"/>
              </a:rPr>
              <a:t>zlikwidowane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kotły na paliwa stałe</a:t>
            </a:r>
          </a:p>
          <a:p>
            <a:pPr marL="0" lvl="0" indent="0">
              <a:lnSpc>
                <a:spcPct val="100000"/>
              </a:lnSpc>
              <a:buNone/>
              <a:defRPr/>
            </a:pP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22 441 </a:t>
            </a:r>
            <a:r>
              <a:rPr lang="pl-PL" sz="2400" dirty="0">
                <a:solidFill>
                  <a:prstClr val="black"/>
                </a:solidFill>
              </a:rPr>
              <a:t>szt</a:t>
            </a:r>
            <a:r>
              <a:rPr lang="pl-PL" sz="2400" dirty="0" smtClean="0">
                <a:solidFill>
                  <a:prstClr val="black"/>
                </a:solidFill>
              </a:rPr>
              <a:t>.     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termomodernizacji budynków</a:t>
            </a:r>
          </a:p>
          <a:p>
            <a:pPr marL="0" lvl="0" indent="0">
              <a:lnSpc>
                <a:spcPct val="100000"/>
              </a:lnSpc>
              <a:buNone/>
              <a:defRPr/>
            </a:pP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76 632 </a:t>
            </a:r>
            <a:r>
              <a:rPr lang="pl-PL" sz="2400" dirty="0">
                <a:solidFill>
                  <a:prstClr val="black"/>
                </a:solidFill>
              </a:rPr>
              <a:t>szt</a:t>
            </a:r>
            <a:r>
              <a:rPr lang="pl-PL" sz="2400" dirty="0" smtClean="0">
                <a:solidFill>
                  <a:prstClr val="black"/>
                </a:solidFill>
              </a:rPr>
              <a:t>.     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zainstalowane odnawialne źródła energii</a:t>
            </a:r>
          </a:p>
          <a:p>
            <a:pPr marL="0" lvl="0" indent="0">
              <a:lnSpc>
                <a:spcPct val="100000"/>
              </a:lnSpc>
              <a:buNone/>
              <a:defRPr/>
            </a:pP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162 962 </a:t>
            </a:r>
            <a:r>
              <a:rPr kumimoji="0" lang="pl-PL" sz="24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  </a:t>
            </a:r>
            <a:r>
              <a:rPr kumimoji="0" lang="pl-PL" sz="240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kontroli</a:t>
            </a: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przestrzegania uchwał antysmogowych i spalania odpadów </a:t>
            </a:r>
            <a:r>
              <a:rPr kumimoji="0" lang="pl-PL" sz="2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(10 594</a:t>
            </a:r>
            <a:r>
              <a:rPr kumimoji="0" lang="pl-PL" sz="22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pl-PL" sz="2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wykrytych naruszeń)</a:t>
            </a:r>
          </a:p>
        </p:txBody>
      </p:sp>
      <p:sp>
        <p:nvSpPr>
          <p:cNvPr id="28" name="pole tekstowe 27"/>
          <p:cNvSpPr txBox="1"/>
          <p:nvPr/>
        </p:nvSpPr>
        <p:spPr>
          <a:xfrm>
            <a:off x="1043608" y="4512135"/>
            <a:ext cx="299510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50" dirty="0" smtClean="0"/>
              <a:t>* Dane za okres: styczeń 2019 r. - czerwiec 2025 r.</a:t>
            </a:r>
            <a:endParaRPr lang="pl-PL" sz="1050" dirty="0"/>
          </a:p>
        </p:txBody>
      </p:sp>
      <p:sp>
        <p:nvSpPr>
          <p:cNvPr id="2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240" y="345141"/>
            <a:ext cx="8199216" cy="586333"/>
          </a:xfrm>
        </p:spPr>
        <p:txBody>
          <a:bodyPr>
            <a:noAutofit/>
          </a:bodyPr>
          <a:lstStyle/>
          <a:p>
            <a:pPr algn="ctr"/>
            <a:r>
              <a:rPr lang="pl-PL" sz="2000" dirty="0" smtClean="0"/>
              <a:t>Program </a:t>
            </a:r>
            <a:r>
              <a:rPr lang="pl-PL" sz="2000" dirty="0"/>
              <a:t>ochrony powietrza dla województwa </a:t>
            </a:r>
            <a:r>
              <a:rPr lang="pl-PL" sz="2000" dirty="0" smtClean="0"/>
              <a:t>małopolskiego (POP)</a:t>
            </a:r>
            <a:br>
              <a:rPr lang="pl-PL" sz="2000" dirty="0" smtClean="0"/>
            </a:br>
            <a:r>
              <a:rPr lang="pl-PL" sz="1400" dirty="0" smtClean="0"/>
              <a:t>EFEKTY </a:t>
            </a:r>
            <a:r>
              <a:rPr lang="pl-PL" sz="1400" dirty="0"/>
              <a:t>REALIZACJI POP </a:t>
            </a:r>
            <a:r>
              <a:rPr lang="pl-PL" sz="1400" dirty="0" smtClean="0"/>
              <a:t>2019-2025 </a:t>
            </a:r>
            <a:r>
              <a:rPr lang="pl-PL" sz="2000" dirty="0"/>
              <a:t/>
            </a:r>
            <a:br>
              <a:rPr lang="pl-PL" sz="2000" dirty="0"/>
            </a:br>
            <a:endParaRPr lang="pl-PL" sz="2000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47" y="1461996"/>
            <a:ext cx="351482" cy="351482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41" y="1924450"/>
            <a:ext cx="552226" cy="36748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16" y="2382330"/>
            <a:ext cx="489475" cy="457828"/>
          </a:xfrm>
          <a:prstGeom prst="rect">
            <a:avLst/>
          </a:prstGeom>
        </p:spPr>
      </p:pic>
      <p:grpSp>
        <p:nvGrpSpPr>
          <p:cNvPr id="35" name="Grupa 34"/>
          <p:cNvGrpSpPr/>
          <p:nvPr/>
        </p:nvGrpSpPr>
        <p:grpSpPr>
          <a:xfrm>
            <a:off x="487143" y="3032568"/>
            <a:ext cx="792088" cy="381952"/>
            <a:chOff x="507499" y="3122030"/>
            <a:chExt cx="792088" cy="381952"/>
          </a:xfrm>
        </p:grpSpPr>
        <p:sp>
          <p:nvSpPr>
            <p:cNvPr id="26" name="Zwój poziomy 25"/>
            <p:cNvSpPr/>
            <p:nvPr/>
          </p:nvSpPr>
          <p:spPr>
            <a:xfrm>
              <a:off x="551105" y="3122030"/>
              <a:ext cx="664163" cy="381952"/>
            </a:xfrm>
            <a:prstGeom prst="horizontalScroll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9" name="pole tekstowe 28"/>
            <p:cNvSpPr txBox="1"/>
            <p:nvPr/>
          </p:nvSpPr>
          <p:spPr>
            <a:xfrm>
              <a:off x="507499" y="3143729"/>
              <a:ext cx="792088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Uchwała antysmogowa</a:t>
              </a:r>
              <a:endParaRPr lang="pl-PL" sz="8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1" name="Łącznik prosty ze strzałką 30"/>
          <p:cNvCxnSpPr/>
          <p:nvPr/>
        </p:nvCxnSpPr>
        <p:spPr>
          <a:xfrm>
            <a:off x="2699792" y="1708507"/>
            <a:ext cx="216024" cy="0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Łącznik prosty ze strzałką 31"/>
          <p:cNvCxnSpPr/>
          <p:nvPr/>
        </p:nvCxnSpPr>
        <p:spPr>
          <a:xfrm>
            <a:off x="2651128" y="2169911"/>
            <a:ext cx="216024" cy="0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Łącznik prosty ze strzałką 32"/>
          <p:cNvCxnSpPr/>
          <p:nvPr/>
        </p:nvCxnSpPr>
        <p:spPr>
          <a:xfrm>
            <a:off x="2670313" y="2676242"/>
            <a:ext cx="216024" cy="0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Łącznik prosty ze strzałką 33"/>
          <p:cNvCxnSpPr/>
          <p:nvPr/>
        </p:nvCxnSpPr>
        <p:spPr>
          <a:xfrm>
            <a:off x="2267744" y="3153079"/>
            <a:ext cx="216024" cy="0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449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aphicFrame>
        <p:nvGraphicFramePr>
          <p:cNvPr id="26" name="Wykres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6050307"/>
              </p:ext>
            </p:extLst>
          </p:nvPr>
        </p:nvGraphicFramePr>
        <p:xfrm>
          <a:off x="2095771" y="1763069"/>
          <a:ext cx="4896544" cy="2701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9" name="Prostokąt zaokrąglony 28"/>
          <p:cNvSpPr/>
          <p:nvPr/>
        </p:nvSpPr>
        <p:spPr>
          <a:xfrm>
            <a:off x="1547664" y="932440"/>
            <a:ext cx="6048672" cy="625889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584200">
              <a:spcAft>
                <a:spcPts val="600"/>
              </a:spcAft>
            </a:pPr>
            <a:r>
              <a:rPr lang="pl-PL" b="1" kern="0" dirty="0" smtClean="0">
                <a:solidFill>
                  <a:schemeClr val="tx1"/>
                </a:solidFill>
                <a:sym typeface="Palatino"/>
              </a:rPr>
              <a:t>91,7 </a:t>
            </a:r>
            <a:r>
              <a:rPr lang="pl-PL" b="1" kern="0" dirty="0">
                <a:solidFill>
                  <a:schemeClr val="tx1"/>
                </a:solidFill>
                <a:sym typeface="Palatino"/>
              </a:rPr>
              <a:t>tys. nieefektywnych kotłów </a:t>
            </a:r>
            <a:r>
              <a:rPr lang="pl-PL" kern="0" dirty="0">
                <a:solidFill>
                  <a:schemeClr val="tx1"/>
                </a:solidFill>
                <a:sym typeface="Palatino"/>
              </a:rPr>
              <a:t>na paliwa stałe </a:t>
            </a:r>
            <a:r>
              <a:rPr lang="pl-PL" b="1" kern="0" dirty="0" smtClean="0">
                <a:solidFill>
                  <a:schemeClr val="tx1"/>
                </a:solidFill>
                <a:sym typeface="Palatino"/>
              </a:rPr>
              <a:t>wymienione</a:t>
            </a:r>
          </a:p>
          <a:p>
            <a:pPr algn="ctr" defTabSz="584200">
              <a:spcAft>
                <a:spcPts val="600"/>
              </a:spcAft>
            </a:pPr>
            <a:r>
              <a:rPr lang="pl-PL" kern="0" dirty="0" smtClean="0">
                <a:solidFill>
                  <a:schemeClr val="tx1"/>
                </a:solidFill>
                <a:sym typeface="Palatino"/>
              </a:rPr>
              <a:t>od </a:t>
            </a:r>
            <a:r>
              <a:rPr lang="pl-PL" kern="0" dirty="0">
                <a:solidFill>
                  <a:schemeClr val="tx1"/>
                </a:solidFill>
                <a:sym typeface="Palatino"/>
              </a:rPr>
              <a:t>stycznia 2019 r. do końca czerwca 2025 r</a:t>
            </a:r>
            <a:r>
              <a:rPr lang="pl-PL" kern="0" dirty="0" smtClean="0">
                <a:solidFill>
                  <a:schemeClr val="tx1"/>
                </a:solidFill>
                <a:sym typeface="Palatino"/>
              </a:rPr>
              <a:t>.</a:t>
            </a:r>
          </a:p>
        </p:txBody>
      </p:sp>
      <p:pic>
        <p:nvPicPr>
          <p:cNvPr id="25" name="Obraz 2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574" y="1060459"/>
            <a:ext cx="351482" cy="351482"/>
          </a:xfrm>
          <a:prstGeom prst="rect">
            <a:avLst/>
          </a:prstGeom>
        </p:spPr>
      </p:pic>
      <p:sp>
        <p:nvSpPr>
          <p:cNvPr id="27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266" y="175050"/>
            <a:ext cx="8199216" cy="586333"/>
          </a:xfrm>
        </p:spPr>
        <p:txBody>
          <a:bodyPr>
            <a:noAutofit/>
          </a:bodyPr>
          <a:lstStyle/>
          <a:p>
            <a:pPr algn="ctr"/>
            <a:r>
              <a:rPr lang="pl-PL" sz="2000" dirty="0" smtClean="0"/>
              <a:t>Program </a:t>
            </a:r>
            <a:r>
              <a:rPr lang="pl-PL" sz="2000" dirty="0"/>
              <a:t>ochrony powietrza dla województwa </a:t>
            </a:r>
            <a:r>
              <a:rPr lang="pl-PL" sz="2000" dirty="0" smtClean="0"/>
              <a:t>małopolskiego (POP)</a:t>
            </a:r>
            <a:br>
              <a:rPr lang="pl-PL" sz="2000" dirty="0" smtClean="0"/>
            </a:br>
            <a:r>
              <a:rPr lang="pl-PL" sz="1400" dirty="0" smtClean="0"/>
              <a:t>EFEKTY </a:t>
            </a:r>
            <a:r>
              <a:rPr lang="pl-PL" sz="1400" dirty="0"/>
              <a:t>REALIZACJI POP </a:t>
            </a:r>
            <a:r>
              <a:rPr lang="pl-PL" sz="1400" dirty="0" smtClean="0"/>
              <a:t>2019-2025 </a:t>
            </a:r>
            <a:r>
              <a:rPr lang="pl-PL" sz="2000" dirty="0"/>
              <a:t/>
            </a:r>
            <a:br>
              <a:rPr lang="pl-PL" sz="2000" dirty="0"/>
            </a:b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86777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5" name="Prostokąt zaokrąglony 24"/>
          <p:cNvSpPr/>
          <p:nvPr/>
        </p:nvSpPr>
        <p:spPr>
          <a:xfrm>
            <a:off x="1301916" y="1106980"/>
            <a:ext cx="3398775" cy="3465580"/>
          </a:xfrm>
          <a:prstGeom prst="roundRect">
            <a:avLst>
              <a:gd name="adj" fmla="val 10291"/>
            </a:avLst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Najwięcej nieefektywnych kotłów </a:t>
            </a:r>
          </a:p>
          <a:p>
            <a:pPr algn="ctr"/>
            <a:r>
              <a:rPr lang="pl-PL" sz="1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 latach 2019-2025 (I połowa) zlikwidowano w  gminach: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 smtClean="0"/>
              <a:t>Kraków     	4 308 </a:t>
            </a:r>
            <a:r>
              <a:rPr lang="pl-PL" sz="1100" dirty="0"/>
              <a:t>szt</a:t>
            </a:r>
            <a:r>
              <a:rPr lang="pl-PL" sz="1100" dirty="0" smtClean="0"/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/>
              <a:t>Myślenice </a:t>
            </a:r>
            <a:r>
              <a:rPr lang="pl-PL" sz="1100" dirty="0" smtClean="0"/>
              <a:t>	2 753 </a:t>
            </a:r>
            <a:r>
              <a:rPr lang="pl-PL" sz="1100" dirty="0"/>
              <a:t>szt</a:t>
            </a:r>
            <a:r>
              <a:rPr lang="pl-PL" sz="1100" dirty="0" smtClean="0"/>
              <a:t>.</a:t>
            </a:r>
            <a:endParaRPr lang="pl-PL" sz="11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 smtClean="0"/>
              <a:t>Wieliczka  	2 485 </a:t>
            </a:r>
            <a:r>
              <a:rPr lang="pl-PL" sz="1100" dirty="0"/>
              <a:t>szt</a:t>
            </a:r>
            <a:r>
              <a:rPr lang="pl-PL" sz="1100" dirty="0" smtClean="0"/>
              <a:t>.</a:t>
            </a:r>
            <a:endParaRPr lang="pl-PL" sz="11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 smtClean="0"/>
              <a:t>Skawina   	2 195 </a:t>
            </a:r>
            <a:r>
              <a:rPr lang="pl-PL" sz="1100" dirty="0"/>
              <a:t>szt</a:t>
            </a:r>
            <a:r>
              <a:rPr lang="pl-PL" sz="1100" dirty="0" smtClean="0"/>
              <a:t>.</a:t>
            </a:r>
            <a:endParaRPr lang="pl-PL" sz="11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 smtClean="0"/>
              <a:t>Chrzanów 	1 658 </a:t>
            </a:r>
            <a:r>
              <a:rPr lang="pl-PL" sz="1100" dirty="0"/>
              <a:t>szt</a:t>
            </a:r>
            <a:r>
              <a:rPr lang="pl-PL" sz="1100" dirty="0" smtClean="0"/>
              <a:t>.</a:t>
            </a:r>
            <a:endParaRPr lang="pl-PL" sz="11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 smtClean="0"/>
              <a:t>Liszki         	1 410 </a:t>
            </a:r>
            <a:r>
              <a:rPr lang="pl-PL" sz="1100" dirty="0"/>
              <a:t>szt</a:t>
            </a:r>
            <a:r>
              <a:rPr lang="pl-PL" sz="1100" dirty="0" smtClean="0"/>
              <a:t>.</a:t>
            </a:r>
            <a:endParaRPr lang="pl-PL" sz="11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 smtClean="0"/>
              <a:t>Tarnów    	1 344 </a:t>
            </a:r>
            <a:r>
              <a:rPr lang="pl-PL" sz="1100" dirty="0"/>
              <a:t>szt</a:t>
            </a:r>
            <a:r>
              <a:rPr lang="pl-PL" sz="1100" dirty="0" smtClean="0"/>
              <a:t>.</a:t>
            </a:r>
            <a:endParaRPr lang="pl-PL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100" dirty="0" smtClean="0"/>
              <a:t>Nowy </a:t>
            </a:r>
            <a:r>
              <a:rPr lang="pl-PL" sz="1100" dirty="0"/>
              <a:t>Targ	1 323 szt</a:t>
            </a:r>
            <a:r>
              <a:rPr lang="pl-PL" sz="1100" dirty="0" smtClean="0"/>
              <a:t>.</a:t>
            </a:r>
          </a:p>
          <a:p>
            <a:r>
              <a:rPr lang="pl-PL" sz="1100" dirty="0"/>
              <a:t> </a:t>
            </a:r>
            <a:r>
              <a:rPr lang="pl-PL" sz="1100" dirty="0" smtClean="0"/>
              <a:t>       (wiejska) 	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100" dirty="0"/>
              <a:t> </a:t>
            </a:r>
            <a:r>
              <a:rPr lang="pl-PL" sz="1100" dirty="0" smtClean="0"/>
              <a:t>  Krzeszowice    1 247 szt.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1100" dirty="0" smtClean="0"/>
              <a:t>Zabierzów       1 171 szt.</a:t>
            </a:r>
            <a:endParaRPr lang="pl-PL" sz="1100" dirty="0"/>
          </a:p>
        </p:txBody>
      </p:sp>
      <p:pic>
        <p:nvPicPr>
          <p:cNvPr id="26" name="Obraz 2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8388" y="1625578"/>
            <a:ext cx="2969775" cy="2179359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27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240" y="241667"/>
            <a:ext cx="8199216" cy="586333"/>
          </a:xfrm>
        </p:spPr>
        <p:txBody>
          <a:bodyPr>
            <a:noAutofit/>
          </a:bodyPr>
          <a:lstStyle/>
          <a:p>
            <a:pPr algn="ctr"/>
            <a:r>
              <a:rPr lang="pl-PL" sz="2000" dirty="0" smtClean="0"/>
              <a:t>Program </a:t>
            </a:r>
            <a:r>
              <a:rPr lang="pl-PL" sz="2000" dirty="0"/>
              <a:t>ochrony powietrza dla województwa </a:t>
            </a:r>
            <a:r>
              <a:rPr lang="pl-PL" sz="2000" dirty="0" smtClean="0"/>
              <a:t>małopolskiego (POP)</a:t>
            </a:r>
            <a:br>
              <a:rPr lang="pl-PL" sz="2000" dirty="0" smtClean="0"/>
            </a:br>
            <a:r>
              <a:rPr lang="pl-PL" sz="1400" dirty="0" smtClean="0"/>
              <a:t>EFEKTY </a:t>
            </a:r>
            <a:r>
              <a:rPr lang="pl-PL" sz="1400" dirty="0"/>
              <a:t>REALIZACJI POP </a:t>
            </a:r>
            <a:r>
              <a:rPr lang="pl-PL" sz="1400" dirty="0" smtClean="0"/>
              <a:t>2019-2025 </a:t>
            </a:r>
            <a:r>
              <a:rPr lang="pl-PL" sz="2000" dirty="0"/>
              <a:t/>
            </a:r>
            <a:br>
              <a:rPr lang="pl-PL" sz="2000" dirty="0"/>
            </a:br>
            <a:endParaRPr lang="pl-PL" sz="2000" dirty="0"/>
          </a:p>
        </p:txBody>
      </p:sp>
      <p:pic>
        <p:nvPicPr>
          <p:cNvPr id="28" name="Obraz 27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28242"/>
            <a:ext cx="351482" cy="35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868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124" y="188657"/>
            <a:ext cx="7389546" cy="607361"/>
          </a:xfrm>
        </p:spPr>
        <p:txBody>
          <a:bodyPr>
            <a:noAutofit/>
          </a:bodyPr>
          <a:lstStyle/>
          <a:p>
            <a:pPr algn="ctr"/>
            <a:r>
              <a:rPr lang="pl-PL" sz="2000" dirty="0" smtClean="0"/>
              <a:t>Program </a:t>
            </a:r>
            <a:r>
              <a:rPr lang="pl-PL" sz="2000" dirty="0"/>
              <a:t>ochrony powietrza dla województwa </a:t>
            </a:r>
            <a:r>
              <a:rPr lang="pl-PL" sz="2000" dirty="0" smtClean="0"/>
              <a:t>małopolskiego </a:t>
            </a:r>
            <a:br>
              <a:rPr lang="pl-PL" sz="2000" dirty="0" smtClean="0"/>
            </a:br>
            <a:r>
              <a:rPr lang="pl-PL" sz="2000" dirty="0" smtClean="0"/>
              <a:t> </a:t>
            </a:r>
            <a:r>
              <a:rPr lang="pl-PL" sz="1400" dirty="0"/>
              <a:t>EFEKTY REALIZACJI POP </a:t>
            </a: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aphicFrame>
        <p:nvGraphicFramePr>
          <p:cNvPr id="27" name="Wykres 26"/>
          <p:cNvGraphicFramePr/>
          <p:nvPr>
            <p:extLst>
              <p:ext uri="{D42A27DB-BD31-4B8C-83A1-F6EECF244321}">
                <p14:modId xmlns:p14="http://schemas.microsoft.com/office/powerpoint/2010/main" val="693710225"/>
              </p:ext>
            </p:extLst>
          </p:nvPr>
        </p:nvGraphicFramePr>
        <p:xfrm>
          <a:off x="1243486" y="1048444"/>
          <a:ext cx="6716791" cy="3507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8" name="pole tekstowe 27"/>
          <p:cNvSpPr txBox="1"/>
          <p:nvPr/>
        </p:nvSpPr>
        <p:spPr>
          <a:xfrm>
            <a:off x="963190" y="4555573"/>
            <a:ext cx="71952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dirty="0" smtClean="0"/>
              <a:t>Średnie </a:t>
            </a:r>
            <a:r>
              <a:rPr lang="pl-PL" sz="1000" dirty="0"/>
              <a:t>stężenia pyłu PM10 w poszczególnych sezonach grzewczych dla stacji pomiarowych w Krakowie i całej Małopolsce (dane GIOŚ). </a:t>
            </a:r>
          </a:p>
        </p:txBody>
      </p:sp>
    </p:spTree>
    <p:extLst>
      <p:ext uri="{BB962C8B-B14F-4D97-AF65-F5344CB8AC3E}">
        <p14:creationId xmlns:p14="http://schemas.microsoft.com/office/powerpoint/2010/main" val="411651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5" name="pole tekstowe 24"/>
          <p:cNvSpPr txBox="1"/>
          <p:nvPr/>
        </p:nvSpPr>
        <p:spPr>
          <a:xfrm>
            <a:off x="1187744" y="4497425"/>
            <a:ext cx="32402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100" dirty="0" smtClean="0"/>
              <a:t>*Dane Głównego Inspektoratu Ochrony Środowiska</a:t>
            </a:r>
            <a:endParaRPr lang="pl-PL" sz="1100" dirty="0"/>
          </a:p>
        </p:txBody>
      </p:sp>
      <p:graphicFrame>
        <p:nvGraphicFramePr>
          <p:cNvPr id="26" name="Wykres 25">
            <a:extLst>
              <a:ext uri="{FF2B5EF4-FFF2-40B4-BE49-F238E27FC236}">
                <a16:creationId xmlns:a16="http://schemas.microsoft.com/office/drawing/2014/main" id="{00000000-0008-0000-05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7529674"/>
              </p:ext>
            </p:extLst>
          </p:nvPr>
        </p:nvGraphicFramePr>
        <p:xfrm>
          <a:off x="1017443" y="1070661"/>
          <a:ext cx="6952010" cy="3198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7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124" y="188657"/>
            <a:ext cx="7389546" cy="607361"/>
          </a:xfrm>
        </p:spPr>
        <p:txBody>
          <a:bodyPr>
            <a:normAutofit fontScale="90000"/>
          </a:bodyPr>
          <a:lstStyle/>
          <a:p>
            <a:pPr algn="ctr"/>
            <a:r>
              <a:rPr lang="pl-PL" sz="2200" dirty="0" smtClean="0"/>
              <a:t>Program </a:t>
            </a:r>
            <a:r>
              <a:rPr lang="pl-PL" sz="2200" dirty="0"/>
              <a:t>ochrony powietrza dla województwa </a:t>
            </a:r>
            <a:r>
              <a:rPr lang="pl-PL" sz="2200" dirty="0" smtClean="0"/>
              <a:t>małopolskiego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 </a:t>
            </a:r>
            <a:r>
              <a:rPr lang="pl-PL" sz="1600" dirty="0"/>
              <a:t>EFEKTY REALIZACJI POP </a:t>
            </a:r>
          </a:p>
        </p:txBody>
      </p:sp>
    </p:spTree>
    <p:extLst>
      <p:ext uri="{BB962C8B-B14F-4D97-AF65-F5344CB8AC3E}">
        <p14:creationId xmlns:p14="http://schemas.microsoft.com/office/powerpoint/2010/main" val="190521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9178" y="499379"/>
            <a:ext cx="5551134" cy="303329"/>
          </a:xfrm>
        </p:spPr>
        <p:txBody>
          <a:bodyPr>
            <a:normAutofit fontScale="90000"/>
          </a:bodyPr>
          <a:lstStyle/>
          <a:p>
            <a:r>
              <a:rPr lang="pl-PL" dirty="0"/>
              <a:t>Aktualizacja Programu ochrony powietrza </a:t>
            </a:r>
            <a:r>
              <a:rPr lang="pl-PL" dirty="0" smtClean="0"/>
              <a:t>– rok 2023</a:t>
            </a:r>
            <a:endParaRPr lang="pl-PL" dirty="0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804" y="1194173"/>
            <a:ext cx="7298691" cy="160487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pl-PL" sz="1400" dirty="0" smtClean="0"/>
              <a:t>Zgodnie z ustawą Prawo </a:t>
            </a:r>
            <a:r>
              <a:rPr lang="pl-PL" sz="1400" dirty="0"/>
              <a:t>ochrony </a:t>
            </a:r>
            <a:r>
              <a:rPr lang="pl-PL" sz="1400" dirty="0" smtClean="0"/>
              <a:t>środowiska (</a:t>
            </a:r>
            <a:r>
              <a:rPr lang="pl-PL" sz="1400" dirty="0" err="1" smtClean="0"/>
              <a:t>Poś</a:t>
            </a:r>
            <a:r>
              <a:rPr lang="pl-PL" sz="1400" dirty="0" smtClean="0"/>
              <a:t>) </a:t>
            </a:r>
            <a:r>
              <a:rPr lang="pl-PL" sz="1400" b="1" dirty="0" smtClean="0"/>
              <a:t>program </a:t>
            </a:r>
            <a:r>
              <a:rPr lang="pl-PL" sz="1400" b="1" dirty="0"/>
              <a:t>aktualizowany jest co 3 </a:t>
            </a:r>
            <a:r>
              <a:rPr lang="pl-PL" sz="1400" b="1" dirty="0" smtClean="0"/>
              <a:t>lata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pl-PL" sz="1400" b="1" dirty="0"/>
              <a:t> </a:t>
            </a:r>
            <a:r>
              <a:rPr lang="pl-PL" sz="1400" b="1" dirty="0" smtClean="0"/>
              <a:t>    </a:t>
            </a:r>
            <a:r>
              <a:rPr lang="pl-PL" sz="1400" b="1" dirty="0" smtClean="0">
                <a:solidFill>
                  <a:schemeClr val="tx2"/>
                </a:solidFill>
              </a:rPr>
              <a:t>-&gt;</a:t>
            </a:r>
            <a:r>
              <a:rPr lang="pl-PL" sz="1400" b="1" dirty="0" smtClean="0"/>
              <a:t> </a:t>
            </a:r>
            <a:r>
              <a:rPr lang="pl-PL" sz="1400" dirty="0" smtClean="0"/>
              <a:t>w </a:t>
            </a:r>
            <a:r>
              <a:rPr lang="pl-PL" sz="1400" dirty="0"/>
              <a:t>przypadku </a:t>
            </a:r>
            <a:r>
              <a:rPr lang="pl-PL" sz="1400" b="1" dirty="0"/>
              <a:t>braku osiągnięcia </a:t>
            </a:r>
            <a:r>
              <a:rPr lang="pl-PL" sz="1400" dirty="0"/>
              <a:t>wymaganych norm jakości </a:t>
            </a:r>
            <a:r>
              <a:rPr lang="pl-PL" sz="1400" dirty="0" smtClean="0"/>
              <a:t>powietrza.</a:t>
            </a:r>
          </a:p>
          <a:p>
            <a:pPr marL="0" indent="0">
              <a:lnSpc>
                <a:spcPct val="100000"/>
              </a:lnSpc>
              <a:buNone/>
            </a:pPr>
            <a:endParaRPr lang="pl-PL" sz="14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pl-PL" sz="1400" b="1" dirty="0" smtClean="0"/>
              <a:t>20 </a:t>
            </a:r>
            <a:r>
              <a:rPr lang="pl-PL" sz="1400" b="1" dirty="0"/>
              <a:t>listopada 2023 r. </a:t>
            </a:r>
            <a:r>
              <a:rPr lang="pl-PL" sz="1400" b="1" dirty="0" smtClean="0"/>
              <a:t> - aktualizacja </a:t>
            </a:r>
            <a:r>
              <a:rPr lang="pl-PL" sz="1400" dirty="0"/>
              <a:t>Programu ochrony powietrza dla województwa </a:t>
            </a:r>
            <a:r>
              <a:rPr lang="pl-PL" sz="1400" dirty="0" smtClean="0"/>
              <a:t>małopolskiego przyjęta przez Sejmik WM, (POP wszedł </a:t>
            </a:r>
            <a:r>
              <a:rPr lang="pl-PL" sz="1400" dirty="0"/>
              <a:t>w życie </a:t>
            </a:r>
            <a:r>
              <a:rPr lang="pl-PL" sz="1400" b="1" dirty="0"/>
              <a:t>11 grudnia </a:t>
            </a:r>
            <a:r>
              <a:rPr lang="pl-PL" sz="1400" b="1" dirty="0" smtClean="0"/>
              <a:t>2023 r.)</a:t>
            </a:r>
            <a:endParaRPr lang="pl-PL" sz="1400" b="1" dirty="0"/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665" y="2988134"/>
            <a:ext cx="1411400" cy="1429453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2621049" y="4393787"/>
            <a:ext cx="41994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200" dirty="0">
                <a:hlinkClick r:id="rId3"/>
              </a:rPr>
              <a:t>https://powietrze.malopolska.pl/program-ochrony-powietrza/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413987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5372" y="334356"/>
            <a:ext cx="6143208" cy="303329"/>
          </a:xfrm>
        </p:spPr>
        <p:txBody>
          <a:bodyPr>
            <a:normAutofit fontScale="90000"/>
          </a:bodyPr>
          <a:lstStyle/>
          <a:p>
            <a:r>
              <a:rPr lang="pl-PL" dirty="0"/>
              <a:t>Aktualizacja </a:t>
            </a:r>
            <a:r>
              <a:rPr lang="pl-PL" dirty="0" smtClean="0"/>
              <a:t>Programów </a:t>
            </a:r>
            <a:r>
              <a:rPr lang="pl-PL" dirty="0"/>
              <a:t>ochrony powietrza 2025-2026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866" y="998112"/>
            <a:ext cx="6985155" cy="320469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Zgodnie z obecnymi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wymaganiami ustawy </a:t>
            </a:r>
            <a:r>
              <a:rPr lang="pl-PL" sz="1400" kern="100" dirty="0" err="1">
                <a:ea typeface="Aptos" panose="020B0004020202020204" pitchFamily="34" charset="0"/>
                <a:cs typeface="Times New Roman" panose="02020603050405020304" pitchFamily="18" charset="0"/>
              </a:rPr>
              <a:t>Poś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dla stref, w których ocena za 2024 rok wykazała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przekroczenia poziomów dopuszczalnych lub </a:t>
            </a:r>
            <a:r>
              <a:rPr lang="pl-PL" sz="1400" b="1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docelowych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 zanieczyszczeń powietrza: </a:t>
            </a:r>
            <a:endParaRPr lang="pl-PL" sz="14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pl-PL" sz="14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Ministerstwo Klimatu i Środowiska (</a:t>
            </a:r>
            <a:r>
              <a:rPr lang="pl-PL" sz="1400" kern="100" dirty="0" err="1" smtClean="0">
                <a:ea typeface="Aptos" panose="020B0004020202020204" pitchFamily="34" charset="0"/>
                <a:cs typeface="Times New Roman" panose="02020603050405020304" pitchFamily="18" charset="0"/>
              </a:rPr>
              <a:t>MKiŚ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zainicjowało zmianę ustawy </a:t>
            </a:r>
            <a:r>
              <a:rPr lang="pl-PL" sz="1400" kern="100" dirty="0" err="1" smtClean="0">
                <a:ea typeface="Aptos" panose="020B0004020202020204" pitchFamily="34" charset="0"/>
                <a:cs typeface="Times New Roman" panose="02020603050405020304" pitchFamily="18" charset="0"/>
              </a:rPr>
              <a:t>Poś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pl-PL" sz="14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l-PL" sz="1400" kern="100" dirty="0" smtClean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l-PL" sz="1400" kern="100" dirty="0" smtClean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Projekt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zmiany </a:t>
            </a:r>
            <a:r>
              <a:rPr lang="pl-PL" sz="1400" kern="100" dirty="0" err="1">
                <a:ea typeface="Aptos" panose="020B0004020202020204" pitchFamily="34" charset="0"/>
                <a:cs typeface="Times New Roman" panose="02020603050405020304" pitchFamily="18" charset="0"/>
              </a:rPr>
              <a:t>Poś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 wprowadzi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również: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pl-PL" sz="1400" kern="100" dirty="0" smtClean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pl-PL" sz="1400" kern="100" dirty="0" smtClean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Planowany termin przyjęcia zmian to </a:t>
            </a:r>
            <a:r>
              <a:rPr lang="pl-PL" sz="1400" b="1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końca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lutego 2026 r.</a:t>
            </a:r>
            <a:endParaRPr lang="pl-PL" sz="1400" b="1" dirty="0" smtClean="0"/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7" name="pole tekstowe 6"/>
          <p:cNvSpPr txBox="1"/>
          <p:nvPr/>
        </p:nvSpPr>
        <p:spPr>
          <a:xfrm>
            <a:off x="1955267" y="1638084"/>
            <a:ext cx="5974508" cy="338554"/>
          </a:xfrm>
          <a:prstGeom prst="rect">
            <a:avLst/>
          </a:prstGeom>
          <a:noFill/>
          <a:ln w="158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konieczne </a:t>
            </a:r>
            <a:r>
              <a:rPr lang="pl-PL" sz="1600" kern="100" dirty="0">
                <a:ea typeface="Aptos" panose="020B0004020202020204" pitchFamily="34" charset="0"/>
                <a:cs typeface="Times New Roman" panose="02020603050405020304" pitchFamily="18" charset="0"/>
              </a:rPr>
              <a:t>przygotowanie </a:t>
            </a:r>
            <a:r>
              <a:rPr lang="pl-PL" sz="16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nowych</a:t>
            </a:r>
            <a:r>
              <a:rPr lang="pl-PL" sz="1600" kern="100" dirty="0">
                <a:ea typeface="Aptos" panose="020B0004020202020204" pitchFamily="34" charset="0"/>
                <a:cs typeface="Times New Roman" panose="02020603050405020304" pitchFamily="18" charset="0"/>
              </a:rPr>
              <a:t> programów ochrony </a:t>
            </a:r>
            <a:r>
              <a:rPr lang="pl-PL" sz="16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powietrza</a:t>
            </a: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039976" y="2326799"/>
            <a:ext cx="6889799" cy="584775"/>
          </a:xfrm>
          <a:prstGeom prst="rect">
            <a:avLst/>
          </a:prstGeom>
          <a:noFill/>
          <a:ln w="158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pl-PL" sz="1600" kern="100" dirty="0">
                <a:ea typeface="Aptos" panose="020B0004020202020204" pitchFamily="34" charset="0"/>
                <a:cs typeface="Times New Roman" panose="02020603050405020304" pitchFamily="18" charset="0"/>
              </a:rPr>
              <a:t>u</a:t>
            </a:r>
            <a:r>
              <a:rPr lang="pl-PL" sz="16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możliwienie przyjęcia </a:t>
            </a:r>
            <a:r>
              <a:rPr lang="pl-PL" sz="16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uproszczonej </a:t>
            </a:r>
            <a:r>
              <a:rPr lang="pl-PL" sz="1600" kern="100" dirty="0">
                <a:ea typeface="Aptos" panose="020B0004020202020204" pitchFamily="34" charset="0"/>
                <a:cs typeface="Times New Roman" panose="02020603050405020304" pitchFamily="18" charset="0"/>
              </a:rPr>
              <a:t>aktualizacji obecnych </a:t>
            </a:r>
            <a:r>
              <a:rPr lang="pl-PL" sz="16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programów ochrony powietrza</a:t>
            </a:r>
            <a:r>
              <a:rPr lang="pl-PL" sz="1600" kern="100" dirty="0"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pl-PL" sz="16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do </a:t>
            </a:r>
            <a:r>
              <a:rPr lang="pl-PL" sz="1600" kern="100" dirty="0">
                <a:ea typeface="Aptos" panose="020B0004020202020204" pitchFamily="34" charset="0"/>
                <a:cs typeface="Times New Roman" panose="02020603050405020304" pitchFamily="18" charset="0"/>
              </a:rPr>
              <a:t>30 listopada 2026 r. (projekt UC112</a:t>
            </a:r>
            <a:r>
              <a:rPr lang="pl-PL" sz="16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).</a:t>
            </a:r>
            <a:endParaRPr lang="pl-PL" sz="16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1052862" y="3273343"/>
            <a:ext cx="6876913" cy="584775"/>
          </a:xfrm>
          <a:prstGeom prst="rect">
            <a:avLst/>
          </a:prstGeom>
          <a:noFill/>
          <a:ln w="158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uprawnienia </a:t>
            </a:r>
            <a:r>
              <a:rPr lang="pl-PL" sz="1600" kern="100" dirty="0">
                <a:ea typeface="Aptos" panose="020B0004020202020204" pitchFamily="34" charset="0"/>
                <a:cs typeface="Times New Roman" panose="02020603050405020304" pitchFamily="18" charset="0"/>
              </a:rPr>
              <a:t>dla </a:t>
            </a:r>
            <a:r>
              <a:rPr lang="pl-PL" sz="16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osób fizycznych i prawnych, w tym organizacji ekologicznych</a:t>
            </a:r>
            <a:r>
              <a:rPr lang="pl-PL" sz="1600" kern="100" dirty="0">
                <a:ea typeface="Aptos" panose="020B0004020202020204" pitchFamily="34" charset="0"/>
                <a:cs typeface="Times New Roman" panose="02020603050405020304" pitchFamily="18" charset="0"/>
              </a:rPr>
              <a:t> do zaskarżania przyjmowanych programów ochrony powietrza i ich aktualizacji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6288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260" y="306806"/>
            <a:ext cx="8070180" cy="680768"/>
          </a:xfrm>
        </p:spPr>
        <p:txBody>
          <a:bodyPr>
            <a:normAutofit/>
          </a:bodyPr>
          <a:lstStyle/>
          <a:p>
            <a:pPr algn="ctr"/>
            <a:r>
              <a:rPr lang="pl-PL" sz="2000" dirty="0"/>
              <a:t>Uproszczone aktualizacje </a:t>
            </a:r>
            <a:r>
              <a:rPr lang="pl-PL" sz="2000" dirty="0" smtClean="0"/>
              <a:t>obecnych programów ochrony powietrza – założenia</a:t>
            </a:r>
            <a:endParaRPr lang="pl-PL" sz="2000" dirty="0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9306" y="1399928"/>
            <a:ext cx="7217847" cy="223269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pl-PL" sz="1400" u="sng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Zakres aktualizacji: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p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rzegląd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sprawdzonych działań możliwych do realizacji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w najbliższych 2 </a:t>
            </a:r>
            <a:r>
              <a:rPr lang="pl-PL" sz="1400" b="1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latach</a:t>
            </a:r>
            <a:endParaRPr lang="pl-PL" sz="1400" kern="100" dirty="0" smtClean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dirty="0"/>
              <a:t>a</a:t>
            </a:r>
            <a:r>
              <a:rPr lang="pl-PL" sz="1400" dirty="0" smtClean="0"/>
              <a:t>ktualizacja </a:t>
            </a:r>
            <a:r>
              <a:rPr lang="pl-PL" sz="1400" b="1" dirty="0" smtClean="0"/>
              <a:t>bez modelowania </a:t>
            </a:r>
            <a:r>
              <a:rPr lang="pl-PL" sz="1400" dirty="0" smtClean="0"/>
              <a:t>jakości powietrza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dirty="0"/>
              <a:t>w</a:t>
            </a:r>
            <a:r>
              <a:rPr lang="pl-PL" sz="1400" dirty="0" smtClean="0"/>
              <a:t>ykorzystanie </a:t>
            </a:r>
            <a:r>
              <a:rPr lang="pl-PL" sz="1400" b="1" dirty="0"/>
              <a:t>danych z CEEB do planowania </a:t>
            </a:r>
            <a:r>
              <a:rPr lang="pl-PL" sz="1400" dirty="0"/>
              <a:t>(obecne wypełnienie: 79</a:t>
            </a:r>
            <a:r>
              <a:rPr lang="pl-PL" sz="1400" dirty="0" smtClean="0"/>
              <a:t>%)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p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rojekt uproszczonej aktualizacji będzie podlegał opiniowaniu – konsultacje</a:t>
            </a:r>
            <a:endParaRPr lang="pl-PL" sz="1400" dirty="0" smtClean="0"/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b="1" dirty="0"/>
              <a:t>s</a:t>
            </a:r>
            <a:r>
              <a:rPr lang="pl-PL" sz="1400" b="1" dirty="0" smtClean="0"/>
              <a:t>amodzielne </a:t>
            </a:r>
            <a:r>
              <a:rPr lang="pl-PL" sz="1400" b="1" dirty="0"/>
              <a:t>generowanie</a:t>
            </a:r>
            <a:r>
              <a:rPr lang="pl-PL" sz="1400" dirty="0"/>
              <a:t> </a:t>
            </a:r>
            <a:r>
              <a:rPr lang="pl-PL" sz="1400" dirty="0" smtClean="0"/>
              <a:t>zestawień z CEEB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Ministerstwo zapowiada szczegółowe opiniowanie programów i </a:t>
            </a:r>
            <a:r>
              <a:rPr lang="pl-PL" sz="1400" b="1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brak akceptacji ograniczania i wycofywania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wcześniej zaplanowanych działań</a:t>
            </a:r>
            <a:endParaRPr lang="pl-PL" sz="1400" b="1" kern="100" dirty="0" smtClean="0"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pole tekstowe 1"/>
          <p:cNvSpPr txBox="1"/>
          <p:nvPr/>
        </p:nvSpPr>
        <p:spPr>
          <a:xfrm>
            <a:off x="1286407" y="4264501"/>
            <a:ext cx="6932948" cy="3231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500" dirty="0" smtClean="0"/>
              <a:t>Liczba urządzeń pozaklasowych na </a:t>
            </a:r>
            <a:r>
              <a:rPr lang="pl-PL" sz="1500" dirty="0"/>
              <a:t>paliwa </a:t>
            </a:r>
            <a:r>
              <a:rPr lang="pl-PL" sz="1500" dirty="0" smtClean="0"/>
              <a:t>stałe w Małopolsce wynosi ok. 115 tys. </a:t>
            </a:r>
          </a:p>
        </p:txBody>
      </p:sp>
    </p:spTree>
    <p:extLst>
      <p:ext uri="{BB962C8B-B14F-4D97-AF65-F5344CB8AC3E}">
        <p14:creationId xmlns:p14="http://schemas.microsoft.com/office/powerpoint/2010/main" val="232475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2768" y="1419837"/>
            <a:ext cx="7453754" cy="3119011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pl-PL" sz="1400" u="sng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Utrzymanie </a:t>
            </a:r>
            <a:r>
              <a:rPr lang="pl-PL" sz="1400" u="sng" kern="100" dirty="0">
                <a:ea typeface="Aptos" panose="020B0004020202020204" pitchFamily="34" charset="0"/>
                <a:cs typeface="Times New Roman" panose="02020603050405020304" pitchFamily="18" charset="0"/>
              </a:rPr>
              <a:t>działań kontrolnych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dirty="0" smtClean="0"/>
              <a:t>konieczność </a:t>
            </a:r>
            <a:r>
              <a:rPr lang="pl-PL" sz="1400" b="1" dirty="0"/>
              <a:t>pozostawienia</a:t>
            </a:r>
            <a:r>
              <a:rPr lang="pl-PL" sz="1400" dirty="0"/>
              <a:t> zadań kontrolnych z obecnego </a:t>
            </a:r>
            <a:r>
              <a:rPr lang="pl-PL" sz="1400" dirty="0" smtClean="0"/>
              <a:t>POP – utrzymanie </a:t>
            </a:r>
            <a:r>
              <a:rPr lang="pl-PL" sz="1400" dirty="0"/>
              <a:t>dotychczasowych obowiązków</a:t>
            </a:r>
          </a:p>
          <a:p>
            <a:pPr>
              <a:lnSpc>
                <a:spcPct val="100000"/>
              </a:lnSpc>
            </a:pPr>
            <a:r>
              <a:rPr lang="pl-PL" sz="1400" u="sng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Priorytety </a:t>
            </a:r>
            <a:r>
              <a:rPr lang="pl-PL" sz="1400" u="sng" kern="100" dirty="0">
                <a:ea typeface="Aptos" panose="020B0004020202020204" pitchFamily="34" charset="0"/>
                <a:cs typeface="Times New Roman" panose="02020603050405020304" pitchFamily="18" charset="0"/>
              </a:rPr>
              <a:t>kontroli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– zgodne z nowym poradnikiem </a:t>
            </a:r>
            <a:r>
              <a:rPr lang="pl-PL" sz="1400" kern="100" dirty="0" err="1" smtClean="0">
                <a:ea typeface="Aptos" panose="020B0004020202020204" pitchFamily="34" charset="0"/>
                <a:cs typeface="Times New Roman" panose="02020603050405020304" pitchFamily="18" charset="0"/>
              </a:rPr>
              <a:t>MKiŚ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  <a:endParaRPr lang="pl-PL" sz="14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w pierwszej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kolejności:</a:t>
            </a:r>
          </a:p>
          <a:p>
            <a:pPr lvl="2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l-PL" sz="1400" dirty="0" smtClean="0"/>
              <a:t>adresy </a:t>
            </a:r>
            <a:r>
              <a:rPr lang="pl-PL" sz="1400" dirty="0"/>
              <a:t>z </a:t>
            </a:r>
            <a:r>
              <a:rPr lang="pl-PL" sz="1400" b="1" dirty="0"/>
              <a:t>kotłami pozaklasowymi</a:t>
            </a:r>
          </a:p>
          <a:p>
            <a:pPr lvl="2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nieruchomości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bez deklaracji CEEB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wsparcie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mieszkańców i weryfikacja wpisów w CEEB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pomoc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chętnym przy składaniu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wniosków</a:t>
            </a:r>
            <a:endParaRPr lang="pl-PL" sz="14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szczególne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sytuacje - informacja kierowana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do MOPS/GOPS</a:t>
            </a:r>
          </a:p>
          <a:p>
            <a:pPr lvl="2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Instytucja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sprawdza, czy dana osoba jest ich klientem i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czy może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otrzymać wsparcie</a:t>
            </a:r>
          </a:p>
          <a:p>
            <a:pPr lvl="2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j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eśli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nie – poszukiwanie alternatywnych form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wsparcia</a:t>
            </a: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260" y="306806"/>
            <a:ext cx="8070180" cy="680768"/>
          </a:xfrm>
        </p:spPr>
        <p:txBody>
          <a:bodyPr>
            <a:normAutofit/>
          </a:bodyPr>
          <a:lstStyle/>
          <a:p>
            <a:pPr algn="ctr"/>
            <a:r>
              <a:rPr lang="pl-PL" sz="2000" dirty="0"/>
              <a:t>Uproszczone aktualizacje </a:t>
            </a:r>
            <a:r>
              <a:rPr lang="pl-PL" sz="2000" dirty="0" smtClean="0"/>
              <a:t>obecnych programów ochrony powietrza – założenia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13613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588" y="315062"/>
            <a:ext cx="7389546" cy="663369"/>
          </a:xfrm>
        </p:spPr>
        <p:txBody>
          <a:bodyPr>
            <a:normAutofit/>
          </a:bodyPr>
          <a:lstStyle/>
          <a:p>
            <a:pPr algn="ctr"/>
            <a:r>
              <a:rPr lang="pl-PL" sz="2000" dirty="0"/>
              <a:t>Dyrektywa 2024/2881 w sprawie jakości powietrza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i </a:t>
            </a:r>
            <a:r>
              <a:rPr lang="pl-PL" sz="2000" dirty="0"/>
              <a:t>czystszego powietrza dla Europy (AAQD)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559" y="1272906"/>
            <a:ext cx="6934970" cy="2664856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Nowe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znacznie zaostrzone poziomy dopuszczalne zanieczyszczeń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powietrza oraz wymogi redukcji średniego narażenia </a:t>
            </a:r>
            <a:r>
              <a:rPr lang="pl-PL" sz="1400" b="1" dirty="0"/>
              <a:t>do osiągnięcia do 2030 r.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400" dirty="0" smtClean="0"/>
              <a:t> </a:t>
            </a:r>
            <a:r>
              <a:rPr lang="pl-PL" sz="1400" b="1" dirty="0"/>
              <a:t>Rozszerzenie systemu monitoringu </a:t>
            </a:r>
            <a:r>
              <a:rPr lang="pl-PL" sz="1400" dirty="0"/>
              <a:t>i oceny jakości powietrza - pomiar nowych zanieczyszczeń, zwiększenie liczby stacji, większe wymagania dla modelowania.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400" dirty="0"/>
              <a:t>Nowe </a:t>
            </a:r>
            <a:r>
              <a:rPr lang="pl-PL" sz="1400" b="1" dirty="0"/>
              <a:t>plany działania na rzecz jakości powietrza</a:t>
            </a:r>
            <a:r>
              <a:rPr lang="pl-PL" sz="1400" dirty="0"/>
              <a:t>, włączenie zainteresowanych stron w opracowanie planów działania i programów ochrony powietrza.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400" b="1" dirty="0"/>
              <a:t>Zapewnienie dostępu do wymiaru sprawiedliwości </a:t>
            </a:r>
            <a:r>
              <a:rPr lang="pl-PL" sz="1400" dirty="0"/>
              <a:t>i rekompensat za szkody dla zdrowia ludzkiego.</a:t>
            </a: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04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857" y="236375"/>
            <a:ext cx="5549900" cy="375337"/>
          </a:xfrm>
        </p:spPr>
        <p:txBody>
          <a:bodyPr>
            <a:normAutofit/>
          </a:bodyPr>
          <a:lstStyle/>
          <a:p>
            <a:r>
              <a:rPr lang="pl-PL" sz="1800" dirty="0" smtClean="0"/>
              <a:t>Plan </a:t>
            </a:r>
            <a:r>
              <a:rPr lang="pl-PL" sz="1800" dirty="0"/>
              <a:t>działania na rzecz jakości powietrza (PDJP)</a:t>
            </a:r>
            <a:endParaRPr lang="pl-PL" sz="1700" dirty="0"/>
          </a:p>
        </p:txBody>
      </p:sp>
      <p:graphicFrame>
        <p:nvGraphicFramePr>
          <p:cNvPr id="25" name="Char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78489"/>
              </p:ext>
            </p:extLst>
          </p:nvPr>
        </p:nvGraphicFramePr>
        <p:xfrm>
          <a:off x="6390156" y="421357"/>
          <a:ext cx="2641056" cy="3744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trzałka w górę 2"/>
          <p:cNvSpPr/>
          <p:nvPr/>
        </p:nvSpPr>
        <p:spPr>
          <a:xfrm>
            <a:off x="7730960" y="1566018"/>
            <a:ext cx="222279" cy="2028882"/>
          </a:xfrm>
          <a:prstGeom prst="up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7554919" y="2211709"/>
            <a:ext cx="454250" cy="309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x26</a:t>
            </a:r>
            <a:endParaRPr lang="pl-PL" b="1" dirty="0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260" y="744117"/>
            <a:ext cx="5862737" cy="343727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300" dirty="0" smtClean="0"/>
              <a:t>Podstawą </a:t>
            </a:r>
            <a:r>
              <a:rPr lang="pl-PL" sz="1300" dirty="0"/>
              <a:t>do przygotowania PDJP będą </a:t>
            </a:r>
            <a:r>
              <a:rPr lang="pl-PL" sz="1300" b="1" dirty="0"/>
              <a:t>wyniki oceny jakości powietrza za 2026 r. 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300" b="1" dirty="0"/>
              <a:t>PDJP należy przyjąć do 31 grudnia 2028 r.</a:t>
            </a:r>
            <a:r>
              <a:rPr lang="pl-PL" sz="1300" dirty="0"/>
              <a:t>, a ich celem jest osiągnięcie nowych poziomów dopuszczalnych, które zaczną obowiązywać od 2030 roku.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300" dirty="0"/>
              <a:t>PDJP będą stanowić </a:t>
            </a:r>
            <a:r>
              <a:rPr lang="pl-PL" sz="1300" b="1" dirty="0"/>
              <a:t>podstawę do ubiegania się o derogacje</a:t>
            </a:r>
            <a:r>
              <a:rPr lang="pl-PL" sz="1300" dirty="0"/>
              <a:t> dla stref, w których nie będzie możliwe dotrzymanie nowych poziomów PM10, PM2,5, NO2, B(a)P lub </a:t>
            </a:r>
            <a:r>
              <a:rPr lang="pl-PL" sz="1300" dirty="0" smtClean="0"/>
              <a:t>C6H6 (derogacja do 2035 roku).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300" dirty="0" smtClean="0"/>
              <a:t>Koniecznym działaniem by ubiegać się o derogację </a:t>
            </a:r>
            <a:r>
              <a:rPr lang="pl-PL" sz="1300" b="1" dirty="0" smtClean="0"/>
              <a:t>jest przyjęcie zgodnie z terminem PDJP</a:t>
            </a:r>
            <a:r>
              <a:rPr lang="pl-PL" sz="1300" b="1" dirty="0"/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300" dirty="0"/>
              <a:t>PDJP/ POP powinny uwzględniać osiągnięcie poziomów dopuszczalnych w ciągu </a:t>
            </a:r>
            <a:r>
              <a:rPr lang="pl-PL" sz="1300" b="1" dirty="0"/>
              <a:t>maksymalnie 4 lat oraz działania o charakterze ciągłym</a:t>
            </a:r>
            <a:r>
              <a:rPr lang="pl-PL" sz="1300" dirty="0"/>
              <a:t>, aby osiągnąć i utrzymać poziomy dopuszczalne</a:t>
            </a:r>
            <a:r>
              <a:rPr lang="pl-PL" sz="1300" dirty="0" smtClean="0"/>
              <a:t>.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300" dirty="0" smtClean="0"/>
              <a:t>Obecnie na sieci monitoringu PM 2.5 w UE </a:t>
            </a:r>
            <a:r>
              <a:rPr lang="pl-PL" sz="1300" b="1" dirty="0" smtClean="0"/>
              <a:t>na 3%</a:t>
            </a:r>
            <a:r>
              <a:rPr lang="pl-PL" sz="1300" dirty="0" smtClean="0"/>
              <a:t> stacji są przekroczenia po wdrożeniu nowych norm </a:t>
            </a:r>
            <a:r>
              <a:rPr lang="pl-PL" sz="1300" b="1" dirty="0" smtClean="0"/>
              <a:t>aż 78% stacji</a:t>
            </a:r>
            <a:r>
              <a:rPr lang="pl-PL" sz="1300" dirty="0" smtClean="0"/>
              <a:t>, czyli większa część UE będzie się zmagać z tym problemem.</a:t>
            </a:r>
          </a:p>
          <a:p>
            <a:pPr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</a:pPr>
            <a:endParaRPr lang="pl-PL" sz="1300" dirty="0"/>
          </a:p>
        </p:txBody>
      </p:sp>
    </p:spTree>
    <p:extLst>
      <p:ext uri="{BB962C8B-B14F-4D97-AF65-F5344CB8AC3E}">
        <p14:creationId xmlns:p14="http://schemas.microsoft.com/office/powerpoint/2010/main" val="319585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87" y="315853"/>
            <a:ext cx="7351117" cy="303329"/>
          </a:xfrm>
        </p:spPr>
        <p:txBody>
          <a:bodyPr>
            <a:noAutofit/>
          </a:bodyPr>
          <a:lstStyle/>
          <a:p>
            <a:r>
              <a:rPr lang="pl-PL" sz="2000" dirty="0" smtClean="0"/>
              <a:t>Proponowane nowe krajowe przepisy wspierające - dyskusja</a:t>
            </a:r>
            <a:endParaRPr lang="pl-PL" sz="2000" dirty="0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685" y="1052215"/>
            <a:ext cx="7217847" cy="268057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Plany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dotyczące </a:t>
            </a:r>
            <a:r>
              <a:rPr lang="pl-PL" sz="1400" b="1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nowych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 przepisów wspierających proponowanych przez MKIŚ:</a:t>
            </a:r>
            <a:endParaRPr lang="pl-PL" sz="14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w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strefach z przekroczeniami –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utrzymanie obecnych wymagań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, bez możliwości ich łagodzenia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w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przypadku stref, w których wystąpią przekroczenia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, obowiązek przyjęcia uchwały 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antysmogowej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p</a:t>
            </a:r>
            <a:r>
              <a:rPr lang="pl-PL" sz="1400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lan </a:t>
            </a:r>
            <a:r>
              <a:rPr lang="pl-PL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zakłada, że </a:t>
            </a:r>
            <a:r>
              <a:rPr lang="pl-PL" sz="1400" b="1" kern="100" dirty="0">
                <a:ea typeface="Aptos" panose="020B0004020202020204" pitchFamily="34" charset="0"/>
                <a:cs typeface="Times New Roman" panose="02020603050405020304" pitchFamily="18" charset="0"/>
              </a:rPr>
              <a:t>kary mogłyby pozostawać w budżetach </a:t>
            </a:r>
            <a:r>
              <a:rPr lang="pl-PL" sz="1400" b="1" kern="100" dirty="0" smtClean="0">
                <a:ea typeface="Aptos" panose="020B0004020202020204" pitchFamily="34" charset="0"/>
                <a:cs typeface="Times New Roman" panose="02020603050405020304" pitchFamily="18" charset="0"/>
              </a:rPr>
              <a:t>gmin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dirty="0"/>
              <a:t>w</a:t>
            </a:r>
            <a:r>
              <a:rPr lang="pl-PL" sz="1400" dirty="0" smtClean="0"/>
              <a:t>arunek</a:t>
            </a:r>
            <a:r>
              <a:rPr lang="pl-PL" sz="1400" dirty="0"/>
              <a:t>: gmina musi wykazać, że środki z kar zostały przeznaczone wyłącznie na działania dotyczące jakości </a:t>
            </a:r>
            <a:r>
              <a:rPr lang="pl-PL" sz="1400" dirty="0" smtClean="0"/>
              <a:t>powietrza</a:t>
            </a:r>
            <a:endParaRPr lang="pl-PL" sz="1400" kern="100" dirty="0"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dirty="0"/>
              <a:t>f</a:t>
            </a:r>
            <a:r>
              <a:rPr lang="pl-PL" sz="1400" dirty="0" smtClean="0"/>
              <a:t>inansowane </a:t>
            </a:r>
            <a:r>
              <a:rPr lang="pl-PL" sz="1400" dirty="0"/>
              <a:t>mogą być </a:t>
            </a:r>
            <a:r>
              <a:rPr lang="pl-PL" sz="1400" b="1" dirty="0"/>
              <a:t>konkretne zadania</a:t>
            </a:r>
            <a:r>
              <a:rPr lang="pl-PL" sz="1400" dirty="0"/>
              <a:t>, np. dotyczące </a:t>
            </a:r>
            <a:r>
              <a:rPr lang="pl-PL" sz="1400" b="1" dirty="0"/>
              <a:t>kotłów </a:t>
            </a:r>
            <a:r>
              <a:rPr lang="pl-PL" sz="1400" b="1" dirty="0" smtClean="0"/>
              <a:t>pozaklasowych</a:t>
            </a:r>
          </a:p>
          <a:p>
            <a:pPr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1400" dirty="0"/>
              <a:t>k</a:t>
            </a:r>
            <a:r>
              <a:rPr lang="pl-PL" sz="1400" dirty="0" smtClean="0"/>
              <a:t>ary </a:t>
            </a:r>
            <a:r>
              <a:rPr lang="pl-PL" sz="1400" dirty="0"/>
              <a:t>mogłyby być </a:t>
            </a:r>
            <a:r>
              <a:rPr lang="pl-PL" sz="1400" b="1" dirty="0"/>
              <a:t>odroczone</a:t>
            </a:r>
            <a:r>
              <a:rPr lang="pl-PL" sz="1400" dirty="0"/>
              <a:t>, jeśli gmina przedstawi odpowiednie </a:t>
            </a:r>
            <a:r>
              <a:rPr lang="pl-PL" sz="1400" dirty="0" smtClean="0"/>
              <a:t>wydatki</a:t>
            </a:r>
            <a:endParaRPr lang="pl-PL" sz="1400" kern="100" dirty="0"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77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12118C9C-56A6-4451-8007-C4E5EE358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064" y="612237"/>
            <a:ext cx="7389546" cy="30332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l-PL" sz="3600" dirty="0" smtClean="0"/>
              <a:t>Aktualnie obowiązujące przepisy antysmogowe w Małopolsce - przypomnienie</a:t>
            </a:r>
            <a:endParaRPr lang="pl-PL" sz="3600" dirty="0"/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8569" y="771550"/>
            <a:ext cx="7217847" cy="362621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pl-PL" sz="1400" dirty="0" smtClean="0"/>
          </a:p>
          <a:p>
            <a:pPr marL="0" indent="0">
              <a:lnSpc>
                <a:spcPct val="100000"/>
              </a:lnSpc>
              <a:buNone/>
            </a:pPr>
            <a:endParaRPr lang="pl-PL" sz="1400" kern="100" dirty="0" smtClean="0"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5" name="Freeform 3"/>
          <p:cNvSpPr/>
          <p:nvPr/>
        </p:nvSpPr>
        <p:spPr>
          <a:xfrm>
            <a:off x="4807289" y="2251164"/>
            <a:ext cx="2232248" cy="2247295"/>
          </a:xfrm>
          <a:custGeom>
            <a:avLst/>
            <a:gdLst/>
            <a:ahLst/>
            <a:cxnLst/>
            <a:rect l="l" t="t" r="r" b="b"/>
            <a:pathLst>
              <a:path w="5429039" h="5709315">
                <a:moveTo>
                  <a:pt x="0" y="0"/>
                </a:moveTo>
                <a:lnTo>
                  <a:pt x="5429039" y="0"/>
                </a:lnTo>
                <a:lnTo>
                  <a:pt x="5429039" y="5709315"/>
                </a:lnTo>
                <a:lnTo>
                  <a:pt x="0" y="57093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85527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691680" y="324143"/>
            <a:ext cx="5863765" cy="395993"/>
          </a:xfrm>
        </p:spPr>
        <p:txBody>
          <a:bodyPr/>
          <a:lstStyle/>
          <a:p>
            <a:r>
              <a:rPr lang="pl-PL" dirty="0"/>
              <a:t>Główne zadania gmin i powiatów </a:t>
            </a:r>
            <a:r>
              <a:rPr lang="pl-PL" dirty="0" smtClean="0"/>
              <a:t>– POP cz.1</a:t>
            </a:r>
            <a:endParaRPr lang="pl-PL" dirty="0"/>
          </a:p>
        </p:txBody>
      </p:sp>
      <p:sp>
        <p:nvSpPr>
          <p:cNvPr id="27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13262" y="1139738"/>
            <a:ext cx="7389547" cy="2593051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pl-PL" sz="1700" b="1" dirty="0" smtClean="0">
                <a:solidFill>
                  <a:schemeClr val="tx2"/>
                </a:solidFill>
              </a:rPr>
              <a:t>Finansowanie </a:t>
            </a:r>
            <a:r>
              <a:rPr lang="pl-PL" sz="1700" b="1" dirty="0">
                <a:solidFill>
                  <a:schemeClr val="tx2"/>
                </a:solidFill>
              </a:rPr>
              <a:t>wymiany źródeł ciepła ze środków </a:t>
            </a:r>
            <a:r>
              <a:rPr lang="pl-PL" sz="1700" b="1" dirty="0" smtClean="0">
                <a:solidFill>
                  <a:schemeClr val="tx2"/>
                </a:solidFill>
              </a:rPr>
              <a:t>publicznych</a:t>
            </a:r>
            <a:endParaRPr lang="pl-PL" sz="1400" dirty="0" smtClean="0">
              <a:solidFill>
                <a:schemeClr val="tx2"/>
              </a:solidFill>
            </a:endParaRPr>
          </a:p>
          <a:p>
            <a:pPr algn="just"/>
            <a:r>
              <a:rPr lang="pl-PL" sz="1200" b="1" dirty="0"/>
              <a:t>Przy finansowaniu </a:t>
            </a:r>
            <a:r>
              <a:rPr lang="pl-PL" sz="1200" dirty="0"/>
              <a:t>instalacji grzewczych na paliwa stałe instytucje publiczne zobowiązane są zapewnić finansowanie wyłącznie dla instalacji zasilanych biomasą </a:t>
            </a:r>
            <a:r>
              <a:rPr lang="pl-PL" sz="1200" b="1" dirty="0"/>
              <a:t>o emisji cząstek stałych do 20 mg/m³ </a:t>
            </a:r>
            <a:r>
              <a:rPr lang="pl-PL" sz="1200" dirty="0"/>
              <a:t>(przy </a:t>
            </a:r>
            <a:r>
              <a:rPr lang="pl-PL" sz="1200" dirty="0" smtClean="0"/>
              <a:t>10% O</a:t>
            </a:r>
            <a:r>
              <a:rPr lang="pl-PL" sz="1200" baseline="-25000" dirty="0" smtClean="0"/>
              <a:t>2</a:t>
            </a:r>
            <a:r>
              <a:rPr lang="pl-PL" sz="1200" dirty="0"/>
              <a:t>). </a:t>
            </a:r>
            <a:endParaRPr lang="pl-PL" sz="1200" dirty="0" smtClean="0"/>
          </a:p>
          <a:p>
            <a:pPr marL="0" indent="0" algn="just">
              <a:lnSpc>
                <a:spcPct val="100000"/>
              </a:lnSpc>
              <a:spcBef>
                <a:spcPts val="300"/>
              </a:spcBef>
              <a:buNone/>
            </a:pPr>
            <a:r>
              <a:rPr lang="pl-PL" sz="1200" dirty="0"/>
              <a:t> </a:t>
            </a:r>
            <a:r>
              <a:rPr lang="pl-PL" sz="1200" dirty="0" smtClean="0"/>
              <a:t>   Stosowanie </a:t>
            </a:r>
            <a:r>
              <a:rPr lang="pl-PL" sz="1200" b="1" dirty="0"/>
              <a:t>zbiorników buforowych jest obowiązkowe</a:t>
            </a:r>
            <a:r>
              <a:rPr lang="pl-PL" sz="1200" dirty="0"/>
              <a:t> w przypadku kotłów z ręcznym </a:t>
            </a:r>
            <a:r>
              <a:rPr lang="pl-PL" sz="1200" dirty="0" smtClean="0"/>
              <a:t>podawaniem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pl-PL" sz="1200" dirty="0"/>
              <a:t> </a:t>
            </a:r>
            <a:r>
              <a:rPr lang="pl-PL" sz="1200" dirty="0" smtClean="0"/>
              <a:t>   paliwa oraz </a:t>
            </a:r>
            <a:r>
              <a:rPr lang="pl-PL" sz="1200" b="1" dirty="0" smtClean="0"/>
              <a:t>zalecane </a:t>
            </a:r>
            <a:r>
              <a:rPr lang="pl-PL" sz="1200" b="1" dirty="0"/>
              <a:t>w przypadku kotłów z automatycznym podawaniem paliwa</a:t>
            </a:r>
            <a:r>
              <a:rPr lang="pl-PL" sz="1200" dirty="0"/>
              <a:t>. </a:t>
            </a:r>
            <a:endParaRPr lang="pl-PL" sz="1200" dirty="0" smtClean="0"/>
          </a:p>
          <a:p>
            <a:pPr marL="0" indent="0" algn="just">
              <a:spcBef>
                <a:spcPts val="300"/>
              </a:spcBef>
              <a:buNone/>
            </a:pPr>
            <a:r>
              <a:rPr lang="pl-PL" sz="1200" dirty="0"/>
              <a:t> </a:t>
            </a:r>
            <a:r>
              <a:rPr lang="pl-PL" sz="1200" dirty="0" smtClean="0"/>
              <a:t>   Należy </a:t>
            </a:r>
            <a:r>
              <a:rPr lang="pl-PL" sz="1200" dirty="0"/>
              <a:t>także zapewnić preferencje w postaci wyższego dofinansowania dla OZE</a:t>
            </a:r>
            <a:r>
              <a:rPr lang="pl-PL" sz="1200" dirty="0" smtClean="0"/>
              <a:t>.</a:t>
            </a:r>
          </a:p>
          <a:p>
            <a:pPr marL="0" indent="0" algn="just">
              <a:buNone/>
            </a:pPr>
            <a:r>
              <a:rPr lang="pl-PL" sz="1400" b="1" dirty="0">
                <a:solidFill>
                  <a:schemeClr val="tx2"/>
                </a:solidFill>
              </a:rPr>
              <a:t>Program</a:t>
            </a:r>
            <a:r>
              <a:rPr lang="pl-PL" sz="1400" dirty="0">
                <a:solidFill>
                  <a:schemeClr val="tx2"/>
                </a:solidFill>
              </a:rPr>
              <a:t> </a:t>
            </a:r>
            <a:r>
              <a:rPr lang="pl-PL" sz="1400" b="1" dirty="0">
                <a:solidFill>
                  <a:schemeClr val="tx2"/>
                </a:solidFill>
              </a:rPr>
              <a:t>Czyste</a:t>
            </a:r>
            <a:r>
              <a:rPr lang="pl-PL" sz="1400" dirty="0">
                <a:solidFill>
                  <a:schemeClr val="tx2"/>
                </a:solidFill>
              </a:rPr>
              <a:t> </a:t>
            </a:r>
            <a:r>
              <a:rPr lang="pl-PL" sz="1400" b="1" dirty="0" smtClean="0">
                <a:solidFill>
                  <a:schemeClr val="tx2"/>
                </a:solidFill>
              </a:rPr>
              <a:t>powietrze</a:t>
            </a:r>
            <a:endParaRPr lang="pl-PL" sz="1400" dirty="0">
              <a:solidFill>
                <a:schemeClr val="tx2"/>
              </a:solidFill>
            </a:endParaRPr>
          </a:p>
          <a:p>
            <a:pPr algn="just"/>
            <a:r>
              <a:rPr lang="pl-PL" sz="1200" dirty="0"/>
              <a:t>W ramach Programu Czyste Powietrze </a:t>
            </a:r>
            <a:r>
              <a:rPr lang="pl-PL" sz="1200" b="1" dirty="0"/>
              <a:t>nie jest możliwe </a:t>
            </a:r>
            <a:r>
              <a:rPr lang="pl-PL" sz="1200" dirty="0"/>
              <a:t>otrzymanie dofinansowania na instalację kotłów na </a:t>
            </a:r>
            <a:r>
              <a:rPr lang="pl-PL" sz="1200" dirty="0" smtClean="0"/>
              <a:t>węgiel.</a:t>
            </a:r>
          </a:p>
        </p:txBody>
      </p:sp>
      <p:sp>
        <p:nvSpPr>
          <p:cNvPr id="28" name="Freeform 5"/>
          <p:cNvSpPr/>
          <p:nvPr/>
        </p:nvSpPr>
        <p:spPr>
          <a:xfrm>
            <a:off x="5940152" y="3544081"/>
            <a:ext cx="1713934" cy="1138062"/>
          </a:xfrm>
          <a:custGeom>
            <a:avLst/>
            <a:gdLst/>
            <a:ahLst/>
            <a:cxnLst/>
            <a:rect l="l" t="t" r="r" b="b"/>
            <a:pathLst>
              <a:path w="3858978" h="2632204">
                <a:moveTo>
                  <a:pt x="0" y="0"/>
                </a:moveTo>
                <a:lnTo>
                  <a:pt x="3858979" y="0"/>
                </a:lnTo>
                <a:lnTo>
                  <a:pt x="3858979" y="2632205"/>
                </a:lnTo>
                <a:lnTo>
                  <a:pt x="0" y="263220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33934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331640" y="377475"/>
            <a:ext cx="6137085" cy="450082"/>
          </a:xfrm>
        </p:spPr>
        <p:txBody>
          <a:bodyPr>
            <a:normAutofit/>
          </a:bodyPr>
          <a:lstStyle/>
          <a:p>
            <a:r>
              <a:rPr lang="pl-PL" sz="2000" dirty="0"/>
              <a:t>Główne zadania gmin i powiatów </a:t>
            </a:r>
            <a:r>
              <a:rPr lang="pl-PL" sz="2000" dirty="0" smtClean="0"/>
              <a:t>– POP cz.2</a:t>
            </a:r>
            <a:endParaRPr lang="pl-PL" sz="2000" dirty="0"/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900867" y="1472383"/>
            <a:ext cx="7389547" cy="2160240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pl-PL" sz="1700" b="1" dirty="0">
                <a:solidFill>
                  <a:schemeClr val="tx2"/>
                </a:solidFill>
              </a:rPr>
              <a:t>Promowanie wykorzystania odnawialnych źródeł </a:t>
            </a:r>
            <a:r>
              <a:rPr lang="pl-PL" sz="1700" b="1" dirty="0" smtClean="0">
                <a:solidFill>
                  <a:schemeClr val="tx2"/>
                </a:solidFill>
              </a:rPr>
              <a:t>energii</a:t>
            </a:r>
            <a:endParaRPr lang="pl-PL" sz="1400" dirty="0" smtClean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</a:pPr>
            <a:r>
              <a:rPr lang="pl-PL" sz="1200" dirty="0" smtClean="0"/>
              <a:t>Samorządy zobowiązane są zapewnić, że co </a:t>
            </a:r>
            <a:r>
              <a:rPr lang="pl-PL" sz="1200" b="1" dirty="0" smtClean="0"/>
              <a:t>najmniej 50%, </a:t>
            </a:r>
            <a:r>
              <a:rPr lang="pl-PL" sz="1200" dirty="0" smtClean="0"/>
              <a:t>a </a:t>
            </a:r>
            <a:r>
              <a:rPr lang="pl-PL" sz="1200" b="1" dirty="0" smtClean="0"/>
              <a:t>od 1 stycznia 2026 roku 75% </a:t>
            </a:r>
            <a:r>
              <a:rPr lang="pl-PL" sz="1200" dirty="0" smtClean="0"/>
              <a:t>energii elektrycznej zużywanej w ciągu roku będzie pochodziło ze </a:t>
            </a:r>
            <a:r>
              <a:rPr lang="pl-PL" sz="1200" b="1" dirty="0" smtClean="0"/>
              <a:t>źródeł odnawialnych</a:t>
            </a:r>
            <a:r>
              <a:rPr lang="pl-PL" sz="1200" dirty="0" smtClean="0"/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sz="1200" dirty="0"/>
              <a:t> </a:t>
            </a:r>
            <a:r>
              <a:rPr lang="pl-PL" sz="1200" dirty="0" smtClean="0"/>
              <a:t>   (przez budynki użyteczności publicznej będące własnością samorządu)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pl-PL" sz="1400" b="1" dirty="0" smtClean="0">
                <a:solidFill>
                  <a:schemeClr val="tx2"/>
                </a:solidFill>
              </a:rPr>
              <a:t>Wsparcie </a:t>
            </a:r>
            <a:r>
              <a:rPr lang="pl-PL" sz="1400" b="1" dirty="0">
                <a:solidFill>
                  <a:schemeClr val="tx2"/>
                </a:solidFill>
              </a:rPr>
              <a:t>ze strony </a:t>
            </a:r>
            <a:r>
              <a:rPr lang="pl-PL" sz="1400" b="1" dirty="0" smtClean="0">
                <a:solidFill>
                  <a:schemeClr val="tx2"/>
                </a:solidFill>
              </a:rPr>
              <a:t>Województwa</a:t>
            </a:r>
            <a:endParaRPr lang="pl-PL" sz="1400" dirty="0" smtClean="0">
              <a:solidFill>
                <a:schemeClr val="tx2"/>
              </a:solidFill>
            </a:endParaRPr>
          </a:p>
          <a:p>
            <a:r>
              <a:rPr lang="pl-PL" sz="1200" dirty="0"/>
              <a:t>W</a:t>
            </a:r>
            <a:r>
              <a:rPr lang="pl-PL" sz="1200" dirty="0" smtClean="0"/>
              <a:t>sparcie </a:t>
            </a:r>
            <a:r>
              <a:rPr lang="pl-PL" sz="1200" dirty="0"/>
              <a:t>rozwoju OZE ze środków </a:t>
            </a:r>
            <a:r>
              <a:rPr lang="pl-PL" sz="1200" dirty="0" smtClean="0"/>
              <a:t>programu Fundusze Europejskie dla Małopolski na lata 2021-2027</a:t>
            </a:r>
            <a:endParaRPr lang="pl-PL" sz="1200" dirty="0"/>
          </a:p>
          <a:p>
            <a:r>
              <a:rPr lang="pl-PL" sz="1200" dirty="0"/>
              <a:t>Możliwość realizacji obowiązku poprzez zakup tzw. „zielonej energii</a:t>
            </a:r>
            <a:r>
              <a:rPr lang="pl-PL" sz="1200" dirty="0" smtClean="0"/>
              <a:t>”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180168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85979" y="440211"/>
            <a:ext cx="5279112" cy="375337"/>
          </a:xfrm>
        </p:spPr>
        <p:txBody>
          <a:bodyPr>
            <a:normAutofit/>
          </a:bodyPr>
          <a:lstStyle/>
          <a:p>
            <a:r>
              <a:rPr lang="pl-PL" sz="2000" dirty="0"/>
              <a:t>Główne zadania gmin i powiatów </a:t>
            </a:r>
            <a:r>
              <a:rPr lang="pl-PL" sz="2000" dirty="0" smtClean="0"/>
              <a:t>– POP cz.3</a:t>
            </a:r>
            <a:endParaRPr lang="pl-PL" sz="2000" dirty="0"/>
          </a:p>
        </p:txBody>
      </p:sp>
      <p:sp>
        <p:nvSpPr>
          <p:cNvPr id="2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427634" y="1383017"/>
            <a:ext cx="5904656" cy="2249606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l-PL" sz="1600" b="1" dirty="0">
                <a:solidFill>
                  <a:schemeClr val="tx2"/>
                </a:solidFill>
              </a:rPr>
              <a:t>Ochrona osób szczególnie wrażliwych</a:t>
            </a:r>
          </a:p>
          <a:p>
            <a:pPr>
              <a:lnSpc>
                <a:spcPct val="100000"/>
              </a:lnSpc>
            </a:pPr>
            <a:r>
              <a:rPr lang="pl-PL" sz="1200" dirty="0"/>
              <a:t>Rekomendacja jak najszybszego osiągnięcia czystego powietrza</a:t>
            </a:r>
            <a:r>
              <a:rPr lang="pl-PL" sz="1200" b="1" dirty="0"/>
              <a:t> w otoczeniu żłobków, przedszkoli, szkół, szpitali, domów spokojnej </a:t>
            </a:r>
            <a:r>
              <a:rPr lang="pl-PL" sz="1200" b="1" dirty="0" smtClean="0"/>
              <a:t>starości</a:t>
            </a:r>
            <a:endParaRPr lang="pl-PL" sz="1200" b="1" dirty="0"/>
          </a:p>
          <a:p>
            <a:pPr>
              <a:lnSpc>
                <a:spcPct val="150000"/>
              </a:lnSpc>
            </a:pPr>
            <a:r>
              <a:rPr lang="pl-PL" sz="1200" dirty="0">
                <a:solidFill>
                  <a:prstClr val="black"/>
                </a:solidFill>
              </a:rPr>
              <a:t>Rekomendacja tworzenia </a:t>
            </a:r>
            <a:r>
              <a:rPr lang="pl-PL" sz="1200" b="1" dirty="0">
                <a:solidFill>
                  <a:prstClr val="black"/>
                </a:solidFill>
              </a:rPr>
              <a:t>ulic szkolnych </a:t>
            </a:r>
            <a:r>
              <a:rPr lang="pl-PL" sz="1200" dirty="0">
                <a:solidFill>
                  <a:prstClr val="black"/>
                </a:solidFill>
              </a:rPr>
              <a:t>– miasta na prawach </a:t>
            </a:r>
            <a:r>
              <a:rPr lang="pl-PL" sz="1200" dirty="0" smtClean="0">
                <a:solidFill>
                  <a:prstClr val="black"/>
                </a:solidFill>
              </a:rPr>
              <a:t>powiatu</a:t>
            </a:r>
            <a:endParaRPr lang="pl-PL" sz="1200" dirty="0">
              <a:solidFill>
                <a:prstClr val="black"/>
              </a:solidFill>
            </a:endParaRPr>
          </a:p>
          <a:p>
            <a:pPr>
              <a:lnSpc>
                <a:spcPct val="100000"/>
              </a:lnSpc>
            </a:pPr>
            <a:r>
              <a:rPr lang="pl-PL" sz="1200" dirty="0">
                <a:solidFill>
                  <a:prstClr val="black"/>
                </a:solidFill>
              </a:rPr>
              <a:t>Rekomendacja prowadzanie intensywnych </a:t>
            </a:r>
            <a:r>
              <a:rPr lang="pl-PL" sz="1200" b="1" dirty="0">
                <a:solidFill>
                  <a:prstClr val="black"/>
                </a:solidFill>
              </a:rPr>
              <a:t>nasadzeń zieleni </a:t>
            </a:r>
            <a:r>
              <a:rPr lang="pl-PL" sz="1200" dirty="0">
                <a:solidFill>
                  <a:prstClr val="black"/>
                </a:solidFill>
              </a:rPr>
              <a:t>izolującej od zanieczyszczenia </a:t>
            </a:r>
            <a:r>
              <a:rPr lang="pl-PL" sz="1200" dirty="0" smtClean="0">
                <a:solidFill>
                  <a:prstClr val="black"/>
                </a:solidFill>
              </a:rPr>
              <a:t>powietrza </a:t>
            </a:r>
            <a:endParaRPr lang="pl-PL" sz="1200" dirty="0">
              <a:solidFill>
                <a:prstClr val="black"/>
              </a:solidFill>
            </a:endParaRPr>
          </a:p>
          <a:p>
            <a:pPr>
              <a:lnSpc>
                <a:spcPct val="100000"/>
              </a:lnSpc>
            </a:pPr>
            <a:r>
              <a:rPr lang="pl-PL" sz="1200" b="1" dirty="0"/>
              <a:t>Możliwe wykorzystanie danych z CEEB w planowaniu działań - </a:t>
            </a:r>
            <a:r>
              <a:rPr lang="pl-PL" sz="1200" dirty="0"/>
              <a:t>identyfikacja budynków/źródeł ciepła o najwyższej emisji w pobliżu ww. </a:t>
            </a:r>
            <a:r>
              <a:rPr lang="pl-PL" sz="1200" dirty="0" smtClean="0"/>
              <a:t>obiektów</a:t>
            </a:r>
            <a:endParaRPr lang="pl-PL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sz="1400" dirty="0"/>
          </a:p>
        </p:txBody>
      </p:sp>
      <p:pic>
        <p:nvPicPr>
          <p:cNvPr id="28" name="Obraz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4806" y="815548"/>
            <a:ext cx="1728570" cy="513155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39983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475656" y="411510"/>
            <a:ext cx="6049541" cy="472393"/>
          </a:xfrm>
        </p:spPr>
        <p:txBody>
          <a:bodyPr/>
          <a:lstStyle/>
          <a:p>
            <a:r>
              <a:rPr lang="pl-PL" dirty="0"/>
              <a:t>Główne zadania gmin i powiatów </a:t>
            </a:r>
            <a:r>
              <a:rPr lang="pl-PL" dirty="0" smtClean="0"/>
              <a:t>– POP cz.4</a:t>
            </a:r>
            <a:endParaRPr lang="pl-PL" dirty="0"/>
          </a:p>
        </p:txBody>
      </p:sp>
      <p:sp>
        <p:nvSpPr>
          <p:cNvPr id="2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1092264" y="1187249"/>
            <a:ext cx="6639685" cy="2445374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l-PL" sz="1400" b="1" dirty="0">
                <a:solidFill>
                  <a:schemeClr val="tx2"/>
                </a:solidFill>
              </a:rPr>
              <a:t>Prowadzenie punktu obsługi Programu Czyste </a:t>
            </a:r>
            <a:r>
              <a:rPr lang="pl-PL" sz="1400" b="1" dirty="0" smtClean="0">
                <a:solidFill>
                  <a:schemeClr val="tx2"/>
                </a:solidFill>
              </a:rPr>
              <a:t>Powietrze</a:t>
            </a:r>
            <a:endParaRPr lang="pl-PL" sz="1400" dirty="0" smtClean="0">
              <a:solidFill>
                <a:schemeClr val="tx2"/>
              </a:solidFill>
            </a:endParaRPr>
          </a:p>
          <a:p>
            <a:pPr algn="just"/>
            <a:r>
              <a:rPr lang="pl-PL" sz="1200" dirty="0" smtClean="0"/>
              <a:t>Prowadzenie punktu w </a:t>
            </a:r>
            <a:r>
              <a:rPr lang="pl-PL" sz="1200" dirty="0"/>
              <a:t>oparciu o </a:t>
            </a:r>
            <a:r>
              <a:rPr lang="pl-PL" sz="1200" dirty="0" smtClean="0"/>
              <a:t>porozumienie z </a:t>
            </a:r>
            <a:r>
              <a:rPr lang="pl-PL" sz="1200" dirty="0"/>
              <a:t>WFOŚiGW w Krakowie. Rekomenduje się prowadzenie </a:t>
            </a:r>
            <a:r>
              <a:rPr lang="pl-PL" sz="1200" b="1" dirty="0"/>
              <a:t>lokalnego punktu obsługi mieszkańca </a:t>
            </a:r>
            <a:r>
              <a:rPr lang="pl-PL" sz="1200" dirty="0"/>
              <a:t>w zakresie ochrony powietrza zgodnie z założeniami programu pn. „Fundusze Europejskie dla Małopolski 2021-2027</a:t>
            </a:r>
            <a:r>
              <a:rPr lang="pl-PL" sz="1200" dirty="0" smtClean="0"/>
              <a:t>”</a:t>
            </a:r>
            <a:endParaRPr lang="pl-PL" sz="1200" dirty="0"/>
          </a:p>
          <a:p>
            <a:pPr marL="0" indent="0" algn="just">
              <a:buNone/>
            </a:pPr>
            <a:r>
              <a:rPr lang="pl-PL" sz="1400" b="1" dirty="0" smtClean="0">
                <a:solidFill>
                  <a:schemeClr val="tx2"/>
                </a:solidFill>
              </a:rPr>
              <a:t>Wsparcie </a:t>
            </a:r>
            <a:r>
              <a:rPr lang="pl-PL" sz="1400" b="1" dirty="0">
                <a:solidFill>
                  <a:schemeClr val="tx2"/>
                </a:solidFill>
              </a:rPr>
              <a:t>ze strony </a:t>
            </a:r>
            <a:r>
              <a:rPr lang="pl-PL" sz="1400" b="1" dirty="0" smtClean="0">
                <a:solidFill>
                  <a:schemeClr val="tx2"/>
                </a:solidFill>
              </a:rPr>
              <a:t>Województwa</a:t>
            </a:r>
            <a:endParaRPr lang="pl-PL" sz="1400" dirty="0" smtClean="0">
              <a:solidFill>
                <a:schemeClr val="tx2"/>
              </a:solidFill>
            </a:endParaRPr>
          </a:p>
          <a:p>
            <a:pPr algn="just"/>
            <a:r>
              <a:rPr lang="pl-PL" sz="1200" dirty="0" smtClean="0"/>
              <a:t>Realizacja </a:t>
            </a:r>
            <a:r>
              <a:rPr lang="pl-PL" sz="1200" dirty="0"/>
              <a:t>p</a:t>
            </a:r>
            <a:r>
              <a:rPr lang="pl-PL" sz="1200" dirty="0" smtClean="0"/>
              <a:t>rojektu pn. „Wsparcie </a:t>
            </a:r>
            <a:r>
              <a:rPr lang="pl-PL" sz="1200" dirty="0"/>
              <a:t>transformacji energetycznej gmin województwa </a:t>
            </a:r>
            <a:r>
              <a:rPr lang="pl-PL" sz="1200" dirty="0" smtClean="0"/>
              <a:t>małopolskiego”, </a:t>
            </a:r>
            <a:r>
              <a:rPr lang="pl-PL" sz="1200" dirty="0"/>
              <a:t>w tym szkolenia i wsparcie merytoryczne dla </a:t>
            </a:r>
            <a:r>
              <a:rPr lang="pl-PL" sz="1200" dirty="0" smtClean="0"/>
              <a:t>gmin</a:t>
            </a:r>
            <a:endParaRPr lang="pl-PL" sz="1200" dirty="0"/>
          </a:p>
          <a:p>
            <a:pPr algn="just"/>
            <a:r>
              <a:rPr lang="pl-PL" sz="1200" b="1" dirty="0" smtClean="0"/>
              <a:t>Współfinansowanie stanowiska Ekodoradcy z FEM 2021-2027</a:t>
            </a:r>
            <a:r>
              <a:rPr lang="pl-PL" sz="1200" dirty="0" smtClean="0"/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pl-PL" sz="1200" dirty="0"/>
              <a:t> </a:t>
            </a:r>
            <a:r>
              <a:rPr lang="pl-PL" sz="1200" dirty="0" smtClean="0"/>
              <a:t>   (I nabór - 109 </a:t>
            </a:r>
            <a:r>
              <a:rPr lang="pl-PL" sz="1200" dirty="0"/>
              <a:t>gmin podpisało umowy, </a:t>
            </a:r>
            <a:r>
              <a:rPr lang="pl-PL" sz="1200" dirty="0" smtClean="0"/>
              <a:t>II nabór 16 gmin złożyło wnioski)</a:t>
            </a:r>
            <a:endParaRPr lang="pl-PL" sz="1400" dirty="0" smtClean="0"/>
          </a:p>
          <a:p>
            <a:pPr marL="0" indent="0">
              <a:buNone/>
            </a:pPr>
            <a:endParaRPr lang="pl-PL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21444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679398" y="282557"/>
            <a:ext cx="5335156" cy="402278"/>
          </a:xfrm>
        </p:spPr>
        <p:txBody>
          <a:bodyPr/>
          <a:lstStyle/>
          <a:p>
            <a:r>
              <a:rPr lang="pl-PL" sz="1800" dirty="0"/>
              <a:t>Zadania informacyjne gmin </a:t>
            </a:r>
            <a:r>
              <a:rPr lang="pl-PL" sz="1800" dirty="0" smtClean="0"/>
              <a:t>– POP cz.5</a:t>
            </a:r>
            <a:endParaRPr lang="pl-PL" dirty="0"/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285116" y="907768"/>
            <a:ext cx="5904415" cy="2963649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l-PL" sz="1400" b="1" dirty="0">
                <a:solidFill>
                  <a:schemeClr val="tx2"/>
                </a:solidFill>
              </a:rPr>
              <a:t>Prowadzenie </a:t>
            </a:r>
            <a:r>
              <a:rPr lang="pl-PL" sz="1400" b="1" dirty="0" smtClean="0">
                <a:solidFill>
                  <a:schemeClr val="tx2"/>
                </a:solidFill>
              </a:rPr>
              <a:t>akcji informacyjnych</a:t>
            </a:r>
            <a:endParaRPr lang="pl-PL" sz="1400" dirty="0" smtClean="0">
              <a:solidFill>
                <a:schemeClr val="tx2"/>
              </a:solidFill>
            </a:endParaRPr>
          </a:p>
          <a:p>
            <a:pPr algn="just"/>
            <a:r>
              <a:rPr lang="pl-PL" sz="1200" dirty="0" smtClean="0"/>
              <a:t>Na </a:t>
            </a:r>
            <a:r>
              <a:rPr lang="pl-PL" sz="1200" dirty="0"/>
              <a:t>oficjalnej stronie internetowej (w widocznym miejscu) należy zamieścić informacje o jakości powietrza, </a:t>
            </a:r>
            <a:r>
              <a:rPr lang="pl-PL" sz="1200" dirty="0" err="1"/>
              <a:t>Ekointerwencji</a:t>
            </a:r>
            <a:r>
              <a:rPr lang="pl-PL" sz="1200" dirty="0"/>
              <a:t> i Programie Czyste Powietrze</a:t>
            </a:r>
          </a:p>
          <a:p>
            <a:pPr algn="just"/>
            <a:r>
              <a:rPr lang="pl-PL" sz="1200" dirty="0"/>
              <a:t>Prowadzenie akcji informacyjnych z dotarciem </a:t>
            </a:r>
            <a:r>
              <a:rPr lang="pl-PL" sz="1200" b="1" dirty="0"/>
              <a:t>do każdego punktu adresowego </a:t>
            </a:r>
            <a:r>
              <a:rPr lang="pl-PL" sz="1200" dirty="0"/>
              <a:t>(2 razy w roku do mieszkańców, 1 </a:t>
            </a:r>
            <a:r>
              <a:rPr lang="pl-PL" sz="1200" dirty="0" smtClean="0"/>
              <a:t>raz do </a:t>
            </a:r>
            <a:r>
              <a:rPr lang="pl-PL" sz="1200" dirty="0"/>
              <a:t>roku do przedsiębiorców</a:t>
            </a:r>
            <a:r>
              <a:rPr lang="pl-PL" sz="1200" dirty="0" smtClean="0"/>
              <a:t>)</a:t>
            </a:r>
          </a:p>
          <a:p>
            <a:pPr algn="just"/>
            <a:r>
              <a:rPr lang="pl-PL" sz="1200" dirty="0"/>
              <a:t>Prowadzenie innych akcji </a:t>
            </a:r>
            <a:r>
              <a:rPr lang="pl-PL" sz="1200" dirty="0" smtClean="0"/>
              <a:t>informacyjno-edukacyjnych </a:t>
            </a:r>
            <a:r>
              <a:rPr lang="pl-PL" sz="1200" dirty="0"/>
              <a:t>(co najmniej 1 raz do roku</a:t>
            </a:r>
            <a:r>
              <a:rPr lang="pl-PL" sz="1200" dirty="0" smtClean="0"/>
              <a:t>)</a:t>
            </a:r>
          </a:p>
          <a:p>
            <a:pPr marL="0" indent="0" algn="just">
              <a:buNone/>
            </a:pPr>
            <a:r>
              <a:rPr lang="pl-PL" sz="1400" b="1" dirty="0" smtClean="0">
                <a:solidFill>
                  <a:schemeClr val="tx2"/>
                </a:solidFill>
              </a:rPr>
              <a:t>Wsparcie </a:t>
            </a:r>
            <a:r>
              <a:rPr lang="pl-PL" sz="1400" b="1" dirty="0">
                <a:solidFill>
                  <a:schemeClr val="tx2"/>
                </a:solidFill>
              </a:rPr>
              <a:t>ze strony </a:t>
            </a:r>
            <a:r>
              <a:rPr lang="pl-PL" sz="1400" b="1" dirty="0" smtClean="0">
                <a:solidFill>
                  <a:schemeClr val="tx2"/>
                </a:solidFill>
              </a:rPr>
              <a:t>Województwa</a:t>
            </a:r>
            <a:endParaRPr lang="pl-PL" sz="1400" dirty="0" smtClean="0">
              <a:solidFill>
                <a:schemeClr val="tx2"/>
              </a:solidFill>
            </a:endParaRPr>
          </a:p>
          <a:p>
            <a:pPr algn="just"/>
            <a:r>
              <a:rPr lang="pl-PL" sz="1100" dirty="0" smtClean="0"/>
              <a:t>Udostępnienie widżetów do wstawienia na strony internetowe, wzory </a:t>
            </a:r>
            <a:r>
              <a:rPr lang="pl-PL" sz="1100" dirty="0"/>
              <a:t>materiałów informacyjnych do wykorzystania przez gminy dostępne na stronie internetowej </a:t>
            </a:r>
            <a:r>
              <a:rPr lang="pl-PL" sz="1100" dirty="0" smtClean="0"/>
              <a:t>(</a:t>
            </a:r>
            <a:r>
              <a:rPr lang="pl-PL" sz="1100" dirty="0" smtClean="0">
                <a:hlinkClick r:id="rId5"/>
              </a:rPr>
              <a:t>https</a:t>
            </a:r>
            <a:r>
              <a:rPr lang="pl-PL" sz="1100" dirty="0">
                <a:hlinkClick r:id="rId5"/>
              </a:rPr>
              <a:t>://</a:t>
            </a:r>
            <a:r>
              <a:rPr lang="pl-PL" sz="1100" dirty="0" smtClean="0">
                <a:hlinkClick r:id="rId5"/>
              </a:rPr>
              <a:t>powietrze.malopolska.pl</a:t>
            </a:r>
            <a:r>
              <a:rPr lang="pl-PL" sz="1100" dirty="0" smtClean="0"/>
              <a:t>) </a:t>
            </a:r>
            <a:r>
              <a:rPr lang="pl-PL" sz="1100" dirty="0" smtClean="0">
                <a:sym typeface="Wingdings" panose="05000000000000000000" pitchFamily="2" charset="2"/>
              </a:rPr>
              <a:t> </a:t>
            </a:r>
            <a:r>
              <a:rPr lang="pl-PL" sz="1100" dirty="0"/>
              <a:t>w ramach </a:t>
            </a:r>
            <a:r>
              <a:rPr lang="pl-PL" sz="1100" b="1" dirty="0"/>
              <a:t>programu FEM </a:t>
            </a:r>
            <a:r>
              <a:rPr lang="pl-PL" sz="1100" b="1" dirty="0" smtClean="0"/>
              <a:t>planowane powstanie strony internetowej, </a:t>
            </a:r>
            <a:r>
              <a:rPr lang="pl-PL" sz="1100" b="1" dirty="0"/>
              <a:t>na której również </a:t>
            </a:r>
            <a:r>
              <a:rPr lang="pl-PL" sz="1100" b="1" dirty="0" smtClean="0"/>
              <a:t>zostaną udostępnione materiały do pobrania</a:t>
            </a:r>
            <a:endParaRPr lang="pl-PL" sz="1100" b="1" dirty="0"/>
          </a:p>
        </p:txBody>
      </p:sp>
      <p:pic>
        <p:nvPicPr>
          <p:cNvPr id="27" name="Obraz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9531" y="1121617"/>
            <a:ext cx="2917933" cy="2128726"/>
          </a:xfrm>
          <a:prstGeom prst="roundRect">
            <a:avLst>
              <a:gd name="adj" fmla="val 8594"/>
            </a:avLst>
          </a:prstGeom>
          <a:solidFill>
            <a:schemeClr val="tx1"/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4008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043608" y="501435"/>
            <a:ext cx="5139284" cy="427078"/>
          </a:xfrm>
        </p:spPr>
        <p:txBody>
          <a:bodyPr/>
          <a:lstStyle/>
          <a:p>
            <a:r>
              <a:rPr lang="pl-PL" sz="2000" dirty="0"/>
              <a:t>Zadania informacyjne gmin </a:t>
            </a:r>
            <a:r>
              <a:rPr lang="pl-PL" sz="2000" dirty="0" smtClean="0"/>
              <a:t>– POP cz.6</a:t>
            </a:r>
            <a:endParaRPr lang="pl-PL" dirty="0"/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26753" y="1446085"/>
            <a:ext cx="7392731" cy="3472242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l-PL" sz="1400" b="1" dirty="0">
                <a:solidFill>
                  <a:schemeClr val="tx2"/>
                </a:solidFill>
              </a:rPr>
              <a:t>Przeciwdziałanie ubóstwu energetycznemu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Rekomendowane jest uruchomienie </a:t>
            </a:r>
            <a:r>
              <a:rPr lang="pl-PL" sz="1100" b="1" dirty="0"/>
              <a:t>programu osłonowego </a:t>
            </a:r>
            <a:r>
              <a:rPr lang="pl-PL" sz="1100" dirty="0"/>
              <a:t>w postaci dopłat do wyższych kosztów ogrzewania.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Rekomendowana jest realizacja dedykowanych programów wsparcia poprzez dofinansowanie wymiany kotłów i termomodernizacji (np. Program </a:t>
            </a:r>
            <a:r>
              <a:rPr lang="pl-PL" sz="1100" dirty="0" err="1"/>
              <a:t>StopSmog</a:t>
            </a:r>
            <a:r>
              <a:rPr lang="pl-PL" sz="1100" dirty="0"/>
              <a:t>, operatorzy w Programie Czyste Powietrze).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Rekomenduje się, aby gminy zidentyfikowały potrzeby inwestycyjne w zakresie wymiany źródeł ciepła i termomodernizacji w budynkach, które zamieszkują ww. osoby. </a:t>
            </a:r>
            <a:r>
              <a:rPr lang="pl-PL" sz="1100" dirty="0" smtClean="0"/>
              <a:t>Rekomendowane </a:t>
            </a:r>
            <a:r>
              <a:rPr lang="pl-PL" sz="1100" dirty="0"/>
              <a:t>wykonanie tej analizy potrzeb do końca 2024 </a:t>
            </a:r>
            <a:r>
              <a:rPr lang="pl-PL" sz="1100" dirty="0" smtClean="0"/>
              <a:t>roku.</a:t>
            </a:r>
            <a:endParaRPr lang="pl-PL" sz="1100" dirty="0"/>
          </a:p>
          <a:p>
            <a:pPr marL="0" indent="0" algn="just">
              <a:lnSpc>
                <a:spcPct val="100000"/>
              </a:lnSpc>
              <a:buNone/>
            </a:pPr>
            <a:r>
              <a:rPr lang="pl-PL" sz="1400" b="1" dirty="0" smtClean="0">
                <a:solidFill>
                  <a:schemeClr val="tx2"/>
                </a:solidFill>
              </a:rPr>
              <a:t>Wsparcie </a:t>
            </a:r>
            <a:r>
              <a:rPr lang="pl-PL" sz="1400" b="1" dirty="0">
                <a:solidFill>
                  <a:schemeClr val="tx2"/>
                </a:solidFill>
              </a:rPr>
              <a:t>ze strony </a:t>
            </a:r>
            <a:r>
              <a:rPr lang="pl-PL" sz="1400" b="1" dirty="0" smtClean="0">
                <a:solidFill>
                  <a:schemeClr val="tx2"/>
                </a:solidFill>
              </a:rPr>
              <a:t>Województwa</a:t>
            </a:r>
            <a:endParaRPr lang="pl-PL" sz="1400" dirty="0" smtClean="0">
              <a:solidFill>
                <a:schemeClr val="tx2"/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pl-PL" sz="1100" dirty="0"/>
              <a:t>Opracowanie wytycznych do przeprowadzenia analizy wspólnie z Krajową Agencją Poszanowania Energii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Operatorzy w Programie Czyste Powietrze </a:t>
            </a:r>
            <a:r>
              <a:rPr lang="pl-PL" sz="1100" dirty="0" smtClean="0"/>
              <a:t>– obecnie zgłosiło się </a:t>
            </a:r>
            <a:r>
              <a:rPr lang="pl-PL" sz="1100" dirty="0"/>
              <a:t>117 małopolskich </a:t>
            </a:r>
            <a:r>
              <a:rPr lang="pl-PL" sz="1100" dirty="0" smtClean="0"/>
              <a:t>gmin (95 działa już w roli Operatora).</a:t>
            </a:r>
            <a:endParaRPr lang="pl-PL" sz="1100" dirty="0"/>
          </a:p>
        </p:txBody>
      </p:sp>
      <p:pic>
        <p:nvPicPr>
          <p:cNvPr id="27" name="Obraz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8939" y="221403"/>
            <a:ext cx="2513845" cy="1414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61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983920" y="330940"/>
            <a:ext cx="4667233" cy="456556"/>
          </a:xfrm>
        </p:spPr>
        <p:txBody>
          <a:bodyPr/>
          <a:lstStyle/>
          <a:p>
            <a:r>
              <a:rPr lang="pl-PL" sz="2000" dirty="0"/>
              <a:t>Zadania informacyjne gmin </a:t>
            </a:r>
            <a:r>
              <a:rPr lang="pl-PL" sz="2000" dirty="0" smtClean="0"/>
              <a:t>– POP cz.7</a:t>
            </a:r>
            <a:endParaRPr lang="pl-PL" dirty="0"/>
          </a:p>
        </p:txBody>
      </p:sp>
      <p:sp>
        <p:nvSpPr>
          <p:cNvPr id="26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539552" y="1088133"/>
            <a:ext cx="5904415" cy="2758385"/>
          </a:xfrm>
          <a:prstGeom prst="rect">
            <a:avLst/>
          </a:prstGeom>
        </p:spPr>
        <p:txBody>
          <a:bodyPr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l-PL" sz="1400" b="1" dirty="0">
                <a:solidFill>
                  <a:schemeClr val="tx2"/>
                </a:solidFill>
              </a:rPr>
              <a:t>Planowanie </a:t>
            </a:r>
            <a:r>
              <a:rPr lang="pl-PL" sz="1400" b="1" dirty="0" smtClean="0">
                <a:solidFill>
                  <a:schemeClr val="tx2"/>
                </a:solidFill>
              </a:rPr>
              <a:t>przestrzenne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l-PL" sz="1100" dirty="0" smtClean="0"/>
              <a:t>W </a:t>
            </a:r>
            <a:r>
              <a:rPr lang="pl-PL" sz="1100" dirty="0"/>
              <a:t>ramach działań związanych z planowaniem przestrzennym gminy należy</a:t>
            </a:r>
            <a:r>
              <a:rPr lang="pl-PL" sz="1100" dirty="0" smtClean="0"/>
              <a:t>: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zidentyfikować i wyznaczyć obszary, które mogą być przeznaczone pod urządzenia wytwarzające energię z OZE o mocy przekraczającej 100 </a:t>
            </a:r>
            <a:r>
              <a:rPr lang="pl-PL" sz="1100" dirty="0" err="1"/>
              <a:t>kW.</a:t>
            </a:r>
            <a:r>
              <a:rPr lang="pl-PL" sz="1100" dirty="0"/>
              <a:t> W przypadku, gdy brak jest obszarów spełniających ww. warunki, należy również wykazać ten fakt w studium,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dla obszarów miast: przewidzieć zwiększenie powierzchni zieleni w powierzchni ogółem o 3% do 2025 roku, o 6% do 2030 roku i o 10% do 2040 roku (zapis wynika </a:t>
            </a:r>
            <a:r>
              <a:rPr lang="pl-PL" sz="1100" dirty="0" smtClean="0"/>
              <a:t>z KPOP</a:t>
            </a:r>
            <a:r>
              <a:rPr lang="pl-PL" sz="1100" dirty="0"/>
              <a:t>),</a:t>
            </a:r>
          </a:p>
          <a:p>
            <a:pPr algn="just">
              <a:lnSpc>
                <a:spcPct val="100000"/>
              </a:lnSpc>
            </a:pPr>
            <a:r>
              <a:rPr lang="pl-PL" sz="1100" dirty="0"/>
              <a:t>dla obszarów miast: określić warunki optymalnego przewietrzania miasta (zapis wynika z KPOP).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l-PL" sz="1400" b="1" dirty="0" smtClean="0">
                <a:solidFill>
                  <a:schemeClr val="tx2"/>
                </a:solidFill>
              </a:rPr>
              <a:t>Wsparcie </a:t>
            </a:r>
            <a:r>
              <a:rPr lang="pl-PL" sz="1400" b="1" dirty="0">
                <a:solidFill>
                  <a:schemeClr val="tx2"/>
                </a:solidFill>
              </a:rPr>
              <a:t>ze strony </a:t>
            </a:r>
            <a:r>
              <a:rPr lang="pl-PL" sz="1400" b="1" dirty="0" smtClean="0">
                <a:solidFill>
                  <a:schemeClr val="tx2"/>
                </a:solidFill>
              </a:rPr>
              <a:t>Województwa</a:t>
            </a:r>
            <a:endParaRPr lang="pl-PL" sz="1400" dirty="0" smtClean="0">
              <a:solidFill>
                <a:schemeClr val="tx2"/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pl-PL" sz="1100" dirty="0"/>
              <a:t>Powstaje mapa potencjału </a:t>
            </a:r>
            <a:r>
              <a:rPr lang="pl-PL" sz="1100" dirty="0">
                <a:hlinkClick r:id="rId5"/>
              </a:rPr>
              <a:t>https://klimat.ekomalopolska.pl/potencjal-oze</a:t>
            </a:r>
            <a:r>
              <a:rPr lang="pl-PL" sz="1100" dirty="0" smtClean="0">
                <a:hlinkClick r:id="rId5"/>
              </a:rPr>
              <a:t>/</a:t>
            </a:r>
            <a:r>
              <a:rPr lang="pl-PL" sz="1100" dirty="0" smtClean="0"/>
              <a:t>.  </a:t>
            </a:r>
            <a:endParaRPr lang="pl-PL" sz="1100" dirty="0"/>
          </a:p>
        </p:txBody>
      </p:sp>
      <p:pic>
        <p:nvPicPr>
          <p:cNvPr id="28" name="Obraz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516" y="235487"/>
            <a:ext cx="2525097" cy="1576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6687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043581" y="361942"/>
            <a:ext cx="4606790" cy="396056"/>
          </a:xfrm>
        </p:spPr>
        <p:txBody>
          <a:bodyPr/>
          <a:lstStyle/>
          <a:p>
            <a:r>
              <a:rPr lang="pl-PL" sz="2000" dirty="0"/>
              <a:t>Główne zadania gmin - POP</a:t>
            </a:r>
            <a:endParaRPr lang="pl-PL" dirty="0"/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11560" y="1131590"/>
            <a:ext cx="7488832" cy="2876506"/>
          </a:xfrm>
          <a:prstGeom prst="rect">
            <a:avLst/>
          </a:prstGeom>
        </p:spPr>
        <p:txBody>
          <a:bodyPr>
            <a:no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1400" b="1" dirty="0">
                <a:solidFill>
                  <a:schemeClr val="tx2"/>
                </a:solidFill>
              </a:rPr>
              <a:t>Inwentaryzacja źródeł ciepła w budynkach mieszkalnych, budynkach niemieszkalnych i budynkach użyteczności publicznej na terenie gminy</a:t>
            </a:r>
            <a:endParaRPr lang="pl-PL" sz="1400" b="1" dirty="0" smtClean="0">
              <a:solidFill>
                <a:schemeClr val="tx2"/>
              </a:solidFill>
            </a:endParaRPr>
          </a:p>
          <a:p>
            <a:r>
              <a:rPr lang="pl-PL" sz="1200" dirty="0" smtClean="0"/>
              <a:t>Inwentaryzacja </a:t>
            </a:r>
            <a:r>
              <a:rPr lang="pl-PL" sz="1200" dirty="0"/>
              <a:t>powinna być </a:t>
            </a:r>
            <a:r>
              <a:rPr lang="pl-PL" sz="1200" dirty="0" smtClean="0"/>
              <a:t>prowadzona </a:t>
            </a:r>
            <a:r>
              <a:rPr lang="pl-PL" sz="1200" dirty="0"/>
              <a:t>w </a:t>
            </a:r>
            <a:r>
              <a:rPr lang="pl-PL" sz="1200" b="1" dirty="0"/>
              <a:t>CEEB</a:t>
            </a:r>
            <a:r>
              <a:rPr lang="pl-PL" sz="1200" dirty="0"/>
              <a:t> w oparciu o Ustawę o wspieraniu termomodernizacji </a:t>
            </a:r>
            <a:r>
              <a:rPr lang="pl-PL" sz="1200" dirty="0" smtClean="0"/>
              <a:t>i remontów </a:t>
            </a:r>
            <a:r>
              <a:rPr lang="pl-PL" sz="1200" dirty="0"/>
              <a:t>oraz o centralnej ewidencji emisyjności budynków</a:t>
            </a:r>
          </a:p>
          <a:p>
            <a:pPr marL="0" indent="0">
              <a:buNone/>
            </a:pPr>
            <a:r>
              <a:rPr lang="pl-PL" sz="1400" b="1" dirty="0" smtClean="0">
                <a:solidFill>
                  <a:schemeClr val="tx2"/>
                </a:solidFill>
              </a:rPr>
              <a:t>Wsparcie </a:t>
            </a:r>
            <a:r>
              <a:rPr lang="pl-PL" sz="1400" b="1" dirty="0">
                <a:solidFill>
                  <a:schemeClr val="tx2"/>
                </a:solidFill>
              </a:rPr>
              <a:t>ze strony </a:t>
            </a:r>
            <a:r>
              <a:rPr lang="pl-PL" sz="1400" b="1" dirty="0" smtClean="0">
                <a:solidFill>
                  <a:schemeClr val="tx2"/>
                </a:solidFill>
              </a:rPr>
              <a:t>Województwa</a:t>
            </a:r>
            <a:endParaRPr lang="pl-PL" sz="1400" dirty="0" smtClean="0">
              <a:solidFill>
                <a:schemeClr val="tx2"/>
              </a:solidFill>
            </a:endParaRPr>
          </a:p>
          <a:p>
            <a:r>
              <a:rPr lang="pl-PL" sz="1200" dirty="0"/>
              <a:t>Współpraca z </a:t>
            </a:r>
            <a:r>
              <a:rPr lang="pl-PL" sz="1200" dirty="0" smtClean="0"/>
              <a:t>Głównym Urzędem Nadzoru Budowlanego </a:t>
            </a:r>
            <a:r>
              <a:rPr lang="pl-PL" sz="1200" dirty="0"/>
              <a:t>przy przygotowaniu Centralnej Ewidencji Emisyjności Budynków </a:t>
            </a:r>
            <a:r>
              <a:rPr lang="pl-PL" sz="1200" dirty="0" smtClean="0"/>
              <a:t>- Administrator </a:t>
            </a:r>
            <a:r>
              <a:rPr lang="pl-PL" sz="1200" dirty="0"/>
              <a:t>Wojewódzki</a:t>
            </a:r>
          </a:p>
          <a:p>
            <a:r>
              <a:rPr lang="pl-PL" sz="1200" dirty="0" smtClean="0"/>
              <a:t>Szkolenia </a:t>
            </a:r>
            <a:r>
              <a:rPr lang="pl-PL" sz="1200" dirty="0"/>
              <a:t>dla osób upoważnionych do wprowadzania danych do </a:t>
            </a:r>
            <a:r>
              <a:rPr lang="pl-PL" sz="1200" dirty="0" smtClean="0"/>
              <a:t>CEEB: </a:t>
            </a:r>
          </a:p>
          <a:p>
            <a:pPr marL="0" indent="0">
              <a:buNone/>
            </a:pPr>
            <a:r>
              <a:rPr lang="pl-PL" sz="1200" dirty="0" smtClean="0"/>
              <a:t>	2025 r. - 3 warsztaty w grudniu (zakończone)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sz="1200" b="1" dirty="0" smtClean="0"/>
              <a:t>	2026 r. – </a:t>
            </a:r>
            <a:r>
              <a:rPr lang="pl-PL" sz="1200" b="1" dirty="0" smtClean="0"/>
              <a:t>5 </a:t>
            </a:r>
            <a:r>
              <a:rPr lang="pl-PL" sz="1200" b="1" dirty="0" smtClean="0"/>
              <a:t>warsztatów styczeń/luty </a:t>
            </a:r>
            <a:r>
              <a:rPr lang="pl-PL" sz="1200" dirty="0" smtClean="0"/>
              <a:t>– 13-15.01.2026 </a:t>
            </a:r>
            <a:r>
              <a:rPr lang="pl-PL" sz="1200" dirty="0"/>
              <a:t>r</a:t>
            </a:r>
            <a:r>
              <a:rPr lang="pl-PL" sz="1200" dirty="0" smtClean="0"/>
              <a:t>., 3-4.02.2026 r.</a:t>
            </a:r>
            <a:endParaRPr lang="pl-PL" sz="1200" dirty="0"/>
          </a:p>
        </p:txBody>
      </p:sp>
      <p:pic>
        <p:nvPicPr>
          <p:cNvPr id="27" name="Obraz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811" y="859976"/>
            <a:ext cx="889243" cy="89533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315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339" y="445736"/>
            <a:ext cx="4198665" cy="367409"/>
          </a:xfrm>
        </p:spPr>
        <p:txBody>
          <a:bodyPr/>
          <a:lstStyle/>
          <a:p>
            <a:r>
              <a:rPr lang="pl-PL" dirty="0"/>
              <a:t>Prowadzenie </a:t>
            </a:r>
            <a:r>
              <a:rPr lang="pl-PL" dirty="0" smtClean="0"/>
              <a:t>kontroli</a:t>
            </a:r>
            <a:endParaRPr lang="pl-PL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A23CD72-CE85-40C5-BC6D-D9D4A0A40B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25</a:t>
            </a:fld>
            <a:endParaRPr lang="pl-PL" dirty="0"/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467544" y="987574"/>
            <a:ext cx="5760640" cy="3672408"/>
          </a:xfrm>
          <a:prstGeom prst="rect">
            <a:avLst/>
          </a:prstGeom>
        </p:spPr>
        <p:txBody>
          <a:bodyPr vert="horz" lIns="0" tIns="0" rIns="0" bIns="0" rtlCol="0">
            <a:normAutofit fontScale="92500"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300" dirty="0"/>
              <a:t>Prowadzenie przez straż </a:t>
            </a:r>
            <a:r>
              <a:rPr lang="pl-PL" sz="1300" dirty="0" smtClean="0"/>
              <a:t>gminną/międzygminną</a:t>
            </a:r>
            <a:r>
              <a:rPr lang="pl-PL" sz="1300" dirty="0"/>
              <a:t>, upoważnionych pracowników </a:t>
            </a:r>
            <a:r>
              <a:rPr lang="pl-PL" sz="1300" dirty="0" smtClean="0"/>
              <a:t>gminy lub </a:t>
            </a:r>
            <a:r>
              <a:rPr lang="pl-PL" sz="1300" dirty="0"/>
              <a:t>we współpracy z policją kontroli w </a:t>
            </a:r>
            <a:r>
              <a:rPr lang="pl-PL" sz="1300" dirty="0" smtClean="0"/>
              <a:t>zakresie przestrzegania </a:t>
            </a:r>
            <a:r>
              <a:rPr lang="pl-PL" sz="1300" dirty="0"/>
              <a:t>przepisów ochrony </a:t>
            </a:r>
            <a:r>
              <a:rPr lang="pl-PL" sz="1300" dirty="0" smtClean="0"/>
              <a:t>powietrza</a:t>
            </a:r>
          </a:p>
          <a:p>
            <a:r>
              <a:rPr lang="pl-PL" sz="1300" dirty="0" smtClean="0"/>
              <a:t>Gminy </a:t>
            </a:r>
            <a:r>
              <a:rPr lang="pl-PL" sz="1300" dirty="0"/>
              <a:t>powinny </a:t>
            </a:r>
            <a:r>
              <a:rPr lang="pl-PL" sz="1300" b="1" dirty="0"/>
              <a:t>corocznie opracowywać plan kontroli</a:t>
            </a:r>
            <a:r>
              <a:rPr lang="pl-PL" sz="1300" dirty="0"/>
              <a:t> i prowadzić kontrole w jego oparciu począwszy od 2024 roku</a:t>
            </a:r>
            <a:r>
              <a:rPr lang="pl-PL" sz="1300" dirty="0" smtClean="0"/>
              <a:t>.</a:t>
            </a:r>
          </a:p>
          <a:p>
            <a:r>
              <a:rPr lang="pl-PL" sz="1300" b="1" dirty="0" smtClean="0"/>
              <a:t>Minimalna </a:t>
            </a:r>
            <a:r>
              <a:rPr lang="pl-PL" sz="1300" b="1" dirty="0"/>
              <a:t>liczba kontroli zawartych w planie kontroli musi obejmować: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 smtClean="0"/>
              <a:t>60 </a:t>
            </a:r>
            <a:r>
              <a:rPr lang="pl-PL" sz="1300" dirty="0"/>
              <a:t>budynków w gminach o liczbie mieszkańców do 10 tys.,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100 budynków w gminach o liczbie mieszkańców między 10 tys. a 20 tys.,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200 budynków w gminach o liczbie mieszkańców między 20 tys. a 50 tys.,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500 budynków w gminach o liczbie mieszkańców powyżej 50 tys</a:t>
            </a:r>
            <a:r>
              <a:rPr lang="pl-PL" sz="1300" dirty="0" smtClean="0"/>
              <a:t>.</a:t>
            </a:r>
          </a:p>
          <a:p>
            <a:r>
              <a:rPr lang="pl-PL" sz="1300" dirty="0"/>
              <a:t>Dodatkowe kontrole przewidziane w </a:t>
            </a:r>
            <a:r>
              <a:rPr lang="pl-PL" sz="1300" b="1" dirty="0"/>
              <a:t>PDK na 2 i 3 stopniu zagrożenia</a:t>
            </a:r>
            <a:r>
              <a:rPr lang="pl-PL" sz="1300" dirty="0"/>
              <a:t>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gminy do 20 tys. mieszkańców: 2 budynki dziennie,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gminy między 20 a 50 tys. mieszkańców: 5 budynków dziennie,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300" dirty="0"/>
              <a:t>gminy powyżej 50 tys. mieszkańców: 20 budynków dziennie.</a:t>
            </a:r>
          </a:p>
          <a:p>
            <a:pPr>
              <a:buFont typeface="Wingdings" panose="05000000000000000000" pitchFamily="2" charset="2"/>
              <a:buChar char="§"/>
            </a:pPr>
            <a:endParaRPr lang="pl-PL" sz="1300" dirty="0" smtClean="0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862" y="813145"/>
            <a:ext cx="2579112" cy="1707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119" y="2703053"/>
            <a:ext cx="2580599" cy="17086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7420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339" y="445736"/>
            <a:ext cx="4198665" cy="397822"/>
          </a:xfrm>
        </p:spPr>
        <p:txBody>
          <a:bodyPr/>
          <a:lstStyle/>
          <a:p>
            <a:r>
              <a:rPr lang="pl-PL" dirty="0"/>
              <a:t>Prowadzenie </a:t>
            </a:r>
            <a:r>
              <a:rPr lang="pl-PL" dirty="0" smtClean="0"/>
              <a:t>kontroli</a:t>
            </a:r>
            <a:endParaRPr lang="pl-PL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A23CD72-CE85-40C5-BC6D-D9D4A0A40B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26</a:t>
            </a:fld>
            <a:endParaRPr lang="pl-PL" dirty="0"/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539552" y="1187249"/>
            <a:ext cx="5760640" cy="3457145"/>
          </a:xfrm>
          <a:prstGeom prst="rect">
            <a:avLst/>
          </a:prstGeom>
        </p:spPr>
        <p:txBody>
          <a:bodyPr vert="horz" lIns="0" tIns="0" rIns="0" bIns="0" rtlCol="0">
            <a:normAutofit fontScale="85000" lnSpcReduction="10000"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300" b="1" dirty="0" smtClean="0"/>
              <a:t>Kontrole </a:t>
            </a:r>
            <a:r>
              <a:rPr lang="pl-PL" sz="1300" b="1" dirty="0"/>
              <a:t>interwencyjne </a:t>
            </a:r>
            <a:r>
              <a:rPr lang="pl-PL" sz="1300" dirty="0"/>
              <a:t>(reakcje na zgłoszenia naruszeń) powinny być wykonywane w ciągu 24 godzin od zgłoszenia w dni robocze od poniedziałku do piątku. W przypadku zgłoszenia interwencji w dzień wolny od pracy, kontrola powinna być wykonana w pierwszym dniu roboczym następującym po dniu wolnym od </a:t>
            </a:r>
            <a:r>
              <a:rPr lang="pl-PL" sz="1300" dirty="0" smtClean="0"/>
              <a:t>pracy.</a:t>
            </a:r>
          </a:p>
          <a:p>
            <a:r>
              <a:rPr lang="pl-PL" sz="1300" dirty="0"/>
              <a:t>W przypadku </a:t>
            </a:r>
            <a:r>
              <a:rPr lang="pl-PL" sz="1300" b="1" dirty="0"/>
              <a:t>zgłoszeń dokonywanych przez aplikację </a:t>
            </a:r>
            <a:r>
              <a:rPr lang="pl-PL" sz="1300" b="1" dirty="0" err="1"/>
              <a:t>Ekointerwencja</a:t>
            </a:r>
            <a:r>
              <a:rPr lang="pl-PL" sz="1300" b="1" dirty="0"/>
              <a:t> </a:t>
            </a:r>
            <a:r>
              <a:rPr lang="pl-PL" sz="1300" dirty="0"/>
              <a:t>administrowaną przez Urząd Marszałkowski należy zaktualizować informację o podjętych działaniach i rezultatach kontroli w ciągu </a:t>
            </a:r>
            <a:r>
              <a:rPr lang="pl-PL" sz="1300" b="1" dirty="0"/>
              <a:t>3 dni roboczych </a:t>
            </a:r>
            <a:r>
              <a:rPr lang="pl-PL" sz="1300" dirty="0"/>
              <a:t>od podjęcia kontroli</a:t>
            </a:r>
            <a:r>
              <a:rPr lang="pl-PL" sz="1300" dirty="0" smtClean="0"/>
              <a:t>.</a:t>
            </a:r>
          </a:p>
          <a:p>
            <a:r>
              <a:rPr lang="pl-PL" sz="1300" b="1" dirty="0" smtClean="0"/>
              <a:t>Pobieranie </a:t>
            </a:r>
            <a:r>
              <a:rPr lang="pl-PL" sz="1300" b="1" dirty="0"/>
              <a:t>i zlecanie badania próbki popiołu </a:t>
            </a:r>
            <a:r>
              <a:rPr lang="pl-PL" sz="1300" dirty="0"/>
              <a:t>z paleniska powinno nastąpić zgodnie z przyjętym planem kontroli, ale </a:t>
            </a:r>
            <a:r>
              <a:rPr lang="pl-PL" sz="1300" b="1" dirty="0"/>
              <a:t>nie mniej niż w przypadku 5% </a:t>
            </a:r>
            <a:r>
              <a:rPr lang="pl-PL" sz="1300" b="1" dirty="0" smtClean="0"/>
              <a:t>kontroli.</a:t>
            </a:r>
          </a:p>
          <a:p>
            <a:r>
              <a:rPr lang="pl-PL" sz="1400" b="1" u="sng" dirty="0"/>
              <a:t>Kontrole powinny być połączone z aktualizacją danych w </a:t>
            </a:r>
            <a:r>
              <a:rPr lang="pl-PL" sz="1400" b="1" u="sng" dirty="0" smtClean="0"/>
              <a:t>CEEB.</a:t>
            </a:r>
          </a:p>
          <a:p>
            <a:r>
              <a:rPr lang="pl-PL" sz="1400" b="1" dirty="0"/>
              <a:t>Stosowanie procedury przeprowadzania kontroli palenisk </a:t>
            </a:r>
            <a:r>
              <a:rPr lang="pl-PL" sz="1400" b="1" dirty="0" smtClean="0"/>
              <a:t>zgodnie </a:t>
            </a:r>
            <a:r>
              <a:rPr lang="pl-PL" sz="1400" b="1" dirty="0"/>
              <a:t>z nowym </a:t>
            </a:r>
            <a:r>
              <a:rPr lang="pl-PL" sz="1400" b="1" i="1" dirty="0" smtClean="0"/>
              <a:t>Poradnikiem dobrych praktyk prowadzenia kontroli palenisk domowych </a:t>
            </a:r>
            <a:r>
              <a:rPr lang="pl-PL" sz="1400" b="1" i="1" dirty="0"/>
              <a:t>oraz </a:t>
            </a:r>
            <a:r>
              <a:rPr lang="pl-PL" sz="1400" b="1" i="1" dirty="0" smtClean="0"/>
              <a:t>uchwał antysmogowych </a:t>
            </a:r>
            <a:r>
              <a:rPr lang="pl-PL" sz="1400" dirty="0" smtClean="0"/>
              <a:t> (Ministerstwo Klimatu i Środowiska</a:t>
            </a:r>
            <a:r>
              <a:rPr lang="pl-PL" sz="1400" dirty="0"/>
              <a:t>). </a:t>
            </a:r>
            <a:r>
              <a:rPr lang="pl-PL" sz="1400" dirty="0" smtClean="0"/>
              <a:t>Dokument przygotowany </a:t>
            </a:r>
            <a:r>
              <a:rPr lang="pl-PL" sz="1400" dirty="0"/>
              <a:t>na podstawie małopolskich </a:t>
            </a:r>
            <a:r>
              <a:rPr lang="pl-PL" sz="1400" dirty="0" smtClean="0"/>
              <a:t>doświadczeń: poradnika </a:t>
            </a:r>
            <a:r>
              <a:rPr lang="pl-PL" sz="1400" dirty="0"/>
              <a:t>przeprowadzania </a:t>
            </a:r>
            <a:r>
              <a:rPr lang="pl-PL" sz="1400" dirty="0" smtClean="0"/>
              <a:t>kontroli </a:t>
            </a:r>
            <a:r>
              <a:rPr lang="pl-PL" sz="1400" dirty="0"/>
              <a:t>oraz w</a:t>
            </a:r>
            <a:r>
              <a:rPr lang="pl-PL" sz="1400" dirty="0" smtClean="0"/>
              <a:t>ytycznych </a:t>
            </a:r>
            <a:r>
              <a:rPr lang="pl-PL" sz="1400" dirty="0"/>
              <a:t>do procedury kontroli </a:t>
            </a:r>
            <a:r>
              <a:rPr lang="pl-PL" sz="1400" dirty="0" smtClean="0"/>
              <a:t>palenisk.</a:t>
            </a:r>
            <a:endParaRPr lang="pl-PL" sz="1400" b="1" u="sng" dirty="0" smtClean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224" y="1216124"/>
            <a:ext cx="2189587" cy="305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44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980" y="267494"/>
            <a:ext cx="6192707" cy="432048"/>
          </a:xfrm>
        </p:spPr>
        <p:txBody>
          <a:bodyPr/>
          <a:lstStyle/>
          <a:p>
            <a:r>
              <a:rPr lang="pl-PL" sz="2000" dirty="0" smtClean="0"/>
              <a:t>CEEB i jego rola w procesie kontroli palenisk</a:t>
            </a:r>
            <a:endParaRPr lang="pl-PL" sz="2000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A23CD72-CE85-40C5-BC6D-D9D4A0A40B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27</a:t>
            </a:fld>
            <a:endParaRPr lang="pl-PL" dirty="0"/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251520" y="771550"/>
            <a:ext cx="6624736" cy="41764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§"/>
            </a:pPr>
            <a:r>
              <a:rPr lang="pl-PL" sz="1200" b="1" u="sng" dirty="0"/>
              <a:t>CEEB </a:t>
            </a:r>
            <a:r>
              <a:rPr lang="pl-PL" sz="1200" dirty="0" smtClean="0"/>
              <a:t>to </a:t>
            </a:r>
            <a:r>
              <a:rPr lang="pl-PL" sz="1200" dirty="0"/>
              <a:t>ogólnopolski rejestr, który gromadzi </a:t>
            </a:r>
            <a:r>
              <a:rPr lang="pl-PL" sz="1200" dirty="0" smtClean="0"/>
              <a:t>informacje </a:t>
            </a:r>
            <a:r>
              <a:rPr lang="pl-PL" sz="1200" dirty="0"/>
              <a:t>o źródłach ciepła i spalaniach paliw w budynkach (obejmuje budynki zarówno mieszkalne, jak i </a:t>
            </a:r>
            <a:r>
              <a:rPr lang="pl-PL" sz="1200" dirty="0" smtClean="0"/>
              <a:t>niemieszkalne).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pl-PL" sz="1100" dirty="0"/>
              <a:t>dane o budynkach, źródłach energii elektrycznej, </a:t>
            </a:r>
            <a:r>
              <a:rPr lang="pl-PL" sz="1100" dirty="0" smtClean="0"/>
              <a:t>informacje </a:t>
            </a:r>
            <a:r>
              <a:rPr lang="pl-PL" sz="1100" dirty="0"/>
              <a:t>o przeprowadzonych kontrolach, </a:t>
            </a:r>
            <a:r>
              <a:rPr lang="pl-PL" sz="1100" dirty="0" smtClean="0"/>
              <a:t>udzielonych </a:t>
            </a:r>
            <a:r>
              <a:rPr lang="pl-PL" sz="1100" dirty="0"/>
              <a:t>dofinansowaniach, dane właścicieli i </a:t>
            </a:r>
            <a:r>
              <a:rPr lang="pl-PL" sz="1100" dirty="0" smtClean="0"/>
              <a:t>zarządców nieruchomości </a:t>
            </a:r>
            <a:r>
              <a:rPr lang="pl-PL" sz="1100" dirty="0"/>
              <a:t>oraz osób uprawnionych do </a:t>
            </a:r>
            <a:r>
              <a:rPr lang="pl-PL" sz="1100" dirty="0" smtClean="0"/>
              <a:t>wprowadzania </a:t>
            </a:r>
            <a:r>
              <a:rPr lang="pl-PL" sz="1100" dirty="0"/>
              <a:t>danych do ewidencji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b="1" u="sng" dirty="0" smtClean="0"/>
              <a:t>Urzędnicy </a:t>
            </a:r>
            <a:r>
              <a:rPr lang="pl-PL" sz="1200" b="1" u="sng" dirty="0"/>
              <a:t>i strażnicy gminni </a:t>
            </a:r>
            <a:r>
              <a:rPr lang="pl-PL" sz="1200" b="1" u="sng" dirty="0" smtClean="0"/>
              <a:t>lub miejscy </a:t>
            </a:r>
            <a:r>
              <a:rPr lang="pl-PL" sz="1200" u="sng" dirty="0"/>
              <a:t>prowadzący kontrole </a:t>
            </a:r>
            <a:r>
              <a:rPr lang="pl-PL" sz="1200" u="sng" dirty="0" smtClean="0"/>
              <a:t>palenisk mają </a:t>
            </a:r>
            <a:r>
              <a:rPr lang="pl-PL" sz="1200" u="sng" dirty="0"/>
              <a:t>obowiązek </a:t>
            </a:r>
            <a:r>
              <a:rPr lang="pl-PL" sz="1200" u="sng" dirty="0" smtClean="0"/>
              <a:t>wprowadzenia danych </a:t>
            </a:r>
            <a:r>
              <a:rPr lang="pl-PL" sz="1200" u="sng" dirty="0"/>
              <a:t>do CEEB</a:t>
            </a:r>
            <a:r>
              <a:rPr lang="pl-PL" sz="1200" dirty="0" smtClean="0"/>
              <a:t>.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pl-PL" sz="1100" dirty="0"/>
              <a:t>o</a:t>
            </a:r>
            <a:r>
              <a:rPr lang="pl-PL" sz="1100" dirty="0" smtClean="0"/>
              <a:t>sobami </a:t>
            </a:r>
            <a:r>
              <a:rPr lang="pl-PL" sz="1100" dirty="0"/>
              <a:t>uprawnionymi, które mają </a:t>
            </a:r>
            <a:r>
              <a:rPr lang="pl-PL" sz="1100" dirty="0" smtClean="0"/>
              <a:t>obowiązek wprowadzania </a:t>
            </a:r>
            <a:r>
              <a:rPr lang="pl-PL" sz="1100" dirty="0"/>
              <a:t>danych do CEEB, są również </a:t>
            </a:r>
            <a:r>
              <a:rPr lang="pl-PL" sz="1100" dirty="0" smtClean="0"/>
              <a:t>m.in. inspektorzy </a:t>
            </a:r>
            <a:r>
              <a:rPr lang="pl-PL" sz="1100" dirty="0"/>
              <a:t>WIOŚ, a także kominiarze </a:t>
            </a:r>
            <a:r>
              <a:rPr lang="pl-PL" sz="1100" dirty="0" smtClean="0"/>
              <a:t>prowadzący kontrole </a:t>
            </a:r>
            <a:r>
              <a:rPr lang="pl-PL" sz="1100" dirty="0"/>
              <a:t>lub czyszczenie przewodów kominowych</a:t>
            </a:r>
            <a:r>
              <a:rPr lang="pl-PL" sz="1100" dirty="0" smtClean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b="1" dirty="0"/>
              <a:t>Od 18 września 2023 r. </a:t>
            </a:r>
            <a:r>
              <a:rPr lang="pl-PL" sz="1200" b="1" dirty="0" smtClean="0"/>
              <a:t>protokół z </a:t>
            </a:r>
            <a:r>
              <a:rPr lang="pl-PL" sz="1200" b="1" dirty="0"/>
              <a:t>kontroli sporządza się w </a:t>
            </a:r>
            <a:r>
              <a:rPr lang="pl-PL" sz="1200" b="1" dirty="0" smtClean="0"/>
              <a:t>formie elektronicznej </a:t>
            </a:r>
            <a:r>
              <a:rPr lang="pl-PL" sz="1200" b="1" dirty="0"/>
              <a:t>z </a:t>
            </a:r>
            <a:r>
              <a:rPr lang="pl-PL" sz="1200" b="1" dirty="0" smtClean="0"/>
              <a:t>wykorzystaniem systemu CEEB.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dirty="0" smtClean="0"/>
              <a:t>Kontrolujący mają obowiązek </a:t>
            </a:r>
            <a:r>
              <a:rPr lang="pl-PL" sz="1200" dirty="0"/>
              <a:t>wprowadzenia danych do </a:t>
            </a:r>
            <a:r>
              <a:rPr lang="pl-PL" sz="1200" dirty="0" smtClean="0"/>
              <a:t>CEEB za </a:t>
            </a:r>
            <a:r>
              <a:rPr lang="pl-PL" sz="1200" b="1" dirty="0"/>
              <a:t>pomocą elektronicznego formularza </a:t>
            </a:r>
            <a:r>
              <a:rPr lang="pl-PL" sz="1200" b="1" dirty="0" smtClean="0"/>
              <a:t>inwentaryzacyjnego </a:t>
            </a:r>
            <a:r>
              <a:rPr lang="pl-PL" sz="1200" dirty="0" smtClean="0"/>
              <a:t>(niezależnie od obowiązku sporządzenia elektronicznego protokołu).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sz="1200" dirty="0"/>
              <a:t>Dane z CEEB powinny być </a:t>
            </a:r>
            <a:r>
              <a:rPr lang="pl-PL" sz="1200" dirty="0" smtClean="0"/>
              <a:t>wykorzystywane przede </a:t>
            </a:r>
            <a:r>
              <a:rPr lang="pl-PL" sz="1200" dirty="0"/>
              <a:t>wszystkim przy opracowywaniu </a:t>
            </a:r>
            <a:r>
              <a:rPr lang="pl-PL" sz="1200" b="1" dirty="0"/>
              <a:t>planów kontroli </a:t>
            </a:r>
            <a:r>
              <a:rPr lang="pl-PL" sz="1200" dirty="0" smtClean="0"/>
              <a:t>(prowadzenie kontroli głównie </a:t>
            </a:r>
            <a:r>
              <a:rPr lang="pl-PL" sz="1200" dirty="0"/>
              <a:t>w tych </a:t>
            </a:r>
            <a:r>
              <a:rPr lang="pl-PL" sz="1200" dirty="0" smtClean="0"/>
              <a:t>nieruchomościach, gdzie </a:t>
            </a:r>
            <a:r>
              <a:rPr lang="pl-PL" sz="1200" dirty="0"/>
              <a:t>istnieje ryzyko naruszenia przepisów o ochronie </a:t>
            </a:r>
            <a:r>
              <a:rPr lang="pl-PL" sz="1200" dirty="0" smtClean="0"/>
              <a:t>środowiska - </a:t>
            </a:r>
            <a:r>
              <a:rPr lang="pl-PL" sz="1200" dirty="0"/>
              <a:t>w których są </a:t>
            </a:r>
            <a:r>
              <a:rPr lang="pl-PL" sz="1200" dirty="0" smtClean="0"/>
              <a:t>eksploatowane </a:t>
            </a:r>
            <a:r>
              <a:rPr lang="pl-PL" sz="1200" dirty="0"/>
              <a:t>kotły </a:t>
            </a:r>
            <a:r>
              <a:rPr lang="pl-PL" sz="1200" dirty="0" smtClean="0"/>
              <a:t>i piece </a:t>
            </a:r>
            <a:r>
              <a:rPr lang="pl-PL" sz="1200" dirty="0"/>
              <a:t>na paliwo </a:t>
            </a:r>
            <a:r>
              <a:rPr lang="pl-PL" sz="1200" dirty="0" smtClean="0"/>
              <a:t>stałe). </a:t>
            </a:r>
          </a:p>
        </p:txBody>
      </p:sp>
      <p:sp>
        <p:nvSpPr>
          <p:cNvPr id="7" name="Freeform 4"/>
          <p:cNvSpPr/>
          <p:nvPr/>
        </p:nvSpPr>
        <p:spPr>
          <a:xfrm>
            <a:off x="7342353" y="2931790"/>
            <a:ext cx="1135928" cy="1242438"/>
          </a:xfrm>
          <a:custGeom>
            <a:avLst/>
            <a:gdLst/>
            <a:ahLst/>
            <a:cxnLst/>
            <a:rect l="l" t="t" r="r" b="b"/>
            <a:pathLst>
              <a:path w="2921499" h="2921499">
                <a:moveTo>
                  <a:pt x="0" y="0"/>
                </a:moveTo>
                <a:lnTo>
                  <a:pt x="2921499" y="0"/>
                </a:lnTo>
                <a:lnTo>
                  <a:pt x="2921499" y="2921499"/>
                </a:lnTo>
                <a:lnTo>
                  <a:pt x="0" y="29214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pic>
        <p:nvPicPr>
          <p:cNvPr id="3" name="Obraz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6256" y="1502379"/>
            <a:ext cx="1969450" cy="7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95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107504" y="3475851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0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5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1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2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18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17496" y="4083917"/>
            <a:ext cx="8658960" cy="878834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19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8321912" y="3493998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20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22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3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8158409" y="2125420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421194"/>
            <a:ext cx="4991080" cy="423846"/>
          </a:xfrm>
        </p:spPr>
        <p:txBody>
          <a:bodyPr/>
          <a:lstStyle/>
          <a:p>
            <a:r>
              <a:rPr lang="pl-PL" dirty="0"/>
              <a:t>Główne zadania gmin - POP</a:t>
            </a:r>
          </a:p>
        </p:txBody>
      </p:sp>
      <p:sp>
        <p:nvSpPr>
          <p:cNvPr id="25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26849" y="1005741"/>
            <a:ext cx="7150025" cy="308341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pl-PL" sz="1400" b="1" dirty="0">
                <a:solidFill>
                  <a:schemeClr val="tx2"/>
                </a:solidFill>
              </a:rPr>
              <a:t>Wdrożenie uchwał antysmogowych:</a:t>
            </a:r>
          </a:p>
          <a:p>
            <a:pPr algn="just">
              <a:lnSpc>
                <a:spcPct val="150000"/>
              </a:lnSpc>
            </a:pPr>
            <a:r>
              <a:rPr lang="pl-PL" sz="1200" b="1" dirty="0"/>
              <a:t>Gminy zobowiązane są podjąć wszelkie dostępne działania w celu pełnego wdrożenia uchwały antysmogowej w terminach wynikających z tej regulacji oraz powinny zapewnić monitorowanie i wsparcie dla przypadków opóźnień wynikających z trudności prawnych i sytuacji ekonomicznej mieszkańców i zapewnienia osobom najbardziej potrzebującym podejścia </a:t>
            </a:r>
            <a:r>
              <a:rPr lang="pl-PL" sz="1200" b="1" dirty="0" smtClean="0"/>
              <a:t>indywidualnego.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pl-PL" sz="1400" b="1" dirty="0" smtClean="0">
                <a:solidFill>
                  <a:schemeClr val="tx2"/>
                </a:solidFill>
              </a:rPr>
              <a:t>Wsparcie ze strony Województwa</a:t>
            </a:r>
            <a:endParaRPr lang="pl-PL" sz="1400" dirty="0" smtClean="0">
              <a:solidFill>
                <a:schemeClr val="tx2"/>
              </a:solidFill>
            </a:endParaRPr>
          </a:p>
          <a:p>
            <a:pPr lvl="1" algn="just">
              <a:lnSpc>
                <a:spcPct val="100000"/>
              </a:lnSpc>
            </a:pPr>
            <a:r>
              <a:rPr lang="pl-PL" sz="1200" dirty="0" smtClean="0"/>
              <a:t>Finansowanie </a:t>
            </a:r>
            <a:r>
              <a:rPr lang="pl-PL" sz="1200" dirty="0"/>
              <a:t>wymiany kotłów i pieców (obecnie realizowany Program wsparcia finansowego dla gmin z terenu województwa małopolskiego w zakresie wsparcia osób najuboższych na wymianę pieców pozaklasowych), </a:t>
            </a:r>
            <a:endParaRPr lang="pl-PL" sz="1200" dirty="0" smtClean="0"/>
          </a:p>
          <a:p>
            <a:pPr lvl="1" algn="just">
              <a:lnSpc>
                <a:spcPct val="100000"/>
              </a:lnSpc>
            </a:pPr>
            <a:r>
              <a:rPr lang="pl-PL" sz="1200" dirty="0" smtClean="0"/>
              <a:t>Współpraca z NFOŚiGW przy ułatwieniach we wdrażaniu Programu Czyste Powietrze</a:t>
            </a:r>
          </a:p>
          <a:p>
            <a:pPr lvl="1" algn="just">
              <a:lnSpc>
                <a:spcPct val="100000"/>
              </a:lnSpc>
            </a:pPr>
            <a:r>
              <a:rPr lang="pl-PL" sz="1200" dirty="0" smtClean="0"/>
              <a:t>Ukierunkowanie </a:t>
            </a:r>
            <a:r>
              <a:rPr lang="pl-PL" sz="1200" dirty="0"/>
              <a:t>działań Programu ochrony powietrza na pełne wdrożenie uchwały antysmogowej</a:t>
            </a:r>
          </a:p>
          <a:p>
            <a:pPr lvl="1" algn="just">
              <a:lnSpc>
                <a:spcPct val="100000"/>
              </a:lnSpc>
            </a:pPr>
            <a:r>
              <a:rPr lang="pl-PL" sz="1200" dirty="0"/>
              <a:t>Materiały, kampanie </a:t>
            </a:r>
            <a:r>
              <a:rPr lang="pl-PL" sz="1200" dirty="0" smtClean="0"/>
              <a:t>i szkolenia</a:t>
            </a:r>
          </a:p>
          <a:p>
            <a:pPr marL="0" indent="0">
              <a:buNone/>
            </a:pPr>
            <a:endParaRPr lang="pl-PL" sz="1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245046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289739"/>
            <a:ext cx="5425853" cy="409803"/>
          </a:xfrm>
        </p:spPr>
        <p:txBody>
          <a:bodyPr/>
          <a:lstStyle/>
          <a:p>
            <a:r>
              <a:rPr lang="pl-PL" dirty="0"/>
              <a:t>Uchwały antysmogowe w Małopolsce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A23CD72-CE85-40C5-BC6D-D9D4A0A40B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29</a:t>
            </a:fld>
            <a:endParaRPr lang="pl-PL" dirty="0"/>
          </a:p>
        </p:txBody>
      </p:sp>
      <p:sp>
        <p:nvSpPr>
          <p:cNvPr id="10" name="Symbol zastępczy zawartości 5">
            <a:extLst>
              <a:ext uri="{FF2B5EF4-FFF2-40B4-BE49-F238E27FC236}">
                <a16:creationId xmlns:a16="http://schemas.microsoft.com/office/drawing/2014/main" id="{2AC9AC38-9DEA-4AE6-A16D-10E49FAEB80E}"/>
              </a:ext>
            </a:extLst>
          </p:cNvPr>
          <p:cNvSpPr txBox="1">
            <a:spLocks/>
          </p:cNvSpPr>
          <p:nvPr/>
        </p:nvSpPr>
        <p:spPr>
          <a:xfrm>
            <a:off x="611560" y="843558"/>
            <a:ext cx="7560840" cy="371661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171451" indent="-171451" algn="l" defTabSz="685804" rtl="0" eaLnBrk="1" latinLnBrk="0" hangingPunct="1">
              <a:lnSpc>
                <a:spcPts val="1633"/>
              </a:lnSpc>
              <a:spcBef>
                <a:spcPts val="750"/>
              </a:spcBef>
              <a:buClr>
                <a:schemeClr val="accent1"/>
              </a:buClr>
              <a:buFontTx/>
              <a:buBlip>
                <a:blip r:embed="rId2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514353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3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2pPr>
            <a:lvl3pPr marL="857256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Tx/>
              <a:buBlip>
                <a:blip r:embed="rId4"/>
              </a:buBlip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3pPr>
            <a:lvl4pPr marL="1200158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4pPr>
            <a:lvl5pPr marL="1543060" indent="-171451" algn="l" defTabSz="685804" rtl="0" eaLnBrk="1" latinLnBrk="0" hangingPunct="1">
              <a:lnSpc>
                <a:spcPts val="1633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25" kern="120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5pPr>
            <a:lvl6pPr marL="1885963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65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67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69" indent="-171451" algn="l" defTabSz="685804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sz="1100" dirty="0" smtClean="0"/>
          </a:p>
        </p:txBody>
      </p:sp>
      <p:sp>
        <p:nvSpPr>
          <p:cNvPr id="8" name="Owal 7"/>
          <p:cNvSpPr/>
          <p:nvPr/>
        </p:nvSpPr>
        <p:spPr>
          <a:xfrm>
            <a:off x="-1620688" y="699542"/>
            <a:ext cx="4392488" cy="4248472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" name="Prostokąt zaokrąglony 3"/>
          <p:cNvSpPr/>
          <p:nvPr/>
        </p:nvSpPr>
        <p:spPr>
          <a:xfrm>
            <a:off x="599330" y="922712"/>
            <a:ext cx="6974997" cy="32255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780977" y="1135185"/>
            <a:ext cx="66607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/>
              <a:t>Uchwała antysmogowa dla Krakowa (15/01/2016</a:t>
            </a:r>
            <a:r>
              <a:rPr lang="pl-PL" sz="1400" b="1" dirty="0" smtClean="0"/>
              <a:t>)</a:t>
            </a:r>
          </a:p>
          <a:p>
            <a:endParaRPr lang="pl-PL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b="1" dirty="0"/>
              <a:t>O</a:t>
            </a:r>
            <a:r>
              <a:rPr lang="pl-PL" sz="1200" b="1" dirty="0" smtClean="0"/>
              <a:t>d </a:t>
            </a:r>
            <a:r>
              <a:rPr lang="pl-PL" sz="1200" b="1" dirty="0"/>
              <a:t>1 września 2019 obowiązuje zakaz stosowania paliw stałych (węgla, drewna i innej </a:t>
            </a:r>
            <a:r>
              <a:rPr lang="pl-PL" sz="1200" b="1" dirty="0" smtClean="0"/>
              <a:t>biomasy)</a:t>
            </a:r>
          </a:p>
          <a:p>
            <a:endParaRPr lang="pl-PL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b="1" dirty="0"/>
              <a:t>Rodzaje instalacji objętych </a:t>
            </a:r>
            <a:r>
              <a:rPr lang="pl-PL" sz="1200" b="1" dirty="0" smtClean="0"/>
              <a:t>uchwałą: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r>
              <a:rPr lang="pl-PL" sz="1200" dirty="0" smtClean="0"/>
              <a:t>instalacje</a:t>
            </a:r>
            <a:r>
              <a:rPr lang="pl-PL" sz="1200" dirty="0"/>
              <a:t>, które dostarczają ciepło do systemu centralnego ogrzewania (kotły</a:t>
            </a:r>
            <a:r>
              <a:rPr lang="pl-PL" sz="1200" dirty="0" smtClean="0"/>
              <a:t>),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r>
              <a:rPr lang="pl-PL" sz="1200" dirty="0" smtClean="0"/>
              <a:t>instalacje </a:t>
            </a:r>
            <a:r>
              <a:rPr lang="pl-PL" sz="1200" dirty="0"/>
              <a:t>wydzielające ciepło poprzez bezpośrednie przenoszenie ciepła lub w połączeniu z przenoszeniem ciepła do cieczy lub systemu dystrybucji gorącego powietrza (ogrzewacze pomieszczeń, piece, kominki i inne</a:t>
            </a:r>
            <a:r>
              <a:rPr lang="pl-PL" sz="1200" dirty="0" smtClean="0"/>
              <a:t>).</a:t>
            </a:r>
          </a:p>
          <a:p>
            <a:pPr lvl="1"/>
            <a:endParaRPr lang="pl-PL" sz="1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b="1" dirty="0"/>
              <a:t>Paliwa dopuszczone do spalania</a:t>
            </a:r>
            <a:r>
              <a:rPr lang="pl-PL" sz="1200" b="1" dirty="0" smtClean="0"/>
              <a:t>: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r>
              <a:rPr lang="pl-PL" sz="1200" b="1" dirty="0"/>
              <a:t>paliwa gazowe </a:t>
            </a:r>
            <a:r>
              <a:rPr lang="pl-PL" sz="1200" dirty="0"/>
              <a:t>tj. gaz ziemny wysokometanowy lub zaazotowany (w tym skroplony gaz ziemny), propan–butan, biogaz rolniczy lub inne rodzaje gazu palnego</a:t>
            </a:r>
            <a:r>
              <a:rPr lang="pl-PL" sz="1200" dirty="0" smtClean="0"/>
              <a:t>,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r>
              <a:rPr lang="pl-PL" sz="1200" b="1" dirty="0"/>
              <a:t>lekki olej opałowy</a:t>
            </a:r>
            <a:r>
              <a:rPr lang="pl-PL" sz="1200" dirty="0"/>
              <a:t>.</a:t>
            </a:r>
          </a:p>
          <a:p>
            <a:pPr marL="643646" lvl="1" indent="-285750">
              <a:buFont typeface="Arial" panose="020B0604020202020204" pitchFamily="34" charset="0"/>
              <a:buChar char="•"/>
            </a:pPr>
            <a:endParaRPr lang="pl-PL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2871" y="835936"/>
            <a:ext cx="707563" cy="69071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4838" y="2165681"/>
            <a:ext cx="760012" cy="760012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3745" y="3419736"/>
            <a:ext cx="777132" cy="77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94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311922"/>
            <a:ext cx="5425853" cy="425924"/>
          </a:xfrm>
        </p:spPr>
        <p:txBody>
          <a:bodyPr/>
          <a:lstStyle/>
          <a:p>
            <a:r>
              <a:rPr lang="pl-PL" dirty="0"/>
              <a:t>Uchwały antysmogowe w Małopolsce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A23CD72-CE85-40C5-BC6D-D9D4A0A40B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30</a:t>
            </a:fld>
            <a:endParaRPr lang="pl-PL" dirty="0"/>
          </a:p>
        </p:txBody>
      </p:sp>
      <p:sp>
        <p:nvSpPr>
          <p:cNvPr id="8" name="Owal 7"/>
          <p:cNvSpPr/>
          <p:nvPr/>
        </p:nvSpPr>
        <p:spPr>
          <a:xfrm>
            <a:off x="-1620688" y="699542"/>
            <a:ext cx="4392488" cy="4248472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" name="Prostokąt zaokrąglony 3"/>
          <p:cNvSpPr/>
          <p:nvPr/>
        </p:nvSpPr>
        <p:spPr>
          <a:xfrm>
            <a:off x="693225" y="932197"/>
            <a:ext cx="6974997" cy="322372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792273" y="1391715"/>
            <a:ext cx="688192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/>
              <a:t>Uchwała antysmogowa dla Małopolski (23/01/2017 zm. 26/09/2022</a:t>
            </a:r>
            <a:r>
              <a:rPr lang="pl-PL" sz="1400" b="1" dirty="0" smtClean="0"/>
              <a:t>)</a:t>
            </a:r>
          </a:p>
          <a:p>
            <a:endParaRPr lang="pl-PL" sz="14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lipca 2017 </a:t>
            </a:r>
            <a:r>
              <a:rPr lang="pl-PL" sz="1200" b="1" dirty="0" smtClean="0"/>
              <a:t>r. nowo </a:t>
            </a:r>
            <a:r>
              <a:rPr lang="pl-PL" sz="1200" dirty="0"/>
              <a:t>eksploatowane kotły i ogrzewacze na paliwa stałe powinny spełniać </a:t>
            </a:r>
            <a:r>
              <a:rPr lang="pl-PL" sz="1200" b="1" dirty="0"/>
              <a:t>standard </a:t>
            </a:r>
            <a:r>
              <a:rPr lang="pl-PL" sz="1200" b="1" dirty="0" err="1" smtClean="0"/>
              <a:t>ekoprojektu</a:t>
            </a:r>
            <a:r>
              <a:rPr lang="pl-PL" sz="1200" b="1" dirty="0" smtClean="0"/>
              <a:t>.</a:t>
            </a:r>
          </a:p>
          <a:p>
            <a:pPr marL="72000" lvl="1" indent="-1714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pl-PL" sz="1200" dirty="0"/>
              <a:t>Kocioł na paliwa stałe musi posiadać </a:t>
            </a:r>
            <a:r>
              <a:rPr lang="pl-PL" sz="1200" b="1" dirty="0"/>
              <a:t>automatyczny podajnik paliwa </a:t>
            </a:r>
            <a:r>
              <a:rPr lang="pl-PL" sz="1200" dirty="0"/>
              <a:t>(nie dotyczy kotłów zgazowujących</a:t>
            </a:r>
            <a:r>
              <a:rPr lang="pl-PL" sz="1200" dirty="0" smtClean="0"/>
              <a:t>) </a:t>
            </a:r>
          </a:p>
          <a:p>
            <a:pPr marL="0" lvl="1"/>
            <a:r>
              <a:rPr lang="pl-PL" sz="1200" dirty="0" smtClean="0"/>
              <a:t>     i </a:t>
            </a:r>
            <a:r>
              <a:rPr lang="pl-PL" sz="1200" b="1" dirty="0"/>
              <a:t>nie może być wyposażony w ruszt awaryjny</a:t>
            </a:r>
            <a:r>
              <a:rPr lang="pl-PL" sz="1200" b="1" dirty="0" smtClean="0"/>
              <a:t>.</a:t>
            </a:r>
          </a:p>
          <a:p>
            <a:pPr lvl="1"/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maja 2024 </a:t>
            </a:r>
            <a:r>
              <a:rPr lang="pl-PL" sz="1200" b="1" dirty="0" smtClean="0"/>
              <a:t>r. nie </a:t>
            </a:r>
            <a:r>
              <a:rPr lang="pl-PL" sz="1200" b="1" dirty="0"/>
              <a:t>mogą być eksploatowane kotły pozaklasowe, </a:t>
            </a:r>
            <a:r>
              <a:rPr lang="pl-PL" sz="1200" dirty="0"/>
              <a:t>ogrzewacze powinny spełniać </a:t>
            </a:r>
            <a:r>
              <a:rPr lang="pl-PL" sz="1200" b="1" dirty="0"/>
              <a:t>normy </a:t>
            </a:r>
            <a:r>
              <a:rPr lang="pl-PL" sz="1200" b="1" dirty="0" err="1"/>
              <a:t>ekoprojektu</a:t>
            </a:r>
            <a:r>
              <a:rPr lang="pl-PL" sz="1200" b="1" dirty="0"/>
              <a:t> </a:t>
            </a:r>
            <a:r>
              <a:rPr lang="pl-PL" sz="1200" dirty="0"/>
              <a:t>lub mieć sprawność cieplną </a:t>
            </a:r>
            <a:r>
              <a:rPr lang="pl-PL" sz="1200" b="1" dirty="0"/>
              <a:t>powyżej 80% </a:t>
            </a:r>
            <a:r>
              <a:rPr lang="pl-PL" sz="1200" dirty="0"/>
              <a:t>lub zostać wyposażone w redukcję emisji pyłu </a:t>
            </a:r>
            <a:r>
              <a:rPr lang="pl-PL" sz="1200" b="1" dirty="0"/>
              <a:t>do poziomu </a:t>
            </a:r>
            <a:r>
              <a:rPr lang="pl-PL" sz="1200" b="1" dirty="0" err="1" smtClean="0"/>
              <a:t>ekoprojektu</a:t>
            </a:r>
            <a:r>
              <a:rPr lang="pl-PL" sz="1200" b="1" dirty="0" smtClean="0"/>
              <a:t>.</a:t>
            </a:r>
          </a:p>
          <a:p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2027 </a:t>
            </a:r>
            <a:r>
              <a:rPr lang="pl-PL" sz="1200" b="1" dirty="0" smtClean="0"/>
              <a:t>r. nie </a:t>
            </a:r>
            <a:r>
              <a:rPr lang="pl-PL" sz="1200" b="1" dirty="0"/>
              <a:t>mogą być eksploatowane kotły 3 i 4 klasy.</a:t>
            </a:r>
            <a:endParaRPr lang="pl-PL" sz="12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8733" y="1082483"/>
            <a:ext cx="707563" cy="69071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7640" y="2108733"/>
            <a:ext cx="760012" cy="760012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1811" y="3188278"/>
            <a:ext cx="777132" cy="77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91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39CE09-F06B-4647-9912-01DC809B2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664" y="289739"/>
            <a:ext cx="5425853" cy="409803"/>
          </a:xfrm>
        </p:spPr>
        <p:txBody>
          <a:bodyPr/>
          <a:lstStyle/>
          <a:p>
            <a:r>
              <a:rPr lang="pl-PL" dirty="0"/>
              <a:t>Uchwały antysmogowe w Małopolsce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A23CD72-CE85-40C5-BC6D-D9D4A0A40B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31</a:t>
            </a:fld>
            <a:endParaRPr lang="pl-PL" dirty="0"/>
          </a:p>
        </p:txBody>
      </p:sp>
      <p:sp>
        <p:nvSpPr>
          <p:cNvPr id="8" name="Owal 7"/>
          <p:cNvSpPr/>
          <p:nvPr/>
        </p:nvSpPr>
        <p:spPr>
          <a:xfrm>
            <a:off x="-1620688" y="699542"/>
            <a:ext cx="4392488" cy="4248472"/>
          </a:xfrm>
          <a:prstGeom prst="ellipse">
            <a:avLst/>
          </a:prstGeom>
          <a:solidFill>
            <a:srgbClr val="A6D3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" name="Prostokąt zaokrąglony 3"/>
          <p:cNvSpPr/>
          <p:nvPr/>
        </p:nvSpPr>
        <p:spPr>
          <a:xfrm>
            <a:off x="630996" y="1024557"/>
            <a:ext cx="6974997" cy="349140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812643" y="1237029"/>
            <a:ext cx="66607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Lokalne uchwały antysmogowe:</a:t>
            </a:r>
          </a:p>
          <a:p>
            <a:pPr>
              <a:spcBef>
                <a:spcPts val="1200"/>
              </a:spcBef>
            </a:pPr>
            <a:r>
              <a:rPr lang="pl-PL" sz="1300" b="1" dirty="0" smtClean="0"/>
              <a:t>Przyjęte dla </a:t>
            </a:r>
            <a:r>
              <a:rPr lang="pl-PL" sz="1300" b="1" dirty="0"/>
              <a:t>Skawiny, Krzeszowic, Niepołomic, Czarnego Dunajca, </a:t>
            </a:r>
            <a:r>
              <a:rPr lang="pl-PL" sz="1300" b="1" dirty="0" smtClean="0"/>
              <a:t>miasta Oświęcim</a:t>
            </a:r>
            <a:r>
              <a:rPr lang="pl-PL" sz="1300" b="1" dirty="0"/>
              <a:t>, miasta Nowy Targ (centrum miasta), Rabki Zdrój (strefa uzdrowiskowa A i B) </a:t>
            </a:r>
            <a:r>
              <a:rPr lang="pl-PL" sz="1300" b="1" dirty="0" smtClean="0"/>
              <a:t>- 27/09/2021</a:t>
            </a:r>
            <a:r>
              <a:rPr lang="pl-PL" sz="1300" b="1" dirty="0"/>
              <a:t> </a:t>
            </a:r>
            <a:r>
              <a:rPr lang="pl-PL" sz="1300" b="1" dirty="0" smtClean="0"/>
              <a:t>r.</a:t>
            </a:r>
          </a:p>
          <a:p>
            <a:endParaRPr lang="pl-PL" sz="14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2022 </a:t>
            </a:r>
            <a:r>
              <a:rPr lang="pl-PL" sz="1200" b="1" dirty="0" smtClean="0"/>
              <a:t>r. </a:t>
            </a:r>
            <a:r>
              <a:rPr lang="pl-PL" sz="1200" dirty="0" smtClean="0"/>
              <a:t>nie </a:t>
            </a:r>
            <a:r>
              <a:rPr lang="pl-PL" sz="1200" dirty="0"/>
              <a:t>mogą być instalowane </a:t>
            </a:r>
            <a:r>
              <a:rPr lang="pl-PL" sz="1200" b="1" dirty="0"/>
              <a:t>nowe kotły lub ogrzewacze na </a:t>
            </a:r>
            <a:r>
              <a:rPr lang="pl-PL" sz="1200" b="1" dirty="0" smtClean="0"/>
              <a:t>węgiel</a:t>
            </a:r>
            <a:r>
              <a:rPr lang="pl-PL" sz="1200" b="1" dirty="0"/>
              <a:t>.</a:t>
            </a:r>
            <a:endParaRPr lang="pl-PL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2023 </a:t>
            </a:r>
            <a:r>
              <a:rPr lang="pl-PL" sz="1200" b="1" dirty="0" smtClean="0"/>
              <a:t>r. </a:t>
            </a:r>
            <a:r>
              <a:rPr lang="pl-PL" sz="1200" dirty="0" smtClean="0"/>
              <a:t>nie </a:t>
            </a:r>
            <a:r>
              <a:rPr lang="pl-PL" sz="1200" dirty="0"/>
              <a:t>mogą być eksploatowane </a:t>
            </a:r>
            <a:r>
              <a:rPr lang="pl-PL" sz="1200" b="1" dirty="0"/>
              <a:t>kotły pozaklasowe, ogrzewacze powinny spełniać normy </a:t>
            </a:r>
            <a:r>
              <a:rPr lang="pl-PL" sz="1200" b="1" dirty="0" err="1"/>
              <a:t>ekoprojektu</a:t>
            </a:r>
            <a:r>
              <a:rPr lang="pl-PL" sz="1200" b="1" dirty="0"/>
              <a:t> lub mieć sprawność cieplną powyżej 80% lub zostać wyposażone w redukcję emisji pyłu, nowo instalowane kotły na biomasę o emisji do 20 </a:t>
            </a:r>
            <a:r>
              <a:rPr lang="pl-PL" sz="1200" b="1" dirty="0" smtClean="0"/>
              <a:t>mg/m³, </a:t>
            </a:r>
            <a:r>
              <a:rPr lang="pl-PL" sz="1200" b="1" dirty="0"/>
              <a:t>a ogrzewacze </a:t>
            </a:r>
            <a:r>
              <a:rPr lang="pl-PL" sz="1200" b="1" dirty="0" smtClean="0"/>
              <a:t>z automatycznym sterownikiem</a:t>
            </a:r>
            <a:r>
              <a:rPr lang="pl-PL" sz="1200" b="1" dirty="0"/>
              <a:t>.</a:t>
            </a:r>
            <a:endParaRPr lang="pl-PL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2027 </a:t>
            </a:r>
            <a:r>
              <a:rPr lang="pl-PL" sz="1200" b="1" dirty="0" smtClean="0"/>
              <a:t>r. nie </a:t>
            </a:r>
            <a:r>
              <a:rPr lang="pl-PL" sz="1200" b="1" dirty="0"/>
              <a:t>mogą być eksploatowane kotły 3 i 4 </a:t>
            </a:r>
            <a:r>
              <a:rPr lang="pl-PL" sz="1200" b="1" dirty="0" smtClean="0"/>
              <a:t>klasy</a:t>
            </a:r>
            <a:r>
              <a:rPr lang="pl-PL" sz="1200" b="1" dirty="0"/>
              <a:t>.</a:t>
            </a:r>
            <a:endParaRPr lang="pl-PL" sz="120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pl-PL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b="1" dirty="0"/>
              <a:t>Od 1 stycznia 2030 </a:t>
            </a:r>
            <a:r>
              <a:rPr lang="pl-PL" sz="1200" b="1" dirty="0" smtClean="0"/>
              <a:t>r. nie </a:t>
            </a:r>
            <a:r>
              <a:rPr lang="pl-PL" sz="1200" b="1" dirty="0"/>
              <a:t>mogą być eksploatowane kotły lub ogrzewacze na węgiel.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l-PL" sz="12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4537" y="937780"/>
            <a:ext cx="707563" cy="69071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4537" y="2318836"/>
            <a:ext cx="760012" cy="760012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2605" y="3769189"/>
            <a:ext cx="777132" cy="77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9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3F33F18E-394A-4875-831B-31657E1ED1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7624" y="2787774"/>
            <a:ext cx="6483095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600" dirty="0" smtClean="0"/>
              <a:t>Dziękuję za uwagę!</a:t>
            </a:r>
            <a:r>
              <a:rPr lang="pl-PL" sz="3200" dirty="0"/>
              <a:t/>
            </a:r>
            <a:br>
              <a:rPr lang="pl-PL" sz="3200" dirty="0"/>
            </a:br>
            <a:endParaRPr lang="pl-PL" sz="3200" dirty="0"/>
          </a:p>
        </p:txBody>
      </p:sp>
      <p:sp>
        <p:nvSpPr>
          <p:cNvPr id="4" name="TextBox 15"/>
          <p:cNvSpPr txBox="1"/>
          <p:nvPr/>
        </p:nvSpPr>
        <p:spPr>
          <a:xfrm>
            <a:off x="5292080" y="3651870"/>
            <a:ext cx="2952577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pl-PL" sz="1200" dirty="0" smtClean="0">
                <a:solidFill>
                  <a:schemeClr val="tx2"/>
                </a:solidFill>
                <a:ea typeface="Open Sans 2"/>
                <a:cs typeface="Open Sans 2"/>
                <a:sym typeface="Open Sans 2"/>
              </a:rPr>
              <a:t>Tomasz Pietrusiak</a:t>
            </a:r>
          </a:p>
          <a:p>
            <a:pPr algn="ctr"/>
            <a:r>
              <a:rPr lang="pl-PL" sz="1200" dirty="0" smtClean="0">
                <a:solidFill>
                  <a:schemeClr val="tx2"/>
                </a:solidFill>
                <a:ea typeface="Open Sans 2"/>
                <a:cs typeface="Open Sans 2"/>
                <a:sym typeface="Open Sans 2"/>
              </a:rPr>
              <a:t>Zastępca Dyrektora </a:t>
            </a:r>
          </a:p>
          <a:p>
            <a:pPr algn="ctr"/>
            <a:r>
              <a:rPr lang="pl-PL" sz="1200" dirty="0" smtClean="0">
                <a:solidFill>
                  <a:schemeClr val="tx2"/>
                </a:solidFill>
                <a:ea typeface="Open Sans 2"/>
                <a:cs typeface="Open Sans 2"/>
                <a:sym typeface="Open Sans 2"/>
              </a:rPr>
              <a:t>Departamentu Środowiska UMWM</a:t>
            </a:r>
            <a:endParaRPr lang="en-US" sz="1200" dirty="0">
              <a:solidFill>
                <a:schemeClr val="tx2"/>
              </a:solidFill>
              <a:ea typeface="Open Sans 2"/>
              <a:cs typeface="Open Sans 2"/>
              <a:sym typeface="Open Sans 2"/>
            </a:endParaRPr>
          </a:p>
        </p:txBody>
      </p:sp>
    </p:spTree>
    <p:extLst>
      <p:ext uri="{BB962C8B-B14F-4D97-AF65-F5344CB8AC3E}">
        <p14:creationId xmlns:p14="http://schemas.microsoft.com/office/powerpoint/2010/main" val="389871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Niestandardowy 8">
      <a:dk1>
        <a:srgbClr val="000000"/>
      </a:dk1>
      <a:lt1>
        <a:srgbClr val="FFFFFF"/>
      </a:lt1>
      <a:dk2>
        <a:srgbClr val="002073"/>
      </a:dk2>
      <a:lt2>
        <a:srgbClr val="FFFFFF"/>
      </a:lt2>
      <a:accent1>
        <a:srgbClr val="003399"/>
      </a:accent1>
      <a:accent2>
        <a:srgbClr val="A6D3FF"/>
      </a:accent2>
      <a:accent3>
        <a:srgbClr val="FFD618"/>
      </a:accent3>
      <a:accent4>
        <a:srgbClr val="0051B0"/>
      </a:accent4>
      <a:accent5>
        <a:srgbClr val="6BB1E2"/>
      </a:accent5>
      <a:accent6>
        <a:srgbClr val="FFE60B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1" id="{436F5452-C95B-4D43-A1C6-1CA5BE69C951}" vid="{ABE25C27-1E66-47F3-AA86-B88226738C33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Prezentacja z numerem strony</Template>
  <TotalTime>4470</TotalTime>
  <Words>2920</Words>
  <Application>Microsoft Office PowerPoint</Application>
  <PresentationFormat>Pokaz na ekranie (16:9)</PresentationFormat>
  <Paragraphs>260</Paragraphs>
  <Slides>32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32</vt:i4>
      </vt:variant>
    </vt:vector>
  </HeadingPairs>
  <TitlesOfParts>
    <vt:vector size="43" baseType="lpstr">
      <vt:lpstr>맑은 고딕</vt:lpstr>
      <vt:lpstr>Aptos</vt:lpstr>
      <vt:lpstr>Arial</vt:lpstr>
      <vt:lpstr>Calibri</vt:lpstr>
      <vt:lpstr>Courier New</vt:lpstr>
      <vt:lpstr>Open Sans</vt:lpstr>
      <vt:lpstr>Open Sans 2</vt:lpstr>
      <vt:lpstr>Palatino</vt:lpstr>
      <vt:lpstr>Times New Roman</vt:lpstr>
      <vt:lpstr>Wingdings</vt:lpstr>
      <vt:lpstr>Motyw pakietu Office</vt:lpstr>
      <vt:lpstr>PRZYGOTOWANIE PROGRAMU OCHRONY POWIETRZA DO NOWYCH WYMOGÓW PRAWNYCH  AKTUALIZACJA DZIAŁAŃ I PERSPEKTYWA PO 2026 r.</vt:lpstr>
      <vt:lpstr>Program ochrony powietrza dla województwa małopolskiego (POP) </vt:lpstr>
      <vt:lpstr>Program ochrony powietrza dla województwa małopolskiego (POP) EFEKTY REALIZACJI POP 2019-2025  </vt:lpstr>
      <vt:lpstr>Program ochrony powietrza dla województwa małopolskiego (POP) EFEKTY REALIZACJI POP 2019-2025  </vt:lpstr>
      <vt:lpstr>Program ochrony powietrza dla województwa małopolskiego (POP) EFEKTY REALIZACJI POP 2019-2025  </vt:lpstr>
      <vt:lpstr>Program ochrony powietrza dla województwa małopolskiego (POP) EFEKTY REALIZACJI POP 2019-2025  </vt:lpstr>
      <vt:lpstr>Program ochrony powietrza dla województwa małopolskiego   EFEKTY REALIZACJI POP </vt:lpstr>
      <vt:lpstr>Program ochrony powietrza dla województwa małopolskiego   EFEKTY REALIZACJI POP </vt:lpstr>
      <vt:lpstr>Aktualizacja Programu ochrony powietrza – rok 2023</vt:lpstr>
      <vt:lpstr>Aktualizacja Programów ochrony powietrza 2025-2026</vt:lpstr>
      <vt:lpstr>Uproszczone aktualizacje obecnych programów ochrony powietrza – założenia</vt:lpstr>
      <vt:lpstr>Uproszczone aktualizacje obecnych programów ochrony powietrza – założenia</vt:lpstr>
      <vt:lpstr>Dyrektywa 2024/2881 w sprawie jakości powietrza  i czystszego powietrza dla Europy (AAQD)</vt:lpstr>
      <vt:lpstr>Plan działania na rzecz jakości powietrza (PDJP)</vt:lpstr>
      <vt:lpstr>Proponowane nowe krajowe przepisy wspierające - dyskusja</vt:lpstr>
      <vt:lpstr>Aktualnie obowiązujące przepisy antysmogowe w Małopolsce - przypomnienie</vt:lpstr>
      <vt:lpstr>Główne zadania gmin i powiatów – POP cz.1</vt:lpstr>
      <vt:lpstr>Główne zadania gmin i powiatów – POP cz.2</vt:lpstr>
      <vt:lpstr>Główne zadania gmin i powiatów – POP cz.3</vt:lpstr>
      <vt:lpstr>Główne zadania gmin i powiatów – POP cz.4</vt:lpstr>
      <vt:lpstr>Zadania informacyjne gmin – POP cz.5</vt:lpstr>
      <vt:lpstr>Zadania informacyjne gmin – POP cz.6</vt:lpstr>
      <vt:lpstr>Zadania informacyjne gmin – POP cz.7</vt:lpstr>
      <vt:lpstr>Główne zadania gmin - POP</vt:lpstr>
      <vt:lpstr>Prowadzenie kontroli</vt:lpstr>
      <vt:lpstr>Prowadzenie kontroli</vt:lpstr>
      <vt:lpstr>CEEB i jego rola w procesie kontroli palenisk</vt:lpstr>
      <vt:lpstr>Główne zadania gmin - POP</vt:lpstr>
      <vt:lpstr>Uchwały antysmogowe w Małopolsce</vt:lpstr>
      <vt:lpstr>Uchwały antysmogowe w Małopolsce</vt:lpstr>
      <vt:lpstr>Uchwały antysmogowe w Małopolsce</vt:lpstr>
      <vt:lpstr>Dziękuję za uwagę!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Sowiński Piotr</dc:creator>
  <cp:lastModifiedBy>Jasińska, Katarzyna</cp:lastModifiedBy>
  <cp:revision>266</cp:revision>
  <cp:lastPrinted>2025-12-10T15:22:54Z</cp:lastPrinted>
  <dcterms:created xsi:type="dcterms:W3CDTF">2022-06-22T09:40:44Z</dcterms:created>
  <dcterms:modified xsi:type="dcterms:W3CDTF">2025-12-10T16:14:34Z</dcterms:modified>
</cp:coreProperties>
</file>