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93" r:id="rId2"/>
    <p:sldId id="266" r:id="rId3"/>
    <p:sldId id="260" r:id="rId4"/>
    <p:sldId id="268" r:id="rId5"/>
    <p:sldId id="285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3" r:id="rId14"/>
    <p:sldId id="286" r:id="rId15"/>
    <p:sldId id="287" r:id="rId16"/>
    <p:sldId id="288" r:id="rId17"/>
    <p:sldId id="289" r:id="rId18"/>
    <p:sldId id="273" r:id="rId19"/>
    <p:sldId id="256" r:id="rId20"/>
    <p:sldId id="294" r:id="rId21"/>
    <p:sldId id="295" r:id="rId22"/>
    <p:sldId id="296" r:id="rId23"/>
    <p:sldId id="297" r:id="rId24"/>
    <p:sldId id="291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290" r:id="rId36"/>
    <p:sldId id="271" r:id="rId37"/>
  </p:sldIdLst>
  <p:sldSz cx="12192000" cy="6858000"/>
  <p:notesSz cx="6858000" cy="9144000"/>
  <p:embeddedFontLst>
    <p:embeddedFont>
      <p:font typeface="Poppins" panose="00000500000000000000" pitchFamily="2" charset="-18"/>
      <p:regular r:id="rId38"/>
      <p:bold r:id="rId39"/>
      <p:italic r:id="rId40"/>
      <p:boldItalic r:id="rId41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C38"/>
    <a:srgbClr val="5881C1"/>
    <a:srgbClr val="E7F1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2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3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5CCB63-4197-4E3B-A120-F2F164ED8661}" type="doc">
      <dgm:prSet loTypeId="urn:microsoft.com/office/officeart/2005/8/layout/bProcess3" loCatId="process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pl-PL"/>
        </a:p>
      </dgm:t>
    </dgm:pt>
    <dgm:pt modelId="{E94D9523-5536-41EF-9885-8578D8246467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Wezwanie Wnioskodawcy do usunięcia braków formalnych w terminie 7 dni roboczych</a:t>
          </a:r>
        </a:p>
      </dgm:t>
    </dgm:pt>
    <dgm:pt modelId="{DE2641A3-C549-41E0-8374-83A0D8502473}" type="parTrans" cxnId="{983D26DA-82FF-48FA-A8C0-FF350B69B265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43A9BDF4-1E1A-4141-81A1-E1B23FAD5003}" type="sibTrans" cxnId="{983D26DA-82FF-48FA-A8C0-FF350B69B265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E363113C-F03A-4024-BE35-FC3E6B5F1276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Analiza wniosku pod względem ekonomicznym i prawnym; wizja lokalna inwestycji</a:t>
          </a:r>
        </a:p>
      </dgm:t>
    </dgm:pt>
    <dgm:pt modelId="{D84E9BAF-C48A-41F2-A245-DC91DAE06DAC}" type="parTrans" cxnId="{5DACB18E-8166-4207-ADEB-201A5F0D3006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D350688B-CB2D-4481-B251-CBA060055B7B}" type="sibTrans" cxnId="{5DACB18E-8166-4207-ADEB-201A5F0D3006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3A429FC9-6781-4E32-A338-2D22B909234D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Decyzja Zarządu w formie uchwały</a:t>
          </a:r>
        </a:p>
      </dgm:t>
    </dgm:pt>
    <dgm:pt modelId="{A8A54D92-5FF2-4946-8EDC-3863F3AF5ADB}" type="parTrans" cxnId="{D691669C-F819-484D-959D-AAE581AA12F4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CA7C850-BB20-45A7-8929-54279800EECE}" type="sibTrans" cxnId="{D691669C-F819-484D-959D-AAE581AA12F4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2D7741F2-B485-4845-92A8-7CC731B76B78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Zawarcie umowy inwestycyjnej</a:t>
          </a:r>
        </a:p>
      </dgm:t>
    </dgm:pt>
    <dgm:pt modelId="{D2A67772-64B0-42E9-86D3-CB0F38EE2743}" type="parTrans" cxnId="{B13E8501-2EDF-47CA-B3F1-A8A897744D7F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049EBF4-67EC-4987-A9AB-FDC847A35261}" type="sibTrans" cxnId="{B13E8501-2EDF-47CA-B3F1-A8A897744D7F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3E02BAB-7C02-4A45-9649-2F300DE1A18F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Termin 60 dni na przelew środków z pożyczki</a:t>
          </a:r>
        </a:p>
      </dgm:t>
    </dgm:pt>
    <dgm:pt modelId="{B4E2C0E6-91C7-489A-AEB8-C61247981435}" type="parTrans" cxnId="{62327173-37E0-4086-B5B8-418CCF318106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2AF7B897-CF25-4335-B8F6-C0ECE3F91EA4}" type="sibTrans" cxnId="{62327173-37E0-4086-B5B8-418CCF318106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B946C87A-0CB6-4DD6-A32F-5547635B8B34}">
      <dgm:prSet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180 dni na wydatkowanie pożyczki</a:t>
          </a:r>
        </a:p>
      </dgm:t>
    </dgm:pt>
    <dgm:pt modelId="{A460DABE-09EA-4DFD-A844-97E5EE232185}" type="parTrans" cxnId="{5727543A-60DC-419D-821D-D2962B6D476E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173A9118-9329-490E-9458-906716DC5CBE}" type="sibTrans" cxnId="{5727543A-60DC-419D-821D-D2962B6D476E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AA9E255C-A766-4843-ACB4-0B773E10899C}">
      <dgm:prSet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30 dni na rozliczenie pożyczki</a:t>
          </a:r>
        </a:p>
      </dgm:t>
    </dgm:pt>
    <dgm:pt modelId="{F9AD00FB-77C8-456A-9305-8DF2DE314052}" type="parTrans" cxnId="{38F219C2-9016-495E-B10A-974EAA53AD01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A94BB2E5-6ED8-48C3-BFD9-5438B2F799F9}" type="sibTrans" cxnId="{38F219C2-9016-495E-B10A-974EAA53AD01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024682B-BBCF-4E77-A7F7-5C52562710BA}" type="pres">
      <dgm:prSet presAssocID="{605CCB63-4197-4E3B-A120-F2F164ED8661}" presName="Name0" presStyleCnt="0">
        <dgm:presLayoutVars>
          <dgm:dir/>
          <dgm:resizeHandles val="exact"/>
        </dgm:presLayoutVars>
      </dgm:prSet>
      <dgm:spPr/>
    </dgm:pt>
    <dgm:pt modelId="{5F1B0319-9B19-4CC6-8256-02AA2EE812C0}" type="pres">
      <dgm:prSet presAssocID="{E94D9523-5536-41EF-9885-8578D8246467}" presName="node" presStyleLbl="node1" presStyleIdx="0" presStyleCnt="7" custScaleY="130185">
        <dgm:presLayoutVars>
          <dgm:bulletEnabled val="1"/>
        </dgm:presLayoutVars>
      </dgm:prSet>
      <dgm:spPr/>
    </dgm:pt>
    <dgm:pt modelId="{3C425A28-8887-4589-BCE4-A2354FB38204}" type="pres">
      <dgm:prSet presAssocID="{43A9BDF4-1E1A-4141-81A1-E1B23FAD5003}" presName="sibTrans" presStyleLbl="sibTrans1D1" presStyleIdx="0" presStyleCnt="6"/>
      <dgm:spPr/>
    </dgm:pt>
    <dgm:pt modelId="{41BF1FC1-2FD0-4AAC-9505-49DD1CFD46AD}" type="pres">
      <dgm:prSet presAssocID="{43A9BDF4-1E1A-4141-81A1-E1B23FAD5003}" presName="connectorText" presStyleLbl="sibTrans1D1" presStyleIdx="0" presStyleCnt="6"/>
      <dgm:spPr/>
    </dgm:pt>
    <dgm:pt modelId="{7ACF4401-252F-4AC7-BFD7-77498B1BC28C}" type="pres">
      <dgm:prSet presAssocID="{E363113C-F03A-4024-BE35-FC3E6B5F1276}" presName="node" presStyleLbl="node1" presStyleIdx="1" presStyleCnt="7" custScaleY="130185">
        <dgm:presLayoutVars>
          <dgm:bulletEnabled val="1"/>
        </dgm:presLayoutVars>
      </dgm:prSet>
      <dgm:spPr/>
    </dgm:pt>
    <dgm:pt modelId="{9C08C867-E29A-4020-A4C2-FADA46D01D02}" type="pres">
      <dgm:prSet presAssocID="{D350688B-CB2D-4481-B251-CBA060055B7B}" presName="sibTrans" presStyleLbl="sibTrans1D1" presStyleIdx="1" presStyleCnt="6"/>
      <dgm:spPr/>
    </dgm:pt>
    <dgm:pt modelId="{A0EABD8A-01A5-4DF7-B331-2A7BDCD47364}" type="pres">
      <dgm:prSet presAssocID="{D350688B-CB2D-4481-B251-CBA060055B7B}" presName="connectorText" presStyleLbl="sibTrans1D1" presStyleIdx="1" presStyleCnt="6"/>
      <dgm:spPr/>
    </dgm:pt>
    <dgm:pt modelId="{390ECC24-416F-472E-9F56-7CD45377B23B}" type="pres">
      <dgm:prSet presAssocID="{3A429FC9-6781-4E32-A338-2D22B909234D}" presName="node" presStyleLbl="node1" presStyleIdx="2" presStyleCnt="7" custScaleY="130185">
        <dgm:presLayoutVars>
          <dgm:bulletEnabled val="1"/>
        </dgm:presLayoutVars>
      </dgm:prSet>
      <dgm:spPr/>
    </dgm:pt>
    <dgm:pt modelId="{4E464DC6-CF47-4C59-9FB8-712F9AB8F83F}" type="pres">
      <dgm:prSet presAssocID="{6CA7C850-BB20-45A7-8929-54279800EECE}" presName="sibTrans" presStyleLbl="sibTrans1D1" presStyleIdx="2" presStyleCnt="6"/>
      <dgm:spPr/>
    </dgm:pt>
    <dgm:pt modelId="{1DB2B401-D4C5-44A5-BE30-FBED4FFD6B70}" type="pres">
      <dgm:prSet presAssocID="{6CA7C850-BB20-45A7-8929-54279800EECE}" presName="connectorText" presStyleLbl="sibTrans1D1" presStyleIdx="2" presStyleCnt="6"/>
      <dgm:spPr/>
    </dgm:pt>
    <dgm:pt modelId="{20BAF099-06D8-49E1-94EE-24F775102887}" type="pres">
      <dgm:prSet presAssocID="{2D7741F2-B485-4845-92A8-7CC731B76B78}" presName="node" presStyleLbl="node1" presStyleIdx="3" presStyleCnt="7" custScaleY="130185">
        <dgm:presLayoutVars>
          <dgm:bulletEnabled val="1"/>
        </dgm:presLayoutVars>
      </dgm:prSet>
      <dgm:spPr/>
    </dgm:pt>
    <dgm:pt modelId="{35EE500D-5010-4177-975D-BE82F78EC270}" type="pres">
      <dgm:prSet presAssocID="{6049EBF4-67EC-4987-A9AB-FDC847A35261}" presName="sibTrans" presStyleLbl="sibTrans1D1" presStyleIdx="3" presStyleCnt="6"/>
      <dgm:spPr/>
    </dgm:pt>
    <dgm:pt modelId="{44AB2346-AE50-4664-BE87-172FCF717FED}" type="pres">
      <dgm:prSet presAssocID="{6049EBF4-67EC-4987-A9AB-FDC847A35261}" presName="connectorText" presStyleLbl="sibTrans1D1" presStyleIdx="3" presStyleCnt="6"/>
      <dgm:spPr/>
    </dgm:pt>
    <dgm:pt modelId="{7077ABCB-9984-4596-8DF9-2870A771CB16}" type="pres">
      <dgm:prSet presAssocID="{63E02BAB-7C02-4A45-9649-2F300DE1A18F}" presName="node" presStyleLbl="node1" presStyleIdx="4" presStyleCnt="7" custScaleY="121012">
        <dgm:presLayoutVars>
          <dgm:bulletEnabled val="1"/>
        </dgm:presLayoutVars>
      </dgm:prSet>
      <dgm:spPr/>
    </dgm:pt>
    <dgm:pt modelId="{C3132DA9-5FDB-454E-B835-16E8A2D9AA87}" type="pres">
      <dgm:prSet presAssocID="{2AF7B897-CF25-4335-B8F6-C0ECE3F91EA4}" presName="sibTrans" presStyleLbl="sibTrans1D1" presStyleIdx="4" presStyleCnt="6"/>
      <dgm:spPr/>
    </dgm:pt>
    <dgm:pt modelId="{EC649022-242C-4C18-BA06-E562E9E4EF7C}" type="pres">
      <dgm:prSet presAssocID="{2AF7B897-CF25-4335-B8F6-C0ECE3F91EA4}" presName="connectorText" presStyleLbl="sibTrans1D1" presStyleIdx="4" presStyleCnt="6"/>
      <dgm:spPr/>
    </dgm:pt>
    <dgm:pt modelId="{A5E3B2DD-4BE7-4CD1-A9E4-753820D6507D}" type="pres">
      <dgm:prSet presAssocID="{B946C87A-0CB6-4DD6-A32F-5547635B8B34}" presName="node" presStyleLbl="node1" presStyleIdx="5" presStyleCnt="7" custScaleY="126222">
        <dgm:presLayoutVars>
          <dgm:bulletEnabled val="1"/>
        </dgm:presLayoutVars>
      </dgm:prSet>
      <dgm:spPr/>
    </dgm:pt>
    <dgm:pt modelId="{E3C7C417-55B2-4BB2-ADF7-5970AAB5AB70}" type="pres">
      <dgm:prSet presAssocID="{173A9118-9329-490E-9458-906716DC5CBE}" presName="sibTrans" presStyleLbl="sibTrans1D1" presStyleIdx="5" presStyleCnt="6"/>
      <dgm:spPr/>
    </dgm:pt>
    <dgm:pt modelId="{A0129793-D49B-40FB-9359-3FFC20788CF4}" type="pres">
      <dgm:prSet presAssocID="{173A9118-9329-490E-9458-906716DC5CBE}" presName="connectorText" presStyleLbl="sibTrans1D1" presStyleIdx="5" presStyleCnt="6"/>
      <dgm:spPr/>
    </dgm:pt>
    <dgm:pt modelId="{091A8BBC-AE15-4B29-923A-6E56EECEB275}" type="pres">
      <dgm:prSet presAssocID="{AA9E255C-A766-4843-ACB4-0B773E10899C}" presName="node" presStyleLbl="node1" presStyleIdx="6" presStyleCnt="7" custScaleY="128233">
        <dgm:presLayoutVars>
          <dgm:bulletEnabled val="1"/>
        </dgm:presLayoutVars>
      </dgm:prSet>
      <dgm:spPr/>
    </dgm:pt>
  </dgm:ptLst>
  <dgm:cxnLst>
    <dgm:cxn modelId="{B13E8501-2EDF-47CA-B3F1-A8A897744D7F}" srcId="{605CCB63-4197-4E3B-A120-F2F164ED8661}" destId="{2D7741F2-B485-4845-92A8-7CC731B76B78}" srcOrd="3" destOrd="0" parTransId="{D2A67772-64B0-42E9-86D3-CB0F38EE2743}" sibTransId="{6049EBF4-67EC-4987-A9AB-FDC847A35261}"/>
    <dgm:cxn modelId="{0D9C1F0A-2704-4811-856A-9DE987A675FC}" type="presOf" srcId="{AA9E255C-A766-4843-ACB4-0B773E10899C}" destId="{091A8BBC-AE15-4B29-923A-6E56EECEB275}" srcOrd="0" destOrd="0" presId="urn:microsoft.com/office/officeart/2005/8/layout/bProcess3"/>
    <dgm:cxn modelId="{BDF85230-6E80-4332-80FB-1AF8FE115CCE}" type="presOf" srcId="{63E02BAB-7C02-4A45-9649-2F300DE1A18F}" destId="{7077ABCB-9984-4596-8DF9-2870A771CB16}" srcOrd="0" destOrd="0" presId="urn:microsoft.com/office/officeart/2005/8/layout/bProcess3"/>
    <dgm:cxn modelId="{31368934-DA48-4A75-9000-0BA8464A184C}" type="presOf" srcId="{E94D9523-5536-41EF-9885-8578D8246467}" destId="{5F1B0319-9B19-4CC6-8256-02AA2EE812C0}" srcOrd="0" destOrd="0" presId="urn:microsoft.com/office/officeart/2005/8/layout/bProcess3"/>
    <dgm:cxn modelId="{D4A10835-50CF-492C-B84C-B0424C6FAFC7}" type="presOf" srcId="{2D7741F2-B485-4845-92A8-7CC731B76B78}" destId="{20BAF099-06D8-49E1-94EE-24F775102887}" srcOrd="0" destOrd="0" presId="urn:microsoft.com/office/officeart/2005/8/layout/bProcess3"/>
    <dgm:cxn modelId="{5727543A-60DC-419D-821D-D2962B6D476E}" srcId="{605CCB63-4197-4E3B-A120-F2F164ED8661}" destId="{B946C87A-0CB6-4DD6-A32F-5547635B8B34}" srcOrd="5" destOrd="0" parTransId="{A460DABE-09EA-4DFD-A844-97E5EE232185}" sibTransId="{173A9118-9329-490E-9458-906716DC5CBE}"/>
    <dgm:cxn modelId="{8D15B33A-7307-4ECF-89AE-4265BD161519}" type="presOf" srcId="{2AF7B897-CF25-4335-B8F6-C0ECE3F91EA4}" destId="{EC649022-242C-4C18-BA06-E562E9E4EF7C}" srcOrd="1" destOrd="0" presId="urn:microsoft.com/office/officeart/2005/8/layout/bProcess3"/>
    <dgm:cxn modelId="{2BF64248-6CE9-4B33-B87C-596FDEC3F643}" type="presOf" srcId="{173A9118-9329-490E-9458-906716DC5CBE}" destId="{E3C7C417-55B2-4BB2-ADF7-5970AAB5AB70}" srcOrd="0" destOrd="0" presId="urn:microsoft.com/office/officeart/2005/8/layout/bProcess3"/>
    <dgm:cxn modelId="{10927A4B-CAA9-46F3-809C-A1ED367E0120}" type="presOf" srcId="{6CA7C850-BB20-45A7-8929-54279800EECE}" destId="{1DB2B401-D4C5-44A5-BE30-FBED4FFD6B70}" srcOrd="1" destOrd="0" presId="urn:microsoft.com/office/officeart/2005/8/layout/bProcess3"/>
    <dgm:cxn modelId="{62327173-37E0-4086-B5B8-418CCF318106}" srcId="{605CCB63-4197-4E3B-A120-F2F164ED8661}" destId="{63E02BAB-7C02-4A45-9649-2F300DE1A18F}" srcOrd="4" destOrd="0" parTransId="{B4E2C0E6-91C7-489A-AEB8-C61247981435}" sibTransId="{2AF7B897-CF25-4335-B8F6-C0ECE3F91EA4}"/>
    <dgm:cxn modelId="{94258684-8E63-4048-99F1-C931B26A8881}" type="presOf" srcId="{B946C87A-0CB6-4DD6-A32F-5547635B8B34}" destId="{A5E3B2DD-4BE7-4CD1-A9E4-753820D6507D}" srcOrd="0" destOrd="0" presId="urn:microsoft.com/office/officeart/2005/8/layout/bProcess3"/>
    <dgm:cxn modelId="{5DACB18E-8166-4207-ADEB-201A5F0D3006}" srcId="{605CCB63-4197-4E3B-A120-F2F164ED8661}" destId="{E363113C-F03A-4024-BE35-FC3E6B5F1276}" srcOrd="1" destOrd="0" parTransId="{D84E9BAF-C48A-41F2-A245-DC91DAE06DAC}" sibTransId="{D350688B-CB2D-4481-B251-CBA060055B7B}"/>
    <dgm:cxn modelId="{D691669C-F819-484D-959D-AAE581AA12F4}" srcId="{605CCB63-4197-4E3B-A120-F2F164ED8661}" destId="{3A429FC9-6781-4E32-A338-2D22B909234D}" srcOrd="2" destOrd="0" parTransId="{A8A54D92-5FF2-4946-8EDC-3863F3AF5ADB}" sibTransId="{6CA7C850-BB20-45A7-8929-54279800EECE}"/>
    <dgm:cxn modelId="{E09469A8-06D1-4993-AB83-F8FE319BCD47}" type="presOf" srcId="{173A9118-9329-490E-9458-906716DC5CBE}" destId="{A0129793-D49B-40FB-9359-3FFC20788CF4}" srcOrd="1" destOrd="0" presId="urn:microsoft.com/office/officeart/2005/8/layout/bProcess3"/>
    <dgm:cxn modelId="{076FEDB2-7458-4EDE-9BCF-4DD2AF0E70C2}" type="presOf" srcId="{6049EBF4-67EC-4987-A9AB-FDC847A35261}" destId="{44AB2346-AE50-4664-BE87-172FCF717FED}" srcOrd="1" destOrd="0" presId="urn:microsoft.com/office/officeart/2005/8/layout/bProcess3"/>
    <dgm:cxn modelId="{E523C3BD-54D6-40E1-A86F-DF87F1A67EB0}" type="presOf" srcId="{E363113C-F03A-4024-BE35-FC3E6B5F1276}" destId="{7ACF4401-252F-4AC7-BFD7-77498B1BC28C}" srcOrd="0" destOrd="0" presId="urn:microsoft.com/office/officeart/2005/8/layout/bProcess3"/>
    <dgm:cxn modelId="{38F219C2-9016-495E-B10A-974EAA53AD01}" srcId="{605CCB63-4197-4E3B-A120-F2F164ED8661}" destId="{AA9E255C-A766-4843-ACB4-0B773E10899C}" srcOrd="6" destOrd="0" parTransId="{F9AD00FB-77C8-456A-9305-8DF2DE314052}" sibTransId="{A94BB2E5-6ED8-48C3-BFD9-5438B2F799F9}"/>
    <dgm:cxn modelId="{823052C9-DBF3-4FDA-8226-56247D24A09B}" type="presOf" srcId="{D350688B-CB2D-4481-B251-CBA060055B7B}" destId="{9C08C867-E29A-4020-A4C2-FADA46D01D02}" srcOrd="0" destOrd="0" presId="urn:microsoft.com/office/officeart/2005/8/layout/bProcess3"/>
    <dgm:cxn modelId="{1C8A34CA-7348-443F-AD8E-327354115F93}" type="presOf" srcId="{43A9BDF4-1E1A-4141-81A1-E1B23FAD5003}" destId="{3C425A28-8887-4589-BCE4-A2354FB38204}" srcOrd="0" destOrd="0" presId="urn:microsoft.com/office/officeart/2005/8/layout/bProcess3"/>
    <dgm:cxn modelId="{018939D0-CE27-4530-95BC-7BE2877ABF0F}" type="presOf" srcId="{43A9BDF4-1E1A-4141-81A1-E1B23FAD5003}" destId="{41BF1FC1-2FD0-4AAC-9505-49DD1CFD46AD}" srcOrd="1" destOrd="0" presId="urn:microsoft.com/office/officeart/2005/8/layout/bProcess3"/>
    <dgm:cxn modelId="{B1F43AD3-B39A-4AFF-9D9A-4FB086F59744}" type="presOf" srcId="{6CA7C850-BB20-45A7-8929-54279800EECE}" destId="{4E464DC6-CF47-4C59-9FB8-712F9AB8F83F}" srcOrd="0" destOrd="0" presId="urn:microsoft.com/office/officeart/2005/8/layout/bProcess3"/>
    <dgm:cxn modelId="{983D26DA-82FF-48FA-A8C0-FF350B69B265}" srcId="{605CCB63-4197-4E3B-A120-F2F164ED8661}" destId="{E94D9523-5536-41EF-9885-8578D8246467}" srcOrd="0" destOrd="0" parTransId="{DE2641A3-C549-41E0-8374-83A0D8502473}" sibTransId="{43A9BDF4-1E1A-4141-81A1-E1B23FAD5003}"/>
    <dgm:cxn modelId="{648D21EC-231E-4B24-9B75-CE6D2936EDC5}" type="presOf" srcId="{D350688B-CB2D-4481-B251-CBA060055B7B}" destId="{A0EABD8A-01A5-4DF7-B331-2A7BDCD47364}" srcOrd="1" destOrd="0" presId="urn:microsoft.com/office/officeart/2005/8/layout/bProcess3"/>
    <dgm:cxn modelId="{7AF7BDF3-9711-4714-BA5A-F9C515A857FA}" type="presOf" srcId="{2AF7B897-CF25-4335-B8F6-C0ECE3F91EA4}" destId="{C3132DA9-5FDB-454E-B835-16E8A2D9AA87}" srcOrd="0" destOrd="0" presId="urn:microsoft.com/office/officeart/2005/8/layout/bProcess3"/>
    <dgm:cxn modelId="{DAE882F9-B206-47AB-8978-CEF5138AEA5D}" type="presOf" srcId="{605CCB63-4197-4E3B-A120-F2F164ED8661}" destId="{6024682B-BBCF-4E77-A7F7-5C52562710BA}" srcOrd="0" destOrd="0" presId="urn:microsoft.com/office/officeart/2005/8/layout/bProcess3"/>
    <dgm:cxn modelId="{F8FA6DFA-5435-4C6A-8C96-F5B41B2266B7}" type="presOf" srcId="{6049EBF4-67EC-4987-A9AB-FDC847A35261}" destId="{35EE500D-5010-4177-975D-BE82F78EC270}" srcOrd="0" destOrd="0" presId="urn:microsoft.com/office/officeart/2005/8/layout/bProcess3"/>
    <dgm:cxn modelId="{F56694FD-FFDB-4CD9-B1C6-AB37F0D9350A}" type="presOf" srcId="{3A429FC9-6781-4E32-A338-2D22B909234D}" destId="{390ECC24-416F-472E-9F56-7CD45377B23B}" srcOrd="0" destOrd="0" presId="urn:microsoft.com/office/officeart/2005/8/layout/bProcess3"/>
    <dgm:cxn modelId="{4884EB07-8197-4787-BCE7-E3B4BBCF91E5}" type="presParOf" srcId="{6024682B-BBCF-4E77-A7F7-5C52562710BA}" destId="{5F1B0319-9B19-4CC6-8256-02AA2EE812C0}" srcOrd="0" destOrd="0" presId="urn:microsoft.com/office/officeart/2005/8/layout/bProcess3"/>
    <dgm:cxn modelId="{793C9A89-FDEE-49EE-A693-B0D8CEC36899}" type="presParOf" srcId="{6024682B-BBCF-4E77-A7F7-5C52562710BA}" destId="{3C425A28-8887-4589-BCE4-A2354FB38204}" srcOrd="1" destOrd="0" presId="urn:microsoft.com/office/officeart/2005/8/layout/bProcess3"/>
    <dgm:cxn modelId="{E7C7A99B-EDD6-4657-A535-A5C9D445291C}" type="presParOf" srcId="{3C425A28-8887-4589-BCE4-A2354FB38204}" destId="{41BF1FC1-2FD0-4AAC-9505-49DD1CFD46AD}" srcOrd="0" destOrd="0" presId="urn:microsoft.com/office/officeart/2005/8/layout/bProcess3"/>
    <dgm:cxn modelId="{AE4CF803-3B06-4D45-8E6C-BF7D21EE49C0}" type="presParOf" srcId="{6024682B-BBCF-4E77-A7F7-5C52562710BA}" destId="{7ACF4401-252F-4AC7-BFD7-77498B1BC28C}" srcOrd="2" destOrd="0" presId="urn:microsoft.com/office/officeart/2005/8/layout/bProcess3"/>
    <dgm:cxn modelId="{28FB2215-2D21-4FBC-A52E-BF9D08E82264}" type="presParOf" srcId="{6024682B-BBCF-4E77-A7F7-5C52562710BA}" destId="{9C08C867-E29A-4020-A4C2-FADA46D01D02}" srcOrd="3" destOrd="0" presId="urn:microsoft.com/office/officeart/2005/8/layout/bProcess3"/>
    <dgm:cxn modelId="{FE893E73-86BF-4C55-A7C7-E5DD9949AF6E}" type="presParOf" srcId="{9C08C867-E29A-4020-A4C2-FADA46D01D02}" destId="{A0EABD8A-01A5-4DF7-B331-2A7BDCD47364}" srcOrd="0" destOrd="0" presId="urn:microsoft.com/office/officeart/2005/8/layout/bProcess3"/>
    <dgm:cxn modelId="{1AAED370-48EA-429C-BE61-D70965CDAE1F}" type="presParOf" srcId="{6024682B-BBCF-4E77-A7F7-5C52562710BA}" destId="{390ECC24-416F-472E-9F56-7CD45377B23B}" srcOrd="4" destOrd="0" presId="urn:microsoft.com/office/officeart/2005/8/layout/bProcess3"/>
    <dgm:cxn modelId="{FA147097-8749-4398-B799-D410ABCE0700}" type="presParOf" srcId="{6024682B-BBCF-4E77-A7F7-5C52562710BA}" destId="{4E464DC6-CF47-4C59-9FB8-712F9AB8F83F}" srcOrd="5" destOrd="0" presId="urn:microsoft.com/office/officeart/2005/8/layout/bProcess3"/>
    <dgm:cxn modelId="{80B57AB9-8AA6-4232-BE61-C50B1645F7EB}" type="presParOf" srcId="{4E464DC6-CF47-4C59-9FB8-712F9AB8F83F}" destId="{1DB2B401-D4C5-44A5-BE30-FBED4FFD6B70}" srcOrd="0" destOrd="0" presId="urn:microsoft.com/office/officeart/2005/8/layout/bProcess3"/>
    <dgm:cxn modelId="{CF5E8CD9-3619-4A5A-9502-56AB5FA3CD01}" type="presParOf" srcId="{6024682B-BBCF-4E77-A7F7-5C52562710BA}" destId="{20BAF099-06D8-49E1-94EE-24F775102887}" srcOrd="6" destOrd="0" presId="urn:microsoft.com/office/officeart/2005/8/layout/bProcess3"/>
    <dgm:cxn modelId="{90937C43-C51B-4B8B-A1C4-F3DAD077806E}" type="presParOf" srcId="{6024682B-BBCF-4E77-A7F7-5C52562710BA}" destId="{35EE500D-5010-4177-975D-BE82F78EC270}" srcOrd="7" destOrd="0" presId="urn:microsoft.com/office/officeart/2005/8/layout/bProcess3"/>
    <dgm:cxn modelId="{BE0111B7-DDE5-4167-BBDE-3D0E6DC17593}" type="presParOf" srcId="{35EE500D-5010-4177-975D-BE82F78EC270}" destId="{44AB2346-AE50-4664-BE87-172FCF717FED}" srcOrd="0" destOrd="0" presId="urn:microsoft.com/office/officeart/2005/8/layout/bProcess3"/>
    <dgm:cxn modelId="{29A91955-F1C8-405F-8519-21BC4D6A4824}" type="presParOf" srcId="{6024682B-BBCF-4E77-A7F7-5C52562710BA}" destId="{7077ABCB-9984-4596-8DF9-2870A771CB16}" srcOrd="8" destOrd="0" presId="urn:microsoft.com/office/officeart/2005/8/layout/bProcess3"/>
    <dgm:cxn modelId="{E2B39E6B-0728-496E-8E77-59C10031CBBE}" type="presParOf" srcId="{6024682B-BBCF-4E77-A7F7-5C52562710BA}" destId="{C3132DA9-5FDB-454E-B835-16E8A2D9AA87}" srcOrd="9" destOrd="0" presId="urn:microsoft.com/office/officeart/2005/8/layout/bProcess3"/>
    <dgm:cxn modelId="{2801D958-4FA3-4363-9A42-ECDE3536841B}" type="presParOf" srcId="{C3132DA9-5FDB-454E-B835-16E8A2D9AA87}" destId="{EC649022-242C-4C18-BA06-E562E9E4EF7C}" srcOrd="0" destOrd="0" presId="urn:microsoft.com/office/officeart/2005/8/layout/bProcess3"/>
    <dgm:cxn modelId="{CAC79C20-0555-41C1-AD20-75AA362EE50A}" type="presParOf" srcId="{6024682B-BBCF-4E77-A7F7-5C52562710BA}" destId="{A5E3B2DD-4BE7-4CD1-A9E4-753820D6507D}" srcOrd="10" destOrd="0" presId="urn:microsoft.com/office/officeart/2005/8/layout/bProcess3"/>
    <dgm:cxn modelId="{52940DB3-1DCD-4DAE-801E-FEC66D48DFAE}" type="presParOf" srcId="{6024682B-BBCF-4E77-A7F7-5C52562710BA}" destId="{E3C7C417-55B2-4BB2-ADF7-5970AAB5AB70}" srcOrd="11" destOrd="0" presId="urn:microsoft.com/office/officeart/2005/8/layout/bProcess3"/>
    <dgm:cxn modelId="{F2D612FD-706E-4106-B26E-7B1A5D6C75C9}" type="presParOf" srcId="{E3C7C417-55B2-4BB2-ADF7-5970AAB5AB70}" destId="{A0129793-D49B-40FB-9359-3FFC20788CF4}" srcOrd="0" destOrd="0" presId="urn:microsoft.com/office/officeart/2005/8/layout/bProcess3"/>
    <dgm:cxn modelId="{69713005-0823-45D6-9F03-0D865B3413B2}" type="presParOf" srcId="{6024682B-BBCF-4E77-A7F7-5C52562710BA}" destId="{091A8BBC-AE15-4B29-923A-6E56EECEB275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5CCB63-4197-4E3B-A120-F2F164ED8661}" type="doc">
      <dgm:prSet loTypeId="urn:microsoft.com/office/officeart/2005/8/layout/bProcess3" loCatId="process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pl-PL"/>
        </a:p>
      </dgm:t>
    </dgm:pt>
    <dgm:pt modelId="{E94D9523-5536-41EF-9885-8578D8246467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Wezwanie Wnioskodawcy do usunięcia braków formalnych w terminie 7 dni roboczych</a:t>
          </a:r>
        </a:p>
      </dgm:t>
    </dgm:pt>
    <dgm:pt modelId="{DE2641A3-C549-41E0-8374-83A0D8502473}" type="parTrans" cxnId="{983D26DA-82FF-48FA-A8C0-FF350B69B265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43A9BDF4-1E1A-4141-81A1-E1B23FAD5003}" type="sibTrans" cxnId="{983D26DA-82FF-48FA-A8C0-FF350B69B265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E363113C-F03A-4024-BE35-FC3E6B5F1276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Analiza wniosku pod względem ekonomicznym</a:t>
          </a:r>
          <a:b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i prawnym; wizja lokalna inwestycji</a:t>
          </a:r>
        </a:p>
      </dgm:t>
    </dgm:pt>
    <dgm:pt modelId="{D84E9BAF-C48A-41F2-A245-DC91DAE06DAC}" type="parTrans" cxnId="{5DACB18E-8166-4207-ADEB-201A5F0D3006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D350688B-CB2D-4481-B251-CBA060055B7B}" type="sibTrans" cxnId="{5DACB18E-8166-4207-ADEB-201A5F0D3006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3A429FC9-6781-4E32-A338-2D22B909234D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Decyzja Zarządu </a:t>
          </a:r>
          <a:b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w formie uchwały</a:t>
          </a:r>
        </a:p>
      </dgm:t>
    </dgm:pt>
    <dgm:pt modelId="{A8A54D92-5FF2-4946-8EDC-3863F3AF5ADB}" type="parTrans" cxnId="{D691669C-F819-484D-959D-AAE581AA12F4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CA7C850-BB20-45A7-8929-54279800EECE}" type="sibTrans" cxnId="{D691669C-F819-484D-959D-AAE581AA12F4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2D7741F2-B485-4845-92A8-7CC731B76B78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Zawarcie umowy inwestycyjnej</a:t>
          </a:r>
        </a:p>
      </dgm:t>
    </dgm:pt>
    <dgm:pt modelId="{D2A67772-64B0-42E9-86D3-CB0F38EE2743}" type="parTrans" cxnId="{B13E8501-2EDF-47CA-B3F1-A8A897744D7F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049EBF4-67EC-4987-A9AB-FDC847A35261}" type="sibTrans" cxnId="{B13E8501-2EDF-47CA-B3F1-A8A897744D7F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3E02BAB-7C02-4A45-9649-2F300DE1A18F}">
      <dgm:prSet phldrT="[Tekst]"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Termin 60 dni na przelew środków</a:t>
          </a:r>
          <a:b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z pożyczki</a:t>
          </a:r>
        </a:p>
      </dgm:t>
    </dgm:pt>
    <dgm:pt modelId="{B4E2C0E6-91C7-489A-AEB8-C61247981435}" type="parTrans" cxnId="{62327173-37E0-4086-B5B8-418CCF318106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2AF7B897-CF25-4335-B8F6-C0ECE3F91EA4}" type="sibTrans" cxnId="{62327173-37E0-4086-B5B8-418CCF318106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B946C87A-0CB6-4DD6-A32F-5547635B8B34}">
      <dgm:prSet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180 dni na wydatkowanie pożyczki</a:t>
          </a:r>
        </a:p>
      </dgm:t>
    </dgm:pt>
    <dgm:pt modelId="{A460DABE-09EA-4DFD-A844-97E5EE232185}" type="parTrans" cxnId="{5727543A-60DC-419D-821D-D2962B6D476E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173A9118-9329-490E-9458-906716DC5CBE}" type="sibTrans" cxnId="{5727543A-60DC-419D-821D-D2962B6D476E}">
      <dgm:prSet custT="1"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AA9E255C-A766-4843-ACB4-0B773E10899C}">
      <dgm:prSet custT="1"/>
      <dgm:spPr/>
      <dgm:t>
        <a:bodyPr/>
        <a:lstStyle/>
        <a:p>
          <a:r>
            <a:rPr lang="pl-PL" sz="1600" dirty="0">
              <a:latin typeface="Poppins" panose="00000500000000000000" pitchFamily="2" charset="-18"/>
              <a:cs typeface="Poppins" panose="00000500000000000000" pitchFamily="2" charset="-18"/>
            </a:rPr>
            <a:t>30 dni na rozliczenie pożyczki</a:t>
          </a:r>
        </a:p>
      </dgm:t>
    </dgm:pt>
    <dgm:pt modelId="{F9AD00FB-77C8-456A-9305-8DF2DE314052}" type="parTrans" cxnId="{38F219C2-9016-495E-B10A-974EAA53AD01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A94BB2E5-6ED8-48C3-BFD9-5438B2F799F9}" type="sibTrans" cxnId="{38F219C2-9016-495E-B10A-974EAA53AD01}">
      <dgm:prSet/>
      <dgm:spPr/>
      <dgm:t>
        <a:bodyPr/>
        <a:lstStyle/>
        <a:p>
          <a:endParaRPr lang="pl-PL" sz="1600">
            <a:latin typeface="Poppins" panose="00000500000000000000" pitchFamily="2" charset="-18"/>
            <a:cs typeface="Poppins" panose="00000500000000000000" pitchFamily="2" charset="-18"/>
          </a:endParaRPr>
        </a:p>
      </dgm:t>
    </dgm:pt>
    <dgm:pt modelId="{6024682B-BBCF-4E77-A7F7-5C52562710BA}" type="pres">
      <dgm:prSet presAssocID="{605CCB63-4197-4E3B-A120-F2F164ED8661}" presName="Name0" presStyleCnt="0">
        <dgm:presLayoutVars>
          <dgm:dir/>
          <dgm:resizeHandles val="exact"/>
        </dgm:presLayoutVars>
      </dgm:prSet>
      <dgm:spPr/>
    </dgm:pt>
    <dgm:pt modelId="{5F1B0319-9B19-4CC6-8256-02AA2EE812C0}" type="pres">
      <dgm:prSet presAssocID="{E94D9523-5536-41EF-9885-8578D8246467}" presName="node" presStyleLbl="node1" presStyleIdx="0" presStyleCnt="7" custScaleY="130185">
        <dgm:presLayoutVars>
          <dgm:bulletEnabled val="1"/>
        </dgm:presLayoutVars>
      </dgm:prSet>
      <dgm:spPr/>
    </dgm:pt>
    <dgm:pt modelId="{3C425A28-8887-4589-BCE4-A2354FB38204}" type="pres">
      <dgm:prSet presAssocID="{43A9BDF4-1E1A-4141-81A1-E1B23FAD5003}" presName="sibTrans" presStyleLbl="sibTrans1D1" presStyleIdx="0" presStyleCnt="6"/>
      <dgm:spPr/>
    </dgm:pt>
    <dgm:pt modelId="{41BF1FC1-2FD0-4AAC-9505-49DD1CFD46AD}" type="pres">
      <dgm:prSet presAssocID="{43A9BDF4-1E1A-4141-81A1-E1B23FAD5003}" presName="connectorText" presStyleLbl="sibTrans1D1" presStyleIdx="0" presStyleCnt="6"/>
      <dgm:spPr/>
    </dgm:pt>
    <dgm:pt modelId="{7ACF4401-252F-4AC7-BFD7-77498B1BC28C}" type="pres">
      <dgm:prSet presAssocID="{E363113C-F03A-4024-BE35-FC3E6B5F1276}" presName="node" presStyleLbl="node1" presStyleIdx="1" presStyleCnt="7" custScaleY="130185">
        <dgm:presLayoutVars>
          <dgm:bulletEnabled val="1"/>
        </dgm:presLayoutVars>
      </dgm:prSet>
      <dgm:spPr/>
    </dgm:pt>
    <dgm:pt modelId="{9C08C867-E29A-4020-A4C2-FADA46D01D02}" type="pres">
      <dgm:prSet presAssocID="{D350688B-CB2D-4481-B251-CBA060055B7B}" presName="sibTrans" presStyleLbl="sibTrans1D1" presStyleIdx="1" presStyleCnt="6"/>
      <dgm:spPr/>
    </dgm:pt>
    <dgm:pt modelId="{A0EABD8A-01A5-4DF7-B331-2A7BDCD47364}" type="pres">
      <dgm:prSet presAssocID="{D350688B-CB2D-4481-B251-CBA060055B7B}" presName="connectorText" presStyleLbl="sibTrans1D1" presStyleIdx="1" presStyleCnt="6"/>
      <dgm:spPr/>
    </dgm:pt>
    <dgm:pt modelId="{390ECC24-416F-472E-9F56-7CD45377B23B}" type="pres">
      <dgm:prSet presAssocID="{3A429FC9-6781-4E32-A338-2D22B909234D}" presName="node" presStyleLbl="node1" presStyleIdx="2" presStyleCnt="7" custScaleY="130185">
        <dgm:presLayoutVars>
          <dgm:bulletEnabled val="1"/>
        </dgm:presLayoutVars>
      </dgm:prSet>
      <dgm:spPr/>
    </dgm:pt>
    <dgm:pt modelId="{4E464DC6-CF47-4C59-9FB8-712F9AB8F83F}" type="pres">
      <dgm:prSet presAssocID="{6CA7C850-BB20-45A7-8929-54279800EECE}" presName="sibTrans" presStyleLbl="sibTrans1D1" presStyleIdx="2" presStyleCnt="6"/>
      <dgm:spPr/>
    </dgm:pt>
    <dgm:pt modelId="{1DB2B401-D4C5-44A5-BE30-FBED4FFD6B70}" type="pres">
      <dgm:prSet presAssocID="{6CA7C850-BB20-45A7-8929-54279800EECE}" presName="connectorText" presStyleLbl="sibTrans1D1" presStyleIdx="2" presStyleCnt="6"/>
      <dgm:spPr/>
    </dgm:pt>
    <dgm:pt modelId="{20BAF099-06D8-49E1-94EE-24F775102887}" type="pres">
      <dgm:prSet presAssocID="{2D7741F2-B485-4845-92A8-7CC731B76B78}" presName="node" presStyleLbl="node1" presStyleIdx="3" presStyleCnt="7" custScaleY="130185">
        <dgm:presLayoutVars>
          <dgm:bulletEnabled val="1"/>
        </dgm:presLayoutVars>
      </dgm:prSet>
      <dgm:spPr/>
    </dgm:pt>
    <dgm:pt modelId="{35EE500D-5010-4177-975D-BE82F78EC270}" type="pres">
      <dgm:prSet presAssocID="{6049EBF4-67EC-4987-A9AB-FDC847A35261}" presName="sibTrans" presStyleLbl="sibTrans1D1" presStyleIdx="3" presStyleCnt="6"/>
      <dgm:spPr/>
    </dgm:pt>
    <dgm:pt modelId="{44AB2346-AE50-4664-BE87-172FCF717FED}" type="pres">
      <dgm:prSet presAssocID="{6049EBF4-67EC-4987-A9AB-FDC847A35261}" presName="connectorText" presStyleLbl="sibTrans1D1" presStyleIdx="3" presStyleCnt="6"/>
      <dgm:spPr/>
    </dgm:pt>
    <dgm:pt modelId="{7077ABCB-9984-4596-8DF9-2870A771CB16}" type="pres">
      <dgm:prSet presAssocID="{63E02BAB-7C02-4A45-9649-2F300DE1A18F}" presName="node" presStyleLbl="node1" presStyleIdx="4" presStyleCnt="7" custScaleY="121012">
        <dgm:presLayoutVars>
          <dgm:bulletEnabled val="1"/>
        </dgm:presLayoutVars>
      </dgm:prSet>
      <dgm:spPr/>
    </dgm:pt>
    <dgm:pt modelId="{C3132DA9-5FDB-454E-B835-16E8A2D9AA87}" type="pres">
      <dgm:prSet presAssocID="{2AF7B897-CF25-4335-B8F6-C0ECE3F91EA4}" presName="sibTrans" presStyleLbl="sibTrans1D1" presStyleIdx="4" presStyleCnt="6"/>
      <dgm:spPr/>
    </dgm:pt>
    <dgm:pt modelId="{EC649022-242C-4C18-BA06-E562E9E4EF7C}" type="pres">
      <dgm:prSet presAssocID="{2AF7B897-CF25-4335-B8F6-C0ECE3F91EA4}" presName="connectorText" presStyleLbl="sibTrans1D1" presStyleIdx="4" presStyleCnt="6"/>
      <dgm:spPr/>
    </dgm:pt>
    <dgm:pt modelId="{A5E3B2DD-4BE7-4CD1-A9E4-753820D6507D}" type="pres">
      <dgm:prSet presAssocID="{B946C87A-0CB6-4DD6-A32F-5547635B8B34}" presName="node" presStyleLbl="node1" presStyleIdx="5" presStyleCnt="7" custScaleY="126222">
        <dgm:presLayoutVars>
          <dgm:bulletEnabled val="1"/>
        </dgm:presLayoutVars>
      </dgm:prSet>
      <dgm:spPr/>
    </dgm:pt>
    <dgm:pt modelId="{E3C7C417-55B2-4BB2-ADF7-5970AAB5AB70}" type="pres">
      <dgm:prSet presAssocID="{173A9118-9329-490E-9458-906716DC5CBE}" presName="sibTrans" presStyleLbl="sibTrans1D1" presStyleIdx="5" presStyleCnt="6"/>
      <dgm:spPr/>
    </dgm:pt>
    <dgm:pt modelId="{A0129793-D49B-40FB-9359-3FFC20788CF4}" type="pres">
      <dgm:prSet presAssocID="{173A9118-9329-490E-9458-906716DC5CBE}" presName="connectorText" presStyleLbl="sibTrans1D1" presStyleIdx="5" presStyleCnt="6"/>
      <dgm:spPr/>
    </dgm:pt>
    <dgm:pt modelId="{091A8BBC-AE15-4B29-923A-6E56EECEB275}" type="pres">
      <dgm:prSet presAssocID="{AA9E255C-A766-4843-ACB4-0B773E10899C}" presName="node" presStyleLbl="node1" presStyleIdx="6" presStyleCnt="7" custScaleY="128233">
        <dgm:presLayoutVars>
          <dgm:bulletEnabled val="1"/>
        </dgm:presLayoutVars>
      </dgm:prSet>
      <dgm:spPr/>
    </dgm:pt>
  </dgm:ptLst>
  <dgm:cxnLst>
    <dgm:cxn modelId="{B13E8501-2EDF-47CA-B3F1-A8A897744D7F}" srcId="{605CCB63-4197-4E3B-A120-F2F164ED8661}" destId="{2D7741F2-B485-4845-92A8-7CC731B76B78}" srcOrd="3" destOrd="0" parTransId="{D2A67772-64B0-42E9-86D3-CB0F38EE2743}" sibTransId="{6049EBF4-67EC-4987-A9AB-FDC847A35261}"/>
    <dgm:cxn modelId="{0D9C1F0A-2704-4811-856A-9DE987A675FC}" type="presOf" srcId="{AA9E255C-A766-4843-ACB4-0B773E10899C}" destId="{091A8BBC-AE15-4B29-923A-6E56EECEB275}" srcOrd="0" destOrd="0" presId="urn:microsoft.com/office/officeart/2005/8/layout/bProcess3"/>
    <dgm:cxn modelId="{BDF85230-6E80-4332-80FB-1AF8FE115CCE}" type="presOf" srcId="{63E02BAB-7C02-4A45-9649-2F300DE1A18F}" destId="{7077ABCB-9984-4596-8DF9-2870A771CB16}" srcOrd="0" destOrd="0" presId="urn:microsoft.com/office/officeart/2005/8/layout/bProcess3"/>
    <dgm:cxn modelId="{31368934-DA48-4A75-9000-0BA8464A184C}" type="presOf" srcId="{E94D9523-5536-41EF-9885-8578D8246467}" destId="{5F1B0319-9B19-4CC6-8256-02AA2EE812C0}" srcOrd="0" destOrd="0" presId="urn:microsoft.com/office/officeart/2005/8/layout/bProcess3"/>
    <dgm:cxn modelId="{D4A10835-50CF-492C-B84C-B0424C6FAFC7}" type="presOf" srcId="{2D7741F2-B485-4845-92A8-7CC731B76B78}" destId="{20BAF099-06D8-49E1-94EE-24F775102887}" srcOrd="0" destOrd="0" presId="urn:microsoft.com/office/officeart/2005/8/layout/bProcess3"/>
    <dgm:cxn modelId="{5727543A-60DC-419D-821D-D2962B6D476E}" srcId="{605CCB63-4197-4E3B-A120-F2F164ED8661}" destId="{B946C87A-0CB6-4DD6-A32F-5547635B8B34}" srcOrd="5" destOrd="0" parTransId="{A460DABE-09EA-4DFD-A844-97E5EE232185}" sibTransId="{173A9118-9329-490E-9458-906716DC5CBE}"/>
    <dgm:cxn modelId="{8D15B33A-7307-4ECF-89AE-4265BD161519}" type="presOf" srcId="{2AF7B897-CF25-4335-B8F6-C0ECE3F91EA4}" destId="{EC649022-242C-4C18-BA06-E562E9E4EF7C}" srcOrd="1" destOrd="0" presId="urn:microsoft.com/office/officeart/2005/8/layout/bProcess3"/>
    <dgm:cxn modelId="{2BF64248-6CE9-4B33-B87C-596FDEC3F643}" type="presOf" srcId="{173A9118-9329-490E-9458-906716DC5CBE}" destId="{E3C7C417-55B2-4BB2-ADF7-5970AAB5AB70}" srcOrd="0" destOrd="0" presId="urn:microsoft.com/office/officeart/2005/8/layout/bProcess3"/>
    <dgm:cxn modelId="{10927A4B-CAA9-46F3-809C-A1ED367E0120}" type="presOf" srcId="{6CA7C850-BB20-45A7-8929-54279800EECE}" destId="{1DB2B401-D4C5-44A5-BE30-FBED4FFD6B70}" srcOrd="1" destOrd="0" presId="urn:microsoft.com/office/officeart/2005/8/layout/bProcess3"/>
    <dgm:cxn modelId="{62327173-37E0-4086-B5B8-418CCF318106}" srcId="{605CCB63-4197-4E3B-A120-F2F164ED8661}" destId="{63E02BAB-7C02-4A45-9649-2F300DE1A18F}" srcOrd="4" destOrd="0" parTransId="{B4E2C0E6-91C7-489A-AEB8-C61247981435}" sibTransId="{2AF7B897-CF25-4335-B8F6-C0ECE3F91EA4}"/>
    <dgm:cxn modelId="{94258684-8E63-4048-99F1-C931B26A8881}" type="presOf" srcId="{B946C87A-0CB6-4DD6-A32F-5547635B8B34}" destId="{A5E3B2DD-4BE7-4CD1-A9E4-753820D6507D}" srcOrd="0" destOrd="0" presId="urn:microsoft.com/office/officeart/2005/8/layout/bProcess3"/>
    <dgm:cxn modelId="{5DACB18E-8166-4207-ADEB-201A5F0D3006}" srcId="{605CCB63-4197-4E3B-A120-F2F164ED8661}" destId="{E363113C-F03A-4024-BE35-FC3E6B5F1276}" srcOrd="1" destOrd="0" parTransId="{D84E9BAF-C48A-41F2-A245-DC91DAE06DAC}" sibTransId="{D350688B-CB2D-4481-B251-CBA060055B7B}"/>
    <dgm:cxn modelId="{D691669C-F819-484D-959D-AAE581AA12F4}" srcId="{605CCB63-4197-4E3B-A120-F2F164ED8661}" destId="{3A429FC9-6781-4E32-A338-2D22B909234D}" srcOrd="2" destOrd="0" parTransId="{A8A54D92-5FF2-4946-8EDC-3863F3AF5ADB}" sibTransId="{6CA7C850-BB20-45A7-8929-54279800EECE}"/>
    <dgm:cxn modelId="{E09469A8-06D1-4993-AB83-F8FE319BCD47}" type="presOf" srcId="{173A9118-9329-490E-9458-906716DC5CBE}" destId="{A0129793-D49B-40FB-9359-3FFC20788CF4}" srcOrd="1" destOrd="0" presId="urn:microsoft.com/office/officeart/2005/8/layout/bProcess3"/>
    <dgm:cxn modelId="{076FEDB2-7458-4EDE-9BCF-4DD2AF0E70C2}" type="presOf" srcId="{6049EBF4-67EC-4987-A9AB-FDC847A35261}" destId="{44AB2346-AE50-4664-BE87-172FCF717FED}" srcOrd="1" destOrd="0" presId="urn:microsoft.com/office/officeart/2005/8/layout/bProcess3"/>
    <dgm:cxn modelId="{E523C3BD-54D6-40E1-A86F-DF87F1A67EB0}" type="presOf" srcId="{E363113C-F03A-4024-BE35-FC3E6B5F1276}" destId="{7ACF4401-252F-4AC7-BFD7-77498B1BC28C}" srcOrd="0" destOrd="0" presId="urn:microsoft.com/office/officeart/2005/8/layout/bProcess3"/>
    <dgm:cxn modelId="{38F219C2-9016-495E-B10A-974EAA53AD01}" srcId="{605CCB63-4197-4E3B-A120-F2F164ED8661}" destId="{AA9E255C-A766-4843-ACB4-0B773E10899C}" srcOrd="6" destOrd="0" parTransId="{F9AD00FB-77C8-456A-9305-8DF2DE314052}" sibTransId="{A94BB2E5-6ED8-48C3-BFD9-5438B2F799F9}"/>
    <dgm:cxn modelId="{823052C9-DBF3-4FDA-8226-56247D24A09B}" type="presOf" srcId="{D350688B-CB2D-4481-B251-CBA060055B7B}" destId="{9C08C867-E29A-4020-A4C2-FADA46D01D02}" srcOrd="0" destOrd="0" presId="urn:microsoft.com/office/officeart/2005/8/layout/bProcess3"/>
    <dgm:cxn modelId="{1C8A34CA-7348-443F-AD8E-327354115F93}" type="presOf" srcId="{43A9BDF4-1E1A-4141-81A1-E1B23FAD5003}" destId="{3C425A28-8887-4589-BCE4-A2354FB38204}" srcOrd="0" destOrd="0" presId="urn:microsoft.com/office/officeart/2005/8/layout/bProcess3"/>
    <dgm:cxn modelId="{018939D0-CE27-4530-95BC-7BE2877ABF0F}" type="presOf" srcId="{43A9BDF4-1E1A-4141-81A1-E1B23FAD5003}" destId="{41BF1FC1-2FD0-4AAC-9505-49DD1CFD46AD}" srcOrd="1" destOrd="0" presId="urn:microsoft.com/office/officeart/2005/8/layout/bProcess3"/>
    <dgm:cxn modelId="{B1F43AD3-B39A-4AFF-9D9A-4FB086F59744}" type="presOf" srcId="{6CA7C850-BB20-45A7-8929-54279800EECE}" destId="{4E464DC6-CF47-4C59-9FB8-712F9AB8F83F}" srcOrd="0" destOrd="0" presId="urn:microsoft.com/office/officeart/2005/8/layout/bProcess3"/>
    <dgm:cxn modelId="{983D26DA-82FF-48FA-A8C0-FF350B69B265}" srcId="{605CCB63-4197-4E3B-A120-F2F164ED8661}" destId="{E94D9523-5536-41EF-9885-8578D8246467}" srcOrd="0" destOrd="0" parTransId="{DE2641A3-C549-41E0-8374-83A0D8502473}" sibTransId="{43A9BDF4-1E1A-4141-81A1-E1B23FAD5003}"/>
    <dgm:cxn modelId="{648D21EC-231E-4B24-9B75-CE6D2936EDC5}" type="presOf" srcId="{D350688B-CB2D-4481-B251-CBA060055B7B}" destId="{A0EABD8A-01A5-4DF7-B331-2A7BDCD47364}" srcOrd="1" destOrd="0" presId="urn:microsoft.com/office/officeart/2005/8/layout/bProcess3"/>
    <dgm:cxn modelId="{7AF7BDF3-9711-4714-BA5A-F9C515A857FA}" type="presOf" srcId="{2AF7B897-CF25-4335-B8F6-C0ECE3F91EA4}" destId="{C3132DA9-5FDB-454E-B835-16E8A2D9AA87}" srcOrd="0" destOrd="0" presId="urn:microsoft.com/office/officeart/2005/8/layout/bProcess3"/>
    <dgm:cxn modelId="{DAE882F9-B206-47AB-8978-CEF5138AEA5D}" type="presOf" srcId="{605CCB63-4197-4E3B-A120-F2F164ED8661}" destId="{6024682B-BBCF-4E77-A7F7-5C52562710BA}" srcOrd="0" destOrd="0" presId="urn:microsoft.com/office/officeart/2005/8/layout/bProcess3"/>
    <dgm:cxn modelId="{F8FA6DFA-5435-4C6A-8C96-F5B41B2266B7}" type="presOf" srcId="{6049EBF4-67EC-4987-A9AB-FDC847A35261}" destId="{35EE500D-5010-4177-975D-BE82F78EC270}" srcOrd="0" destOrd="0" presId="urn:microsoft.com/office/officeart/2005/8/layout/bProcess3"/>
    <dgm:cxn modelId="{F56694FD-FFDB-4CD9-B1C6-AB37F0D9350A}" type="presOf" srcId="{3A429FC9-6781-4E32-A338-2D22B909234D}" destId="{390ECC24-416F-472E-9F56-7CD45377B23B}" srcOrd="0" destOrd="0" presId="urn:microsoft.com/office/officeart/2005/8/layout/bProcess3"/>
    <dgm:cxn modelId="{4884EB07-8197-4787-BCE7-E3B4BBCF91E5}" type="presParOf" srcId="{6024682B-BBCF-4E77-A7F7-5C52562710BA}" destId="{5F1B0319-9B19-4CC6-8256-02AA2EE812C0}" srcOrd="0" destOrd="0" presId="urn:microsoft.com/office/officeart/2005/8/layout/bProcess3"/>
    <dgm:cxn modelId="{793C9A89-FDEE-49EE-A693-B0D8CEC36899}" type="presParOf" srcId="{6024682B-BBCF-4E77-A7F7-5C52562710BA}" destId="{3C425A28-8887-4589-BCE4-A2354FB38204}" srcOrd="1" destOrd="0" presId="urn:microsoft.com/office/officeart/2005/8/layout/bProcess3"/>
    <dgm:cxn modelId="{E7C7A99B-EDD6-4657-A535-A5C9D445291C}" type="presParOf" srcId="{3C425A28-8887-4589-BCE4-A2354FB38204}" destId="{41BF1FC1-2FD0-4AAC-9505-49DD1CFD46AD}" srcOrd="0" destOrd="0" presId="urn:microsoft.com/office/officeart/2005/8/layout/bProcess3"/>
    <dgm:cxn modelId="{AE4CF803-3B06-4D45-8E6C-BF7D21EE49C0}" type="presParOf" srcId="{6024682B-BBCF-4E77-A7F7-5C52562710BA}" destId="{7ACF4401-252F-4AC7-BFD7-77498B1BC28C}" srcOrd="2" destOrd="0" presId="urn:microsoft.com/office/officeart/2005/8/layout/bProcess3"/>
    <dgm:cxn modelId="{28FB2215-2D21-4FBC-A52E-BF9D08E82264}" type="presParOf" srcId="{6024682B-BBCF-4E77-A7F7-5C52562710BA}" destId="{9C08C867-E29A-4020-A4C2-FADA46D01D02}" srcOrd="3" destOrd="0" presId="urn:microsoft.com/office/officeart/2005/8/layout/bProcess3"/>
    <dgm:cxn modelId="{FE893E73-86BF-4C55-A7C7-E5DD9949AF6E}" type="presParOf" srcId="{9C08C867-E29A-4020-A4C2-FADA46D01D02}" destId="{A0EABD8A-01A5-4DF7-B331-2A7BDCD47364}" srcOrd="0" destOrd="0" presId="urn:microsoft.com/office/officeart/2005/8/layout/bProcess3"/>
    <dgm:cxn modelId="{1AAED370-48EA-429C-BE61-D70965CDAE1F}" type="presParOf" srcId="{6024682B-BBCF-4E77-A7F7-5C52562710BA}" destId="{390ECC24-416F-472E-9F56-7CD45377B23B}" srcOrd="4" destOrd="0" presId="urn:microsoft.com/office/officeart/2005/8/layout/bProcess3"/>
    <dgm:cxn modelId="{FA147097-8749-4398-B799-D410ABCE0700}" type="presParOf" srcId="{6024682B-BBCF-4E77-A7F7-5C52562710BA}" destId="{4E464DC6-CF47-4C59-9FB8-712F9AB8F83F}" srcOrd="5" destOrd="0" presId="urn:microsoft.com/office/officeart/2005/8/layout/bProcess3"/>
    <dgm:cxn modelId="{80B57AB9-8AA6-4232-BE61-C50B1645F7EB}" type="presParOf" srcId="{4E464DC6-CF47-4C59-9FB8-712F9AB8F83F}" destId="{1DB2B401-D4C5-44A5-BE30-FBED4FFD6B70}" srcOrd="0" destOrd="0" presId="urn:microsoft.com/office/officeart/2005/8/layout/bProcess3"/>
    <dgm:cxn modelId="{CF5E8CD9-3619-4A5A-9502-56AB5FA3CD01}" type="presParOf" srcId="{6024682B-BBCF-4E77-A7F7-5C52562710BA}" destId="{20BAF099-06D8-49E1-94EE-24F775102887}" srcOrd="6" destOrd="0" presId="urn:microsoft.com/office/officeart/2005/8/layout/bProcess3"/>
    <dgm:cxn modelId="{90937C43-C51B-4B8B-A1C4-F3DAD077806E}" type="presParOf" srcId="{6024682B-BBCF-4E77-A7F7-5C52562710BA}" destId="{35EE500D-5010-4177-975D-BE82F78EC270}" srcOrd="7" destOrd="0" presId="urn:microsoft.com/office/officeart/2005/8/layout/bProcess3"/>
    <dgm:cxn modelId="{BE0111B7-DDE5-4167-BBDE-3D0E6DC17593}" type="presParOf" srcId="{35EE500D-5010-4177-975D-BE82F78EC270}" destId="{44AB2346-AE50-4664-BE87-172FCF717FED}" srcOrd="0" destOrd="0" presId="urn:microsoft.com/office/officeart/2005/8/layout/bProcess3"/>
    <dgm:cxn modelId="{29A91955-F1C8-405F-8519-21BC4D6A4824}" type="presParOf" srcId="{6024682B-BBCF-4E77-A7F7-5C52562710BA}" destId="{7077ABCB-9984-4596-8DF9-2870A771CB16}" srcOrd="8" destOrd="0" presId="urn:microsoft.com/office/officeart/2005/8/layout/bProcess3"/>
    <dgm:cxn modelId="{E2B39E6B-0728-496E-8E77-59C10031CBBE}" type="presParOf" srcId="{6024682B-BBCF-4E77-A7F7-5C52562710BA}" destId="{C3132DA9-5FDB-454E-B835-16E8A2D9AA87}" srcOrd="9" destOrd="0" presId="urn:microsoft.com/office/officeart/2005/8/layout/bProcess3"/>
    <dgm:cxn modelId="{2801D958-4FA3-4363-9A42-ECDE3536841B}" type="presParOf" srcId="{C3132DA9-5FDB-454E-B835-16E8A2D9AA87}" destId="{EC649022-242C-4C18-BA06-E562E9E4EF7C}" srcOrd="0" destOrd="0" presId="urn:microsoft.com/office/officeart/2005/8/layout/bProcess3"/>
    <dgm:cxn modelId="{CAC79C20-0555-41C1-AD20-75AA362EE50A}" type="presParOf" srcId="{6024682B-BBCF-4E77-A7F7-5C52562710BA}" destId="{A5E3B2DD-4BE7-4CD1-A9E4-753820D6507D}" srcOrd="10" destOrd="0" presId="urn:microsoft.com/office/officeart/2005/8/layout/bProcess3"/>
    <dgm:cxn modelId="{52940DB3-1DCD-4DAE-801E-FEC66D48DFAE}" type="presParOf" srcId="{6024682B-BBCF-4E77-A7F7-5C52562710BA}" destId="{E3C7C417-55B2-4BB2-ADF7-5970AAB5AB70}" srcOrd="11" destOrd="0" presId="urn:microsoft.com/office/officeart/2005/8/layout/bProcess3"/>
    <dgm:cxn modelId="{F2D612FD-706E-4106-B26E-7B1A5D6C75C9}" type="presParOf" srcId="{E3C7C417-55B2-4BB2-ADF7-5970AAB5AB70}" destId="{A0129793-D49B-40FB-9359-3FFC20788CF4}" srcOrd="0" destOrd="0" presId="urn:microsoft.com/office/officeart/2005/8/layout/bProcess3"/>
    <dgm:cxn modelId="{69713005-0823-45D6-9F03-0D865B3413B2}" type="presParOf" srcId="{6024682B-BBCF-4E77-A7F7-5C52562710BA}" destId="{091A8BBC-AE15-4B29-923A-6E56EECEB275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25A28-8887-4589-BCE4-A2354FB38204}">
      <dsp:nvSpPr>
        <dsp:cNvPr id="0" name=""/>
        <dsp:cNvSpPr/>
      </dsp:nvSpPr>
      <dsp:spPr>
        <a:xfrm>
          <a:off x="2150487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2369568" y="1059268"/>
        <a:ext cx="24671" cy="4939"/>
      </dsp:txXfrm>
    </dsp:sp>
    <dsp:sp modelId="{5F1B0319-9B19-4CC6-8256-02AA2EE812C0}">
      <dsp:nvSpPr>
        <dsp:cNvPr id="0" name=""/>
        <dsp:cNvSpPr/>
      </dsp:nvSpPr>
      <dsp:spPr>
        <a:xfrm>
          <a:off x="6922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Wezwanie Wnioskodawcy do usunięcia braków formalnych w terminie 7 dni roboczych</a:t>
          </a:r>
        </a:p>
      </dsp:txBody>
      <dsp:txXfrm>
        <a:off x="6922" y="223855"/>
        <a:ext cx="2145365" cy="1675766"/>
      </dsp:txXfrm>
    </dsp:sp>
    <dsp:sp modelId="{9C08C867-E29A-4020-A4C2-FADA46D01D02}">
      <dsp:nvSpPr>
        <dsp:cNvPr id="0" name=""/>
        <dsp:cNvSpPr/>
      </dsp:nvSpPr>
      <dsp:spPr>
        <a:xfrm>
          <a:off x="4789286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83085"/>
              <a:satOff val="-1774"/>
              <a:lumOff val="66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5008367" y="1059268"/>
        <a:ext cx="24671" cy="4939"/>
      </dsp:txXfrm>
    </dsp:sp>
    <dsp:sp modelId="{7ACF4401-252F-4AC7-BFD7-77498B1BC28C}">
      <dsp:nvSpPr>
        <dsp:cNvPr id="0" name=""/>
        <dsp:cNvSpPr/>
      </dsp:nvSpPr>
      <dsp:spPr>
        <a:xfrm>
          <a:off x="2645721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Analiza wniosku pod względem ekonomicznym i prawnym; wizja lokalna inwestycji</a:t>
          </a:r>
        </a:p>
      </dsp:txBody>
      <dsp:txXfrm>
        <a:off x="2645721" y="223855"/>
        <a:ext cx="2145365" cy="1675766"/>
      </dsp:txXfrm>
    </dsp:sp>
    <dsp:sp modelId="{4E464DC6-CF47-4C59-9FB8-712F9AB8F83F}">
      <dsp:nvSpPr>
        <dsp:cNvPr id="0" name=""/>
        <dsp:cNvSpPr/>
      </dsp:nvSpPr>
      <dsp:spPr>
        <a:xfrm>
          <a:off x="7428085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166170"/>
              <a:satOff val="-3548"/>
              <a:lumOff val="1324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7647166" y="1059268"/>
        <a:ext cx="24671" cy="4939"/>
      </dsp:txXfrm>
    </dsp:sp>
    <dsp:sp modelId="{390ECC24-416F-472E-9F56-7CD45377B23B}">
      <dsp:nvSpPr>
        <dsp:cNvPr id="0" name=""/>
        <dsp:cNvSpPr/>
      </dsp:nvSpPr>
      <dsp:spPr>
        <a:xfrm>
          <a:off x="5284520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Decyzja Zarządu w formie uchwały</a:t>
          </a:r>
        </a:p>
      </dsp:txBody>
      <dsp:txXfrm>
        <a:off x="5284520" y="223855"/>
        <a:ext cx="2145365" cy="1675766"/>
      </dsp:txXfrm>
    </dsp:sp>
    <dsp:sp modelId="{35EE500D-5010-4177-975D-BE82F78EC270}">
      <dsp:nvSpPr>
        <dsp:cNvPr id="0" name=""/>
        <dsp:cNvSpPr/>
      </dsp:nvSpPr>
      <dsp:spPr>
        <a:xfrm>
          <a:off x="1079605" y="1897821"/>
          <a:ext cx="7916396" cy="509308"/>
        </a:xfrm>
        <a:custGeom>
          <a:avLst/>
          <a:gdLst/>
          <a:ahLst/>
          <a:cxnLst/>
          <a:rect l="0" t="0" r="0" b="0"/>
          <a:pathLst>
            <a:path>
              <a:moveTo>
                <a:pt x="7916396" y="0"/>
              </a:moveTo>
              <a:lnTo>
                <a:pt x="7916396" y="271754"/>
              </a:lnTo>
              <a:lnTo>
                <a:pt x="0" y="271754"/>
              </a:lnTo>
              <a:lnTo>
                <a:pt x="0" y="509308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249256"/>
              <a:satOff val="-5323"/>
              <a:lumOff val="198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4839433" y="2150006"/>
        <a:ext cx="396739" cy="4939"/>
      </dsp:txXfrm>
    </dsp:sp>
    <dsp:sp modelId="{20BAF099-06D8-49E1-94EE-24F775102887}">
      <dsp:nvSpPr>
        <dsp:cNvPr id="0" name=""/>
        <dsp:cNvSpPr/>
      </dsp:nvSpPr>
      <dsp:spPr>
        <a:xfrm>
          <a:off x="7923319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Zawarcie umowy inwestycyjnej</a:t>
          </a:r>
        </a:p>
      </dsp:txBody>
      <dsp:txXfrm>
        <a:off x="7923319" y="223855"/>
        <a:ext cx="2145365" cy="1675766"/>
      </dsp:txXfrm>
    </dsp:sp>
    <dsp:sp modelId="{C3132DA9-5FDB-454E-B835-16E8A2D9AA87}">
      <dsp:nvSpPr>
        <dsp:cNvPr id="0" name=""/>
        <dsp:cNvSpPr/>
      </dsp:nvSpPr>
      <dsp:spPr>
        <a:xfrm>
          <a:off x="2150487" y="3172655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332341"/>
              <a:satOff val="-7097"/>
              <a:lumOff val="2648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2369568" y="3215905"/>
        <a:ext cx="24671" cy="4939"/>
      </dsp:txXfrm>
    </dsp:sp>
    <dsp:sp modelId="{7077ABCB-9984-4596-8DF9-2870A771CB16}">
      <dsp:nvSpPr>
        <dsp:cNvPr id="0" name=""/>
        <dsp:cNvSpPr/>
      </dsp:nvSpPr>
      <dsp:spPr>
        <a:xfrm>
          <a:off x="6922" y="2439530"/>
          <a:ext cx="2145365" cy="1557689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Termin 60 dni na przelew środków z pożyczki</a:t>
          </a:r>
        </a:p>
      </dsp:txBody>
      <dsp:txXfrm>
        <a:off x="6922" y="2439530"/>
        <a:ext cx="2145365" cy="1557689"/>
      </dsp:txXfrm>
    </dsp:sp>
    <dsp:sp modelId="{E3C7C417-55B2-4BB2-ADF7-5970AAB5AB70}">
      <dsp:nvSpPr>
        <dsp:cNvPr id="0" name=""/>
        <dsp:cNvSpPr/>
      </dsp:nvSpPr>
      <dsp:spPr>
        <a:xfrm>
          <a:off x="4789286" y="3172655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415426"/>
              <a:satOff val="-8871"/>
              <a:lumOff val="331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5008367" y="3215905"/>
        <a:ext cx="24671" cy="4939"/>
      </dsp:txXfrm>
    </dsp:sp>
    <dsp:sp modelId="{A5E3B2DD-4BE7-4CD1-A9E4-753820D6507D}">
      <dsp:nvSpPr>
        <dsp:cNvPr id="0" name=""/>
        <dsp:cNvSpPr/>
      </dsp:nvSpPr>
      <dsp:spPr>
        <a:xfrm>
          <a:off x="2645721" y="2405998"/>
          <a:ext cx="2145365" cy="1624753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3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180 dni na wydatkowanie pożyczki</a:t>
          </a:r>
        </a:p>
      </dsp:txBody>
      <dsp:txXfrm>
        <a:off x="2645721" y="2405998"/>
        <a:ext cx="2145365" cy="1624753"/>
      </dsp:txXfrm>
    </dsp:sp>
    <dsp:sp modelId="{091A8BBC-AE15-4B29-923A-6E56EECEB275}">
      <dsp:nvSpPr>
        <dsp:cNvPr id="0" name=""/>
        <dsp:cNvSpPr/>
      </dsp:nvSpPr>
      <dsp:spPr>
        <a:xfrm>
          <a:off x="5284520" y="2393055"/>
          <a:ext cx="2145365" cy="1650639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30 dni na rozliczenie pożyczki</a:t>
          </a:r>
        </a:p>
      </dsp:txBody>
      <dsp:txXfrm>
        <a:off x="5284520" y="2393055"/>
        <a:ext cx="2145365" cy="16506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25A28-8887-4589-BCE4-A2354FB38204}">
      <dsp:nvSpPr>
        <dsp:cNvPr id="0" name=""/>
        <dsp:cNvSpPr/>
      </dsp:nvSpPr>
      <dsp:spPr>
        <a:xfrm>
          <a:off x="2150487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2369568" y="1059268"/>
        <a:ext cx="24671" cy="4939"/>
      </dsp:txXfrm>
    </dsp:sp>
    <dsp:sp modelId="{5F1B0319-9B19-4CC6-8256-02AA2EE812C0}">
      <dsp:nvSpPr>
        <dsp:cNvPr id="0" name=""/>
        <dsp:cNvSpPr/>
      </dsp:nvSpPr>
      <dsp:spPr>
        <a:xfrm>
          <a:off x="6922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Wezwanie Wnioskodawcy do usunięcia braków formalnych w terminie 7 dni roboczych</a:t>
          </a:r>
        </a:p>
      </dsp:txBody>
      <dsp:txXfrm>
        <a:off x="6922" y="223855"/>
        <a:ext cx="2145365" cy="1675766"/>
      </dsp:txXfrm>
    </dsp:sp>
    <dsp:sp modelId="{9C08C867-E29A-4020-A4C2-FADA46D01D02}">
      <dsp:nvSpPr>
        <dsp:cNvPr id="0" name=""/>
        <dsp:cNvSpPr/>
      </dsp:nvSpPr>
      <dsp:spPr>
        <a:xfrm>
          <a:off x="4789286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83085"/>
              <a:satOff val="-1774"/>
              <a:lumOff val="66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5008367" y="1059268"/>
        <a:ext cx="24671" cy="4939"/>
      </dsp:txXfrm>
    </dsp:sp>
    <dsp:sp modelId="{7ACF4401-252F-4AC7-BFD7-77498B1BC28C}">
      <dsp:nvSpPr>
        <dsp:cNvPr id="0" name=""/>
        <dsp:cNvSpPr/>
      </dsp:nvSpPr>
      <dsp:spPr>
        <a:xfrm>
          <a:off x="2645721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Analiza wniosku pod względem ekonomicznym</a:t>
          </a:r>
          <a:b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i prawnym; wizja lokalna inwestycji</a:t>
          </a:r>
        </a:p>
      </dsp:txBody>
      <dsp:txXfrm>
        <a:off x="2645721" y="223855"/>
        <a:ext cx="2145365" cy="1675766"/>
      </dsp:txXfrm>
    </dsp:sp>
    <dsp:sp modelId="{4E464DC6-CF47-4C59-9FB8-712F9AB8F83F}">
      <dsp:nvSpPr>
        <dsp:cNvPr id="0" name=""/>
        <dsp:cNvSpPr/>
      </dsp:nvSpPr>
      <dsp:spPr>
        <a:xfrm>
          <a:off x="7428085" y="1016018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166170"/>
              <a:satOff val="-3548"/>
              <a:lumOff val="1324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7647166" y="1059268"/>
        <a:ext cx="24671" cy="4939"/>
      </dsp:txXfrm>
    </dsp:sp>
    <dsp:sp modelId="{390ECC24-416F-472E-9F56-7CD45377B23B}">
      <dsp:nvSpPr>
        <dsp:cNvPr id="0" name=""/>
        <dsp:cNvSpPr/>
      </dsp:nvSpPr>
      <dsp:spPr>
        <a:xfrm>
          <a:off x="5284520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Decyzja Zarządu </a:t>
          </a:r>
          <a:b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w formie uchwały</a:t>
          </a:r>
        </a:p>
      </dsp:txBody>
      <dsp:txXfrm>
        <a:off x="5284520" y="223855"/>
        <a:ext cx="2145365" cy="1675766"/>
      </dsp:txXfrm>
    </dsp:sp>
    <dsp:sp modelId="{35EE500D-5010-4177-975D-BE82F78EC270}">
      <dsp:nvSpPr>
        <dsp:cNvPr id="0" name=""/>
        <dsp:cNvSpPr/>
      </dsp:nvSpPr>
      <dsp:spPr>
        <a:xfrm>
          <a:off x="1079605" y="1897821"/>
          <a:ext cx="7916396" cy="509308"/>
        </a:xfrm>
        <a:custGeom>
          <a:avLst/>
          <a:gdLst/>
          <a:ahLst/>
          <a:cxnLst/>
          <a:rect l="0" t="0" r="0" b="0"/>
          <a:pathLst>
            <a:path>
              <a:moveTo>
                <a:pt x="7916396" y="0"/>
              </a:moveTo>
              <a:lnTo>
                <a:pt x="7916396" y="271754"/>
              </a:lnTo>
              <a:lnTo>
                <a:pt x="0" y="271754"/>
              </a:lnTo>
              <a:lnTo>
                <a:pt x="0" y="509308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249256"/>
              <a:satOff val="-5323"/>
              <a:lumOff val="198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4839433" y="2150006"/>
        <a:ext cx="396739" cy="4939"/>
      </dsp:txXfrm>
    </dsp:sp>
    <dsp:sp modelId="{20BAF099-06D8-49E1-94EE-24F775102887}">
      <dsp:nvSpPr>
        <dsp:cNvPr id="0" name=""/>
        <dsp:cNvSpPr/>
      </dsp:nvSpPr>
      <dsp:spPr>
        <a:xfrm>
          <a:off x="7923319" y="223855"/>
          <a:ext cx="2145365" cy="1675766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Zawarcie umowy inwestycyjnej</a:t>
          </a:r>
        </a:p>
      </dsp:txBody>
      <dsp:txXfrm>
        <a:off x="7923319" y="223855"/>
        <a:ext cx="2145365" cy="1675766"/>
      </dsp:txXfrm>
    </dsp:sp>
    <dsp:sp modelId="{C3132DA9-5FDB-454E-B835-16E8A2D9AA87}">
      <dsp:nvSpPr>
        <dsp:cNvPr id="0" name=""/>
        <dsp:cNvSpPr/>
      </dsp:nvSpPr>
      <dsp:spPr>
        <a:xfrm>
          <a:off x="2150487" y="3172655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332341"/>
              <a:satOff val="-7097"/>
              <a:lumOff val="2648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2369568" y="3215905"/>
        <a:ext cx="24671" cy="4939"/>
      </dsp:txXfrm>
    </dsp:sp>
    <dsp:sp modelId="{7077ABCB-9984-4596-8DF9-2870A771CB16}">
      <dsp:nvSpPr>
        <dsp:cNvPr id="0" name=""/>
        <dsp:cNvSpPr/>
      </dsp:nvSpPr>
      <dsp:spPr>
        <a:xfrm>
          <a:off x="6922" y="2439530"/>
          <a:ext cx="2145365" cy="1557689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Termin 60 dni na przelew środków</a:t>
          </a:r>
          <a:b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</a:b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z pożyczki</a:t>
          </a:r>
        </a:p>
      </dsp:txBody>
      <dsp:txXfrm>
        <a:off x="6922" y="2439530"/>
        <a:ext cx="2145365" cy="1557689"/>
      </dsp:txXfrm>
    </dsp:sp>
    <dsp:sp modelId="{E3C7C417-55B2-4BB2-ADF7-5970AAB5AB70}">
      <dsp:nvSpPr>
        <dsp:cNvPr id="0" name=""/>
        <dsp:cNvSpPr/>
      </dsp:nvSpPr>
      <dsp:spPr>
        <a:xfrm>
          <a:off x="4789286" y="3172655"/>
          <a:ext cx="4628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833" y="45720"/>
              </a:lnTo>
            </a:path>
          </a:pathLst>
        </a:custGeom>
        <a:noFill/>
        <a:ln w="6350" cap="flat" cmpd="sng" algn="ctr">
          <a:solidFill>
            <a:schemeClr val="accent1">
              <a:shade val="90000"/>
              <a:hueOff val="415426"/>
              <a:satOff val="-8871"/>
              <a:lumOff val="331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600" kern="1200">
            <a:latin typeface="Poppins" panose="00000500000000000000" pitchFamily="2" charset="-18"/>
            <a:cs typeface="Poppins" panose="00000500000000000000" pitchFamily="2" charset="-18"/>
          </a:endParaRPr>
        </a:p>
      </dsp:txBody>
      <dsp:txXfrm>
        <a:off x="5008367" y="3215905"/>
        <a:ext cx="24671" cy="4939"/>
      </dsp:txXfrm>
    </dsp:sp>
    <dsp:sp modelId="{A5E3B2DD-4BE7-4CD1-A9E4-753820D6507D}">
      <dsp:nvSpPr>
        <dsp:cNvPr id="0" name=""/>
        <dsp:cNvSpPr/>
      </dsp:nvSpPr>
      <dsp:spPr>
        <a:xfrm>
          <a:off x="2645721" y="2405998"/>
          <a:ext cx="2145365" cy="1624753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3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180 dni na wydatkowanie pożyczki</a:t>
          </a:r>
        </a:p>
      </dsp:txBody>
      <dsp:txXfrm>
        <a:off x="2645721" y="2405998"/>
        <a:ext cx="2145365" cy="1624753"/>
      </dsp:txXfrm>
    </dsp:sp>
    <dsp:sp modelId="{091A8BBC-AE15-4B29-923A-6E56EECEB275}">
      <dsp:nvSpPr>
        <dsp:cNvPr id="0" name=""/>
        <dsp:cNvSpPr/>
      </dsp:nvSpPr>
      <dsp:spPr>
        <a:xfrm>
          <a:off x="5284520" y="2393055"/>
          <a:ext cx="2145365" cy="1650639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Poppins" panose="00000500000000000000" pitchFamily="2" charset="-18"/>
              <a:cs typeface="Poppins" panose="00000500000000000000" pitchFamily="2" charset="-18"/>
            </a:rPr>
            <a:t>30 dni na rozliczenie pożyczki</a:t>
          </a:r>
        </a:p>
      </dsp:txBody>
      <dsp:txXfrm>
        <a:off x="5284520" y="2393055"/>
        <a:ext cx="2145365" cy="16506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BD69420-A17C-3470-CECA-A4580A6BBA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1DE2311-A3F7-5A2E-EAC4-6CE631DE90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FC60356-818A-48EE-51EA-436EBFF3C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133F3A3-E6A2-D8CD-DA1D-981C3A78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F39858C-27A3-52FA-5B3A-DDAD97540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7691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92DAE55-CB49-96AD-DFF7-4BBA61731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7CCDECA-3AC5-95BA-6DD5-FCDD2967C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F19891A-D9A0-A041-4E9C-14DE8952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C3F84A4-685C-72D1-EC97-6A30EDE03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FD588C1-5BA2-57FB-1967-4CD7AC2AC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8213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9CE32BA-A106-76D7-CF83-54CB8B7AD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5002221-9471-E6EC-5B72-CF7BE61D7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770AAF3-BB29-DADE-F367-B77A2ABFF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1BA3A53-D1AB-1C92-7906-409D26529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6B41ADE-651F-652C-2705-02C3E108D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475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45672C5-3F13-0B39-C1E9-A1665D3DF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B11A9AA-4CC4-3476-01AD-AAE0CB9DC4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81A3F11-E58A-DD89-9731-476932ECB9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300A33F-D6B0-E867-133F-7E94A325F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21E46DC-F0D7-A630-DBE0-BF15EEAEC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8782841-D5FC-91E6-C185-7D7E22D39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204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F32946-CB4F-8C0F-56FB-D9896B49F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C901473-9CF3-108D-C94B-5913F8BA5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7F6D8B7F-A747-D18B-0125-7B24E3F695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52C7B15-1A8E-330E-D74E-4875D5794C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F2B63BE7-26FB-660A-F6B8-B044BF78DF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71FF7F8D-AD09-4342-BFA5-C5720B3E3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5771A503-EDC1-A786-CC70-EB8E631C9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6A4141A0-290A-4F46-2FDE-ED7E5E04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956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5F5085-50B4-AB2C-084D-C40767F35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2C3901B5-67F4-334D-37D3-C79D07128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96B27887-2BAB-D5CC-9F93-55FFB040F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3EBC790A-065A-DD3E-8AC9-81D46A3F8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1211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9BE0786F-E310-A86F-C054-CC45C3411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BD67A2DA-EB55-2C51-9931-F61EC436D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CA0FE2D5-960B-BB9C-B215-0CAA310DE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9885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990B2EA-6D25-BF11-0165-18C7E8D5E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A40036C-0546-AD19-79B2-C9C4C1368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9714CC2-F2DF-18B8-56DA-B445794CD5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095ED1AD-C466-F73F-B7FF-C925867D9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E28CF58-77AF-2BD3-839D-84EF928AE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AB63343-F8C4-5532-8ACA-2F41FDBD8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8724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A4CD506-FDBE-0478-C82A-618881F07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53C5D142-E9B0-F409-988E-F4A67C43DC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E8DAFF03-5CF5-B722-1085-0A01AF958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1109EB7-0FA1-6C6F-0112-068238FA3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918D48F8-5828-B2C3-C884-47787DF52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E8CDDCD-FF46-CF70-388E-F21ACA7D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9553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14CBC3C-D698-1293-8ACD-0D570860C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0CA84F66-CB94-BE43-3E6F-647FED4DA2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58B415C-71EE-80C5-9AED-BB3E8A3F3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4373F07-B827-ACD4-29A5-4D5BA9052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01FE46E-7517-776F-40BF-05CDD568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934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74B2770-9969-AEF7-9D16-3F9F11122D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18C809C-E530-6BB1-C73B-8597A7565B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9306C66-C7BC-76CE-44B7-5EE2BA62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71B7AE4-AFF0-78BA-B044-F0EA5B0EB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F812415-F523-65BC-03A2-5D0D1520F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6906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E4BCC138-C064-0A78-A456-28175B943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249213F-FEBB-DDEE-CA47-F21BE41368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749C766-8921-AC60-23FB-CA09F949C3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CF94E-A97A-4D01-8E42-0B36465F9C15}" type="datetimeFigureOut">
              <a:rPr lang="pl-PL" smtClean="0"/>
              <a:t>2025-12-09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C8BB075-0F87-EBDA-E335-5062B100EF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0A8E93-4420-204B-C136-1F1196BA29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457FA-C40B-47F9-84B2-7807D7F1C5D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2667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hyperlink" Target="https://www.bgk.pl/programy-i-fundusze/fundusze/fundusze-europejskie/projekty/fundusze-europejskie-dla-regionow-2021-2027/dokumenty-do-pobrania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rr.pl/pozyczki-z-marr/efektywnosc-energetyczna-budynki-uzytecznosci-publicznej/#wniosek" TargetMode="Externa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hyperlink" Target="https://www.bgk.pl/programy-i-fundusze/fundusze/fundusze-europejskie/projekty/fundusze-europejskie-dla-regionow-2021-2027/dokumenty-do-pobrania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rr.pl/pozyczki-z-marr/efektywnosc-energetyczna-budynki-uzytecznosci-publicznej/#wniosek" TargetMode="Externa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Relationship Id="rId9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1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E03081-01F5-2D6A-DF22-50829F7BF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a 7">
            <a:extLst>
              <a:ext uri="{FF2B5EF4-FFF2-40B4-BE49-F238E27FC236}">
                <a16:creationId xmlns:a16="http://schemas.microsoft.com/office/drawing/2014/main" id="{FA4D585C-1FFA-7244-7A36-F88A14B36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1874" y="5723714"/>
            <a:ext cx="8748252" cy="749598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C75E42B0-C461-92F7-3717-60C4D6EC0F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995" y="1143717"/>
            <a:ext cx="5400000" cy="307165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D70F8457-0FCC-6DCD-DE42-4BA34D75FCAA}"/>
              </a:ext>
            </a:extLst>
          </p:cNvPr>
          <p:cNvSpPr txBox="1"/>
          <p:nvPr/>
        </p:nvSpPr>
        <p:spPr>
          <a:xfrm>
            <a:off x="489684" y="1539305"/>
            <a:ext cx="76754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INSTRUMENTY FINANSOWE WSPIERAJĄCE  POPRAWĘ EFEKTYWNOŚCI ENERGETYCZNEJ.</a:t>
            </a:r>
          </a:p>
          <a:p>
            <a:endParaRPr lang="pl-PL" sz="1200" b="1" dirty="0">
              <a:solidFill>
                <a:srgbClr val="79AC38"/>
              </a:solidFill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endParaRPr lang="pl-PL" sz="1200" b="1" dirty="0">
              <a:solidFill>
                <a:srgbClr val="79AC38"/>
              </a:solidFill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14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POŻYCZKA NA POPRAWĘ EFEKTYWNOŚCI ENERGETYCZNEJ W BUDYNKACH </a:t>
            </a:r>
            <a:br>
              <a:rPr lang="pl-PL" sz="14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14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UŻYTECZNOŚCI  PUBLICZNEJ.</a:t>
            </a:r>
          </a:p>
          <a:p>
            <a:endParaRPr lang="pl-PL" sz="1400" b="1" dirty="0">
              <a:solidFill>
                <a:srgbClr val="79AC38"/>
              </a:solidFill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14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POŻYCZKA NA EFEKTYWNOŚĆ ENERGETYCZNĄ W BUDYNKACH WIELORODZINNYCH.</a:t>
            </a:r>
          </a:p>
        </p:txBody>
      </p:sp>
      <p:pic>
        <p:nvPicPr>
          <p:cNvPr id="2" name="Grafika 1">
            <a:extLst>
              <a:ext uri="{FF2B5EF4-FFF2-40B4-BE49-F238E27FC236}">
                <a16:creationId xmlns:a16="http://schemas.microsoft.com/office/drawing/2014/main" id="{2D9654D3-75F5-E88F-C3E0-C7E27C213B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8196" y="670083"/>
            <a:ext cx="1335750" cy="797864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77737B62-46AF-8586-71AE-364F66817DA7}"/>
              </a:ext>
            </a:extLst>
          </p:cNvPr>
          <p:cNvSpPr txBox="1"/>
          <p:nvPr/>
        </p:nvSpPr>
        <p:spPr>
          <a:xfrm>
            <a:off x="678886" y="5077383"/>
            <a:ext cx="2085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/>
              <a:t>Rafał Wdowicz, </a:t>
            </a:r>
          </a:p>
          <a:p>
            <a:r>
              <a:rPr lang="pl-PL" sz="1200" dirty="0"/>
              <a:t>p.o. dyrektora Departamentu Instrumentów Finansowych</a:t>
            </a:r>
          </a:p>
        </p:txBody>
      </p:sp>
    </p:spTree>
    <p:extLst>
      <p:ext uri="{BB962C8B-B14F-4D97-AF65-F5344CB8AC3E}">
        <p14:creationId xmlns:p14="http://schemas.microsoft.com/office/powerpoint/2010/main" val="3203761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C3DB9-E32D-020E-3307-E24FB62FA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>
            <a:extLst>
              <a:ext uri="{FF2B5EF4-FFF2-40B4-BE49-F238E27FC236}">
                <a16:creationId xmlns:a16="http://schemas.microsoft.com/office/drawing/2014/main" id="{AD5B54C5-B8F7-A405-3522-7A26C14FE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369" y="0"/>
            <a:ext cx="5050631" cy="6858000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735FF8FB-92D1-1EDE-5C77-5F0A05BA17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6192" y="5792948"/>
            <a:ext cx="8748252" cy="749598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404439C8-06BF-A672-58A8-1EE128391C9F}"/>
              </a:ext>
            </a:extLst>
          </p:cNvPr>
          <p:cNvSpPr txBox="1"/>
          <p:nvPr/>
        </p:nvSpPr>
        <p:spPr>
          <a:xfrm>
            <a:off x="516192" y="1881488"/>
            <a:ext cx="67400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l-PL" sz="3600" b="1" i="0" dirty="0">
                <a:solidFill>
                  <a:srgbClr val="79AC38"/>
                </a:solidFill>
                <a:effectLst/>
                <a:latin typeface="Poppins" panose="00000500000000000000" pitchFamily="2" charset="-18"/>
                <a:cs typeface="Poppins" panose="00000500000000000000" pitchFamily="2" charset="-18"/>
              </a:rPr>
              <a:t>Podążając za misją </a:t>
            </a:r>
            <a:br>
              <a:rPr lang="pl-PL" sz="3600" b="1" i="0" dirty="0">
                <a:solidFill>
                  <a:srgbClr val="79AC38"/>
                </a:solidFill>
                <a:effectLst/>
                <a:latin typeface="Poppins" panose="00000500000000000000" pitchFamily="2" charset="-18"/>
                <a:cs typeface="Poppins" panose="00000500000000000000" pitchFamily="2" charset="-18"/>
              </a:rPr>
            </a:br>
            <a:r>
              <a:rPr lang="pl-PL" sz="3600" b="1" i="0" dirty="0">
                <a:solidFill>
                  <a:srgbClr val="79AC38"/>
                </a:solidFill>
                <a:effectLst/>
                <a:latin typeface="Poppins" panose="00000500000000000000" pitchFamily="2" charset="-18"/>
                <a:cs typeface="Poppins" panose="00000500000000000000" pitchFamily="2" charset="-18"/>
              </a:rPr>
              <a:t>MARR S.A.,</a:t>
            </a:r>
            <a:r>
              <a:rPr lang="pl-PL" sz="3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 </a:t>
            </a:r>
            <a:r>
              <a:rPr lang="pl-PL" sz="3600" b="1" i="0" dirty="0">
                <a:solidFill>
                  <a:srgbClr val="79AC38"/>
                </a:solidFill>
                <a:effectLst/>
                <a:latin typeface="Poppins" panose="00000500000000000000" pitchFamily="2" charset="-18"/>
                <a:cs typeface="Poppins" panose="00000500000000000000" pitchFamily="2" charset="-18"/>
              </a:rPr>
              <a:t>realizujemy programy inwestycyjne </a:t>
            </a:r>
            <a:r>
              <a:rPr lang="pl-PL" sz="3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podnoszące efektywność energetyczną </a:t>
            </a:r>
            <a:br>
              <a:rPr lang="pl-PL" sz="3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</a:br>
            <a:r>
              <a:rPr lang="pl-PL" sz="3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w </a:t>
            </a:r>
            <a:r>
              <a:rPr lang="pl-PL" sz="3600" b="1" i="0" dirty="0">
                <a:solidFill>
                  <a:srgbClr val="79AC38"/>
                </a:solidFill>
                <a:effectLst/>
                <a:latin typeface="Poppins" panose="00000500000000000000" pitchFamily="2" charset="-18"/>
                <a:cs typeface="Poppins" panose="00000500000000000000" pitchFamily="2" charset="-18"/>
              </a:rPr>
              <a:t>Małopolsce</a:t>
            </a:r>
          </a:p>
        </p:txBody>
      </p:sp>
      <p:pic>
        <p:nvPicPr>
          <p:cNvPr id="2" name="Grafika 1">
            <a:extLst>
              <a:ext uri="{FF2B5EF4-FFF2-40B4-BE49-F238E27FC236}">
                <a16:creationId xmlns:a16="http://schemas.microsoft.com/office/drawing/2014/main" id="{5D9C8DF9-6EB5-13D1-4843-416A3621C5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8196" y="670083"/>
            <a:ext cx="1335750" cy="7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55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0F204CE8-16A9-ED37-57A4-143614AC0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84DC936D-3F13-7CDF-F906-77E75ED52B13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MARR S.A. Partnerem Finansującym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282A9A2D-7D17-223F-9AD0-D4099D6B1DF5}"/>
              </a:ext>
            </a:extLst>
          </p:cNvPr>
          <p:cNvSpPr txBox="1"/>
          <p:nvPr/>
        </p:nvSpPr>
        <p:spPr>
          <a:xfrm>
            <a:off x="700548" y="1902867"/>
            <a:ext cx="94463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Instrumentu Finansowego p.n. </a:t>
            </a:r>
            <a:r>
              <a:rPr lang="pl-PL" sz="2800" b="1" i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„Pożyczka na poprawę efektywności energetycznej w budynkach użyteczności publicznej”</a:t>
            </a:r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 w ramach Programu Fundusze Europejskie dla Małopolski 2021-2027.</a:t>
            </a:r>
            <a:endParaRPr lang="pl-PL" sz="2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BE3F94D0-847C-A1FA-FAA1-EFFF86226BBE}"/>
              </a:ext>
            </a:extLst>
          </p:cNvPr>
          <p:cNvSpPr txBox="1"/>
          <p:nvPr/>
        </p:nvSpPr>
        <p:spPr>
          <a:xfrm>
            <a:off x="700548" y="4657172"/>
            <a:ext cx="103333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Działanie 2.1. Poprawa efektywności energetycznej – Instrumenty finansowe.</a:t>
            </a:r>
            <a:endParaRPr lang="pl-PL" sz="1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420439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1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7FFBB2-90A0-447E-EC61-B6ADB6D19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a 7">
            <a:extLst>
              <a:ext uri="{FF2B5EF4-FFF2-40B4-BE49-F238E27FC236}">
                <a16:creationId xmlns:a16="http://schemas.microsoft.com/office/drawing/2014/main" id="{3B628B79-ABBA-B9B5-DB12-486CA0417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1874" y="5723714"/>
            <a:ext cx="8748252" cy="749598"/>
          </a:xfrm>
          <a:prstGeom prst="rect">
            <a:avLst/>
          </a:prstGeom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F88B0669-220E-0A5F-B498-C471D09E9779}"/>
              </a:ext>
            </a:extLst>
          </p:cNvPr>
          <p:cNvSpPr txBox="1"/>
          <p:nvPr/>
        </p:nvSpPr>
        <p:spPr>
          <a:xfrm>
            <a:off x="990073" y="3753937"/>
            <a:ext cx="674001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JST i podległych im podmiotów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Jednostek naukowych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Organizacji pozarządowych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Kościołów i związków wyznaniowych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852E3743-D488-5341-6C72-4DA0EEB764F6}"/>
              </a:ext>
            </a:extLst>
          </p:cNvPr>
          <p:cNvSpPr txBox="1"/>
          <p:nvPr/>
        </p:nvSpPr>
        <p:spPr>
          <a:xfrm>
            <a:off x="516192" y="1672679"/>
            <a:ext cx="67400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Atrakcyjne </a:t>
            </a:r>
          </a:p>
          <a:p>
            <a:r>
              <a:rPr lang="pl-PL" sz="6000" b="1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pożyczki dla </a:t>
            </a:r>
          </a:p>
        </p:txBody>
      </p:sp>
      <p:pic>
        <p:nvPicPr>
          <p:cNvPr id="5" name="Grafika 4">
            <a:extLst>
              <a:ext uri="{FF2B5EF4-FFF2-40B4-BE49-F238E27FC236}">
                <a16:creationId xmlns:a16="http://schemas.microsoft.com/office/drawing/2014/main" id="{46473B77-085C-67AB-BCD2-7F303085E8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4151" y="3802135"/>
            <a:ext cx="272520" cy="23358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48828881-D3C2-D35D-CB06-B1AC1193F8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564" y="4245729"/>
            <a:ext cx="272520" cy="233589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3F446351-AB09-524D-66D0-1A36E3349B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564" y="4689323"/>
            <a:ext cx="272520" cy="233589"/>
          </a:xfrm>
          <a:prstGeom prst="rect">
            <a:avLst/>
          </a:prstGeom>
        </p:spPr>
      </p:pic>
      <p:pic>
        <p:nvPicPr>
          <p:cNvPr id="15" name="Grafika 14">
            <a:extLst>
              <a:ext uri="{FF2B5EF4-FFF2-40B4-BE49-F238E27FC236}">
                <a16:creationId xmlns:a16="http://schemas.microsoft.com/office/drawing/2014/main" id="{4ED091AE-4922-2CD9-B971-003BED2AEE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8028" y="5132917"/>
            <a:ext cx="272520" cy="233589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C28C4E54-9FCE-B534-E0FD-4547439A7D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076" y="2048828"/>
            <a:ext cx="5400000" cy="3071650"/>
          </a:xfrm>
          <a:prstGeom prst="rect">
            <a:avLst/>
          </a:prstGeom>
        </p:spPr>
      </p:pic>
      <p:pic>
        <p:nvPicPr>
          <p:cNvPr id="9" name="Grafika 8">
            <a:extLst>
              <a:ext uri="{FF2B5EF4-FFF2-40B4-BE49-F238E27FC236}">
                <a16:creationId xmlns:a16="http://schemas.microsoft.com/office/drawing/2014/main" id="{E7C287D9-DE86-EF0E-2AA3-A4683781D2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8196" y="670083"/>
            <a:ext cx="1335750" cy="7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30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020FB-A89D-E22F-4167-1F48A9EB9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22FB49FE-C716-501B-8C64-75FD3C934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FB57E79-4965-46DF-CA04-8262595AD7EE}"/>
              </a:ext>
            </a:extLst>
          </p:cNvPr>
          <p:cNvSpPr txBox="1"/>
          <p:nvPr/>
        </p:nvSpPr>
        <p:spPr>
          <a:xfrm>
            <a:off x="700548" y="848032"/>
            <a:ext cx="99674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Finansowanie</a:t>
            </a:r>
            <a:b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Pożyczki dla BUP OFERTA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2BB118FA-DC64-0463-4E8C-74BA92491F07}"/>
              </a:ext>
            </a:extLst>
          </p:cNvPr>
          <p:cNvSpPr txBox="1"/>
          <p:nvPr/>
        </p:nvSpPr>
        <p:spPr>
          <a:xfrm>
            <a:off x="700548" y="255594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Wartość jednostkowej pożyczki do 10 mln zł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6DF7BA54-B533-355A-8D08-D914C8D0AFB9}"/>
              </a:ext>
            </a:extLst>
          </p:cNvPr>
          <p:cNvSpPr txBox="1"/>
          <p:nvPr/>
        </p:nvSpPr>
        <p:spPr>
          <a:xfrm>
            <a:off x="700548" y="3278981"/>
            <a:ext cx="1033337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atrakcyjne oprocentowanie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1%</a:t>
            </a: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 niezmienne w całym okresie spłaty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okres spłaty 240 miesięcy, tj.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20 lat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karencja w spłacie kapitału do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24 miesięcy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możliwe umorzenie do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50% kapitału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za udzielenie i obsługę pożyczki nie będą pobierane żadne dodatkowe opłaty ani prowizje </a:t>
            </a:r>
          </a:p>
        </p:txBody>
      </p:sp>
    </p:spTree>
    <p:extLst>
      <p:ext uri="{BB962C8B-B14F-4D97-AF65-F5344CB8AC3E}">
        <p14:creationId xmlns:p14="http://schemas.microsoft.com/office/powerpoint/2010/main" val="1017330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0D703-D7CF-3A2D-C603-BDD8BFB45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9D0D6559-C753-B526-0B1D-F57047175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0DDE8E52-80F4-56ED-B152-440B8CF71DDD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Cel pożyczki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62B3A2F8-3E37-3DDD-E37F-A73DB672CF8F}"/>
              </a:ext>
            </a:extLst>
          </p:cNvPr>
          <p:cNvSpPr txBox="1"/>
          <p:nvPr/>
        </p:nvSpPr>
        <p:spPr>
          <a:xfrm>
            <a:off x="700548" y="1946377"/>
            <a:ext cx="9967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Poprawa efektywności energetycznej w budynkach użyteczności publicznej na terenie województwa małopolskiego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94FA2B0-EE01-0D2B-D9FE-A4D30F47B8EC}"/>
              </a:ext>
            </a:extLst>
          </p:cNvPr>
          <p:cNvSpPr txBox="1"/>
          <p:nvPr/>
        </p:nvSpPr>
        <p:spPr>
          <a:xfrm>
            <a:off x="700548" y="3106278"/>
            <a:ext cx="103333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Wspierane są inwestycje rea</a:t>
            </a:r>
            <a:r>
              <a:rPr lang="pl-PL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lizowane na terenie województwa małopolskiego podnoszące efektywność energetyczną budynków, przyczyniające się do ograniczenia zużycia energii elektrycznej i cieplnej, obniżenia emisyjności, a także dywersyfikacji źródeł wytwarzanie energii, poprzez kompleksową modernizację energetyczną budynków.</a:t>
            </a:r>
            <a:endParaRPr lang="pl-PL" sz="1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716288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EAA01-EEF6-5274-4E80-BE36784B5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84684E9A-32C6-E751-6779-58AD743C7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B92F76B7-3925-BCAA-2BD0-CD013FEB5C48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Przeznaczenie pożyczki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F99BA3EC-3A5F-36AE-5E97-49294BC7E2BD}"/>
              </a:ext>
            </a:extLst>
          </p:cNvPr>
          <p:cNvSpPr txBox="1"/>
          <p:nvPr/>
        </p:nvSpPr>
        <p:spPr>
          <a:xfrm>
            <a:off x="700548" y="1967036"/>
            <a:ext cx="9446342" cy="4120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ocieplenie przegród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wymiana okien, drzwi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wymiana wewnętrznego i zewnętrznego oświetlenia na energooszczędne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instalacja OZE wraz z magazynem energii na potrzeby własne budynku (moc instalacji OZE powinna odpowiadać zapotrzebowaniu na energię elektryczną/cieplną budynku)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zastosowanie systemów monitorowania i zarządzania energią w budynku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przebudowa systemów wentylacji i klimatyzacji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instalacja systemów chłodzących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przebudowa systemów grzewczych wraz z wymianą źródeł ciepła i podłączeniem do źródła ciepła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koszty audytu lub ekspertyzy ornitologicznej/chiropterologicznej</a:t>
            </a:r>
          </a:p>
        </p:txBody>
      </p:sp>
    </p:spTree>
    <p:extLst>
      <p:ext uri="{BB962C8B-B14F-4D97-AF65-F5344CB8AC3E}">
        <p14:creationId xmlns:p14="http://schemas.microsoft.com/office/powerpoint/2010/main" val="1576230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BA542-BF60-206F-CB59-616CC2690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01D91C59-77A2-4F87-0CAB-490EEA554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1A982C52-508A-926B-DC2F-FCD537A85D24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Audyt energetyczny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FF8FA9FE-749A-151B-8828-9E07FAD2DDA1}"/>
              </a:ext>
            </a:extLst>
          </p:cNvPr>
          <p:cNvSpPr txBox="1"/>
          <p:nvPr/>
        </p:nvSpPr>
        <p:spPr>
          <a:xfrm>
            <a:off x="1066470" y="1893606"/>
            <a:ext cx="99674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  <a:t>Zakres rzeczowy inwestycji musi wynikać z audytu energetycznego </a:t>
            </a:r>
          </a:p>
          <a:p>
            <a:pPr>
              <a:spcAft>
                <a:spcPts val="600"/>
              </a:spcAft>
            </a:pPr>
            <a:b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1600" dirty="0">
                <a:latin typeface="Poppins" panose="00000500000000000000" pitchFamily="50" charset="-18"/>
                <a:cs typeface="Poppins" panose="00000500000000000000" pitchFamily="50" charset="-18"/>
              </a:rPr>
              <a:t>Z pożyczki można sfinansować elementy niewynikające z audytu, o ile przyczyniają się do realizacji celów Zielonego Ładu (np. poprawa dostępności) i stanowią do </a:t>
            </a:r>
            <a: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  <a:t>15%</a:t>
            </a:r>
            <a:r>
              <a:rPr lang="pl-PL" sz="1600" dirty="0">
                <a:latin typeface="Poppins" panose="00000500000000000000" pitchFamily="50" charset="-18"/>
                <a:cs typeface="Poppins" panose="00000500000000000000" pitchFamily="50" charset="-18"/>
              </a:rPr>
              <a:t> wartości pożyczki</a:t>
            </a:r>
          </a:p>
          <a:p>
            <a:pPr>
              <a:spcAft>
                <a:spcPts val="600"/>
              </a:spcAft>
            </a:pPr>
            <a:endParaRPr lang="pl-PL" sz="1600" b="1" dirty="0">
              <a:latin typeface="Poppins" panose="00000500000000000000" pitchFamily="50" charset="-18"/>
              <a:ea typeface="Calibri" panose="020F0502020204030204" pitchFamily="34" charset="0"/>
              <a:cs typeface="Poppins" panose="00000500000000000000" pitchFamily="50" charset="-18"/>
            </a:endParaRPr>
          </a:p>
          <a:p>
            <a:pPr>
              <a:spcAft>
                <a:spcPts val="600"/>
              </a:spcAft>
            </a:pP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 wyniku realizacji inwestycji uzyskana </a:t>
            </a:r>
            <a:r>
              <a:rPr lang="pl-PL" sz="16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oszczędność energii pierwotnej wynosi minimum 30%, </a:t>
            </a: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przy czym pułap ten odnosi się do poszczególnych budynków. Wyjątek stanowią budynki zabytkowe</a:t>
            </a:r>
          </a:p>
          <a:p>
            <a:endParaRPr lang="pl-PL" sz="1600" b="1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endParaRPr lang="pl-PL" sz="1600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BGK udostępnia na swojej stronie internetowej </a:t>
            </a: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4"/>
              </a:rPr>
              <a:t>„Przewodnik dla audytów – budynki publiczne”</a:t>
            </a:r>
            <a:endParaRPr lang="pl-PL" sz="16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D247954C-A8BE-41ED-77BB-815E58401E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1941804"/>
            <a:ext cx="272520" cy="23358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BA6CC1B3-A190-10A9-C293-8470442CD3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2499724"/>
            <a:ext cx="272520" cy="23358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16145820-9CDD-5E31-31A8-7A01D3C137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3324767"/>
            <a:ext cx="272520" cy="233589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F1138E46-4E16-EEFB-3C0C-92B452378E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4449019"/>
            <a:ext cx="272520" cy="2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63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B584C-660C-1A71-DDE1-3DD53A084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3978EE36-B5F3-F512-384E-F2C9EF64A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810A596-58F0-0A9D-D62F-69A07B6B9F3C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Pozostałe informacje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0C25425A-1306-4143-A3BD-23FF190492AE}"/>
              </a:ext>
            </a:extLst>
          </p:cNvPr>
          <p:cNvSpPr txBox="1"/>
          <p:nvPr/>
        </p:nvSpPr>
        <p:spPr>
          <a:xfrm>
            <a:off x="700548" y="1967036"/>
            <a:ext cx="9446342" cy="3008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pożyczka może finansować wyłącznie te elementy inwestycji końcowej, które nie są fizycznie ukończone lub w pełni wdrożone na dzień decyzji Partnera Finansującego o udzieleniu pożyczki</a:t>
            </a:r>
          </a:p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pożyczkobiorca może zmienić zakres rzeczowy Inwestycji Końcowej, o ile jest zgodny z celem Inwestycji Końcowej, na który może być udzielona pożyczka</a:t>
            </a:r>
          </a:p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pożyczka może finansować do 100% wydatków na Inwestycję Końcową </a:t>
            </a:r>
          </a:p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pożyczkobiorca może wnieść swój wkład</a:t>
            </a:r>
          </a:p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latin typeface="Poppins" panose="00000500000000000000" pitchFamily="2" charset="-18"/>
                <a:cs typeface="Poppins" panose="00000500000000000000" pitchFamily="2" charset="-18"/>
              </a:rPr>
              <a:t>pożyczkę można łączyć z innym wsparciem publicznym, ale nie na te same wydatki</a:t>
            </a:r>
          </a:p>
          <a:p>
            <a:pPr marL="285750" indent="-285750" algn="just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latin typeface="Poppins" panose="00000500000000000000" pitchFamily="2" charset="-18"/>
                <a:cs typeface="Poppins" panose="00000500000000000000" pitchFamily="2" charset="-18"/>
              </a:rPr>
              <a:t>pożyczka finansuje wydatki w kwotach brutto, tj. z podatkiem VAT</a:t>
            </a:r>
          </a:p>
        </p:txBody>
      </p:sp>
    </p:spTree>
    <p:extLst>
      <p:ext uri="{BB962C8B-B14F-4D97-AF65-F5344CB8AC3E}">
        <p14:creationId xmlns:p14="http://schemas.microsoft.com/office/powerpoint/2010/main" val="2172532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4CE58-9D98-9FD7-E987-5991E733B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4ABB1361-5A3B-4632-5D8E-2F36298AA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C567AD5-27CA-C611-67FC-019898F27F65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Ostateczni odbiorcy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D6D7D29B-0D64-2A66-AFD0-1B39AE6A618C}"/>
              </a:ext>
            </a:extLst>
          </p:cNvPr>
          <p:cNvSpPr txBox="1"/>
          <p:nvPr/>
        </p:nvSpPr>
        <p:spPr>
          <a:xfrm>
            <a:off x="1174955" y="1919661"/>
            <a:ext cx="94463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Jednostki Samorządu Terytorialnego, w tym podległe im podmioty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Podmioty świadczące usługi publiczne w ramach realizacji obowiązków własnych JST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Jednostki naukowe, uczelnie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Spółdzielnie mieszkaniowe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Organizacje pozarządowe i ich partnerstwa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Kościoły i związki wyznaniowe</a:t>
            </a:r>
          </a:p>
        </p:txBody>
      </p:sp>
      <p:pic>
        <p:nvPicPr>
          <p:cNvPr id="4" name="Grafika 3">
            <a:extLst>
              <a:ext uri="{FF2B5EF4-FFF2-40B4-BE49-F238E27FC236}">
                <a16:creationId xmlns:a16="http://schemas.microsoft.com/office/drawing/2014/main" id="{77FB79EC-56E4-641F-E6B7-A17FD9E873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2525827"/>
            <a:ext cx="261428" cy="365999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578D7A12-DA4B-1C91-BA4C-F57C84C82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3402944"/>
            <a:ext cx="261428" cy="36599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509F93BD-20EF-0E39-A377-46AAC8AE83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4014455"/>
            <a:ext cx="261428" cy="365999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5AB3B22D-93F0-155F-A077-E04C97B8BF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4641857"/>
            <a:ext cx="261428" cy="365999"/>
          </a:xfrm>
          <a:prstGeom prst="rect">
            <a:avLst/>
          </a:prstGeom>
        </p:spPr>
      </p:pic>
      <p:pic>
        <p:nvPicPr>
          <p:cNvPr id="2" name="Grafika 1">
            <a:extLst>
              <a:ext uri="{FF2B5EF4-FFF2-40B4-BE49-F238E27FC236}">
                <a16:creationId xmlns:a16="http://schemas.microsoft.com/office/drawing/2014/main" id="{17B1B25A-B8C4-2332-412F-56E24C458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912945"/>
            <a:ext cx="261428" cy="365999"/>
          </a:xfrm>
          <a:prstGeom prst="rect">
            <a:avLst/>
          </a:prstGeom>
        </p:spPr>
      </p:pic>
      <p:pic>
        <p:nvPicPr>
          <p:cNvPr id="9" name="Grafika 8">
            <a:extLst>
              <a:ext uri="{FF2B5EF4-FFF2-40B4-BE49-F238E27FC236}">
                <a16:creationId xmlns:a16="http://schemas.microsoft.com/office/drawing/2014/main" id="{95F8CBF7-678E-551F-D3F2-76FE0B0FF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5220232"/>
            <a:ext cx="261428" cy="3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92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9FEDC-D52A-DE73-1259-7E943DF57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11C1FBB2-0366-DF51-37B1-08CE3804B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944E5B7D-6308-B503-825E-EDF55B956858}"/>
              </a:ext>
            </a:extLst>
          </p:cNvPr>
          <p:cNvSpPr txBox="1"/>
          <p:nvPr/>
        </p:nvSpPr>
        <p:spPr>
          <a:xfrm>
            <a:off x="700548" y="848032"/>
            <a:ext cx="97413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Środki z pożyczki nie mogą być przeznaczone m.in. na: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94F27BEE-B5C7-E2F5-4538-C341D5FCC331}"/>
              </a:ext>
            </a:extLst>
          </p:cNvPr>
          <p:cNvSpPr txBox="1"/>
          <p:nvPr/>
        </p:nvSpPr>
        <p:spPr>
          <a:xfrm>
            <a:off x="700548" y="2555925"/>
            <a:ext cx="9446342" cy="375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spłatę odsetek od zadłużenia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prefinansowanie wydatków, w części, na którą Ostateczny Odbiorca otrzymał dofinansowanie w formie dotacji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refinansowanie pożyczek, kredytów, leasingu lub innych form finansowania, z których korzysta Ostateczny Odbiorca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finansowanie zakupu aktywów finansowych przeznaczonych do obrotu lub lokowania kapitału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finansowanie zakupu nieruchomości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inwestycje w budynki będące własnością jednostek administracji rządowej, DPS, ZOL, szkołach specjalnych</a:t>
            </a:r>
          </a:p>
        </p:txBody>
      </p:sp>
    </p:spTree>
    <p:extLst>
      <p:ext uri="{BB962C8B-B14F-4D97-AF65-F5344CB8AC3E}">
        <p14:creationId xmlns:p14="http://schemas.microsoft.com/office/powerpoint/2010/main" val="4114196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52D3A-301A-B44D-CA3D-B0F0AAC6B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B1439FDB-9E4B-5AC0-339B-355936726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125550A-E4E0-FCA6-67DC-6E80439B03FF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Nabór wniosków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9635E8C9-6216-7CA0-FC31-2D959D665EFA}"/>
              </a:ext>
            </a:extLst>
          </p:cNvPr>
          <p:cNvSpPr txBox="1"/>
          <p:nvPr/>
        </p:nvSpPr>
        <p:spPr>
          <a:xfrm>
            <a:off x="1066469" y="1922278"/>
            <a:ext cx="10229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pl-PL" sz="2400" b="1" dirty="0"/>
              <a:t>Przyjmowanie wniosków w trybie ciągłym i otwartym trwa od 17 lutego 2025 r.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BE4D0BAA-9FEF-0A84-7267-285DD020FC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970476"/>
            <a:ext cx="272520" cy="233589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C1320CC3-A51E-7551-0185-B97FDFA8FC6B}"/>
              </a:ext>
            </a:extLst>
          </p:cNvPr>
          <p:cNvSpPr txBox="1"/>
          <p:nvPr/>
        </p:nvSpPr>
        <p:spPr>
          <a:xfrm>
            <a:off x="700548" y="2736946"/>
            <a:ext cx="103333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Dokumenty wymagane do złożenia są zamieszczone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6"/>
              </a:rPr>
              <a:t>na stronie internetowej MARR S.A.</a:t>
            </a:r>
            <a:b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6"/>
              </a:rPr>
            </a:b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jako Partnera Finansującego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6E0AE391-1F73-43A4-4BEA-9DB08BD0A697}"/>
              </a:ext>
            </a:extLst>
          </p:cNvPr>
          <p:cNvSpPr txBox="1"/>
          <p:nvPr/>
        </p:nvSpPr>
        <p:spPr>
          <a:xfrm>
            <a:off x="1125468" y="3763758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pl-PL" sz="2400" b="1" dirty="0"/>
              <a:t>Formy składania wniosków</a:t>
            </a:r>
          </a:p>
        </p:txBody>
      </p:sp>
      <p:pic>
        <p:nvPicPr>
          <p:cNvPr id="6" name="Grafika 5">
            <a:extLst>
              <a:ext uri="{FF2B5EF4-FFF2-40B4-BE49-F238E27FC236}">
                <a16:creationId xmlns:a16="http://schemas.microsoft.com/office/drawing/2014/main" id="{C9A2AAED-D793-8574-207D-2687EAB550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3877795"/>
            <a:ext cx="272520" cy="233589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DCD69C6-5C44-BF2B-E651-8B504A49113A}"/>
              </a:ext>
            </a:extLst>
          </p:cNvPr>
          <p:cNvSpPr txBox="1"/>
          <p:nvPr/>
        </p:nvSpPr>
        <p:spPr>
          <a:xfrm>
            <a:off x="700548" y="4502750"/>
            <a:ext cx="103333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5881C1"/>
                </a:solidFill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Forma pisemna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- doręczona pocztą lub osobiście w biurach MARR S.A.</a:t>
            </a:r>
          </a:p>
          <a:p>
            <a:pPr marL="285750" indent="-285750">
              <a:buFontTx/>
              <a:buChar char="-"/>
            </a:pP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ul. Kordylewskiego 11 w Krakowie lub ul. Grunwaldzka 17 w Nowym Sączu</a:t>
            </a:r>
          </a:p>
          <a:p>
            <a:endParaRPr lang="pl-PL" sz="1800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r>
              <a:rPr lang="pl-PL" sz="1800" b="1" dirty="0">
                <a:solidFill>
                  <a:srgbClr val="5881C1"/>
                </a:solidFill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Forma elektroniczna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- jeśli wniosek oraz załączone do niego dokumenty zostały opatrzone kwalifikowanym podpisem elektronicznym.</a:t>
            </a:r>
          </a:p>
        </p:txBody>
      </p:sp>
    </p:spTree>
    <p:extLst>
      <p:ext uri="{BB962C8B-B14F-4D97-AF65-F5344CB8AC3E}">
        <p14:creationId xmlns:p14="http://schemas.microsoft.com/office/powerpoint/2010/main" val="1949430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8003F-38AA-4D02-D2BF-DC2355CDC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FE17FD06-C654-26BB-0598-CB4D85C8E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FB3244D4-E1ED-5B06-A9E2-E4B1B2B841AF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Procedowanie wniosków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C92A4AA-4198-01FB-6C3E-C5A8C1EE72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62957"/>
              </p:ext>
            </p:extLst>
          </p:nvPr>
        </p:nvGraphicFramePr>
        <p:xfrm>
          <a:off x="700548" y="1665599"/>
          <a:ext cx="10075607" cy="4267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10237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5765C-3633-8AB1-7CE6-531F0A9BA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9A21E429-2534-5AAD-A08B-70E90812E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7632DEB7-7706-DC36-99B7-4534B0AEBF40}"/>
              </a:ext>
            </a:extLst>
          </p:cNvPr>
          <p:cNvSpPr txBox="1"/>
          <p:nvPr/>
        </p:nvSpPr>
        <p:spPr>
          <a:xfrm>
            <a:off x="700547" y="848032"/>
            <a:ext cx="104005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Umorzenie pożyczki do 50% kapitału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17D552BF-3289-97AC-71B2-7BF6E7CAC621}"/>
              </a:ext>
            </a:extLst>
          </p:cNvPr>
          <p:cNvSpPr txBox="1"/>
          <p:nvPr/>
        </p:nvSpPr>
        <p:spPr>
          <a:xfrm>
            <a:off x="700548" y="1886825"/>
            <a:ext cx="10400588" cy="3792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30% </a:t>
            </a:r>
            <a:r>
              <a:rPr lang="pl-PL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pożyczki, jeżeli uzyskana oszczędność energii pierwotnej wynosi co najmniej 40%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20%</a:t>
            </a:r>
            <a:r>
              <a:rPr lang="pl-PL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 </a:t>
            </a:r>
            <a:r>
              <a:rPr lang="pl-PL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w przypadku inwestycji, jeżeli uzyskana oszczędność energii pierwotnej wynosi w przedziale od 30% do 40%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20% </a:t>
            </a:r>
            <a:r>
              <a:rPr lang="pl-PL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w przypadku inwestycji Końcowej obejmującej budynki zabytkowe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10% </a:t>
            </a:r>
            <a:r>
              <a:rPr lang="pl-PL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w przypadku położenia całej inwestycji na obszarach strategicznej interwencji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10% </a:t>
            </a:r>
            <a:r>
              <a:rPr lang="pl-PL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w przypadku inwestycji dotyczącej wymiany źródła ciepła na OZE</a:t>
            </a:r>
          </a:p>
        </p:txBody>
      </p:sp>
    </p:spTree>
    <p:extLst>
      <p:ext uri="{BB962C8B-B14F-4D97-AF65-F5344CB8AC3E}">
        <p14:creationId xmlns:p14="http://schemas.microsoft.com/office/powerpoint/2010/main" val="3341900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BFE2D-4740-1F8F-FF1C-F4BC5F0D0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D47FCAEA-A483-3293-B412-6EB2576ED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0D17EEE1-8C3E-042F-8390-AEE4642F3813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Pomoc publiczna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A8C86248-6D72-A29B-55C8-4A47709ED7EB}"/>
              </a:ext>
            </a:extLst>
          </p:cNvPr>
          <p:cNvSpPr txBox="1"/>
          <p:nvPr/>
        </p:nvSpPr>
        <p:spPr>
          <a:xfrm>
            <a:off x="1035662" y="1904659"/>
            <a:ext cx="944634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udzielenie Jednostkowej Pożyczki na warunkach korzystniejszych niż rynkowe może wiązać się z wystąpieniem pomocy publicznej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przepisy o pomocy publicznej mają zastosowanie do przedsiębiorstw, tj. podmiotów prowadzących działalność gospodarczą, bez względu na ich status prawny i sposób ich finansowania 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wsparcie udzielone jednostce samorządu terytorialnego w ramach pożyczki, co do zasady nie stanowi pomocy publicznej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inwestycje realizowane w budynkach, w których ponad 15% powierzchni całkowitej budynku służy prowadzeniu działalności gospodarczej nie mogą uzyskać wsparcia w formie bez pomocy publicznej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902D9D1B-83CB-0AC7-858D-AF717C0D1C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904659"/>
            <a:ext cx="261428" cy="36599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207468D6-2AF0-DB5E-6A85-2FA510AF39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2806670"/>
            <a:ext cx="261428" cy="365999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3E4FBF77-7280-A43C-7CC6-0A6C047A4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3997051"/>
            <a:ext cx="261428" cy="36599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9FCDCC97-FBB1-D5AA-F90B-5E1DA9810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5004432"/>
            <a:ext cx="261428" cy="3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855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2B66E-C483-34A5-59C3-BE0D477A5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C9E19212-1EFF-C855-563E-BCF3F03FD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B22B639-E130-2D3D-D3AE-17E1FDD32D63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Zabezpieczenie pożyczek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5626DF81-8D17-9BF9-A17F-773FAFB9C96F}"/>
              </a:ext>
            </a:extLst>
          </p:cNvPr>
          <p:cNvSpPr txBox="1"/>
          <p:nvPr/>
        </p:nvSpPr>
        <p:spPr>
          <a:xfrm>
            <a:off x="700548" y="190379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Przykłady katalogu zabezpieczeń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BB2A4C5C-3445-1963-DC8C-7DD2A7F8697B}"/>
              </a:ext>
            </a:extLst>
          </p:cNvPr>
          <p:cNvSpPr txBox="1"/>
          <p:nvPr/>
        </p:nvSpPr>
        <p:spPr>
          <a:xfrm>
            <a:off x="700548" y="2651790"/>
            <a:ext cx="1033337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weksel wraz z deklaracją wekslową 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(cesja) praw z polisy ubezpieczeniowej nieruchomości będącej przedmiotem inwestycji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wierzytelności z wpłat na fundusz remontowy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pełnomocnictwo/upoważnienie do rachunku bankowego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hipoteka na nieruchomości, zastaw rejestrowy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(cesja) wierzytelności z umowy najmu lub innych umów, gwarancja bankowa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poręczenie, oświadczenie o poddaniu się egzekucji w trybie aktu notarialnego</a:t>
            </a:r>
          </a:p>
        </p:txBody>
      </p:sp>
    </p:spTree>
    <p:extLst>
      <p:ext uri="{BB962C8B-B14F-4D97-AF65-F5344CB8AC3E}">
        <p14:creationId xmlns:p14="http://schemas.microsoft.com/office/powerpoint/2010/main" val="3370387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C83E6-07B7-0BED-3B6E-DCCA6CEE5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C51430AC-F325-9FAD-DAF2-D56CF9360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FAF18336-F064-543A-40E6-40F1A1C084E4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Kontrola udzielonych pożyczek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3940894E-5A45-80EC-CB22-A0DE63410369}"/>
              </a:ext>
            </a:extLst>
          </p:cNvPr>
          <p:cNvSpPr txBox="1"/>
          <p:nvPr/>
        </p:nvSpPr>
        <p:spPr>
          <a:xfrm>
            <a:off x="700548" y="190379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Rodzaje kontroli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4EC15CCA-45CE-E07C-7B92-C7CA5C4D45D0}"/>
              </a:ext>
            </a:extLst>
          </p:cNvPr>
          <p:cNvSpPr txBox="1"/>
          <p:nvPr/>
        </p:nvSpPr>
        <p:spPr>
          <a:xfrm>
            <a:off x="700548" y="2363701"/>
            <a:ext cx="1033337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„kontrola zza biurka” - w siedzibie MARR 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„kontrola na miejscu” -  w siedzibie lub miejscu prowadzenia działalności Odbiorcy lub miejscu realizacji inwestycji</a:t>
            </a:r>
          </a:p>
          <a:p>
            <a:pPr>
              <a:buClr>
                <a:srgbClr val="79AC38"/>
              </a:buClr>
            </a:pPr>
            <a:endParaRPr lang="pl-PL" sz="2400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pPr>
              <a:buClr>
                <a:srgbClr val="79AC38"/>
              </a:buClr>
            </a:pP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Zakres kontroli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prawidłowości wydatkowania środków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realizacji inwestycji zgodnie z zakresem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spełnienia obowiązków informacyjnych</a:t>
            </a:r>
          </a:p>
        </p:txBody>
      </p:sp>
    </p:spTree>
    <p:extLst>
      <p:ext uri="{BB962C8B-B14F-4D97-AF65-F5344CB8AC3E}">
        <p14:creationId xmlns:p14="http://schemas.microsoft.com/office/powerpoint/2010/main" val="223253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0F204CE8-16A9-ED37-57A4-143614AC0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84DC936D-3F13-7CDF-F906-77E75ED52B13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MARR S.A. Partnerem Finansującym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282A9A2D-7D17-223F-9AD0-D4099D6B1DF5}"/>
              </a:ext>
            </a:extLst>
          </p:cNvPr>
          <p:cNvSpPr txBox="1"/>
          <p:nvPr/>
        </p:nvSpPr>
        <p:spPr>
          <a:xfrm>
            <a:off x="700548" y="1902867"/>
            <a:ext cx="94463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Instrumentu Finansowego p.n. </a:t>
            </a:r>
            <a:r>
              <a:rPr lang="pl-PL" sz="2800" b="1" i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„Pożyczka na efektywność energetyczną w budynkach wielorodzinnych”</a:t>
            </a:r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 w ramach Programu Fundusze Europejskie dla Małopolski 2021-2027.</a:t>
            </a:r>
            <a:endParaRPr lang="pl-PL" sz="2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0F7CF39C-DE43-1CB1-2CE5-B9953A380D44}"/>
              </a:ext>
            </a:extLst>
          </p:cNvPr>
          <p:cNvSpPr txBox="1"/>
          <p:nvPr/>
        </p:nvSpPr>
        <p:spPr>
          <a:xfrm>
            <a:off x="700548" y="4004143"/>
            <a:ext cx="103333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Działanie 2.1. Poprawa efektywności energetycznej – Instrumenty finansowe.</a:t>
            </a:r>
            <a:endParaRPr lang="pl-PL" sz="1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231768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a 7">
            <a:extLst>
              <a:ext uri="{FF2B5EF4-FFF2-40B4-BE49-F238E27FC236}">
                <a16:creationId xmlns:a16="http://schemas.microsoft.com/office/drawing/2014/main" id="{34B8A865-13F9-3B4F-9564-5AB91DF71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1874" y="5723714"/>
            <a:ext cx="8748252" cy="749598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487F8050-B892-D5D9-5610-60D5721C94D3}"/>
              </a:ext>
            </a:extLst>
          </p:cNvPr>
          <p:cNvSpPr txBox="1"/>
          <p:nvPr/>
        </p:nvSpPr>
        <p:spPr>
          <a:xfrm>
            <a:off x="1004821" y="3864326"/>
            <a:ext cx="674001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Wspólnot mieszkaniowych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Spółdzielni mieszkaniowych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TBS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Jednostek samorządu terytorialnego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71F8B9E9-624B-E122-2EC3-04686861F19E}"/>
              </a:ext>
            </a:extLst>
          </p:cNvPr>
          <p:cNvSpPr txBox="1"/>
          <p:nvPr/>
        </p:nvSpPr>
        <p:spPr>
          <a:xfrm>
            <a:off x="516192" y="1672679"/>
            <a:ext cx="67400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Atrakcyjne </a:t>
            </a:r>
          </a:p>
          <a:p>
            <a:r>
              <a:rPr lang="pl-PL" sz="60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pożyczki dla </a:t>
            </a:r>
          </a:p>
        </p:txBody>
      </p:sp>
      <p:pic>
        <p:nvPicPr>
          <p:cNvPr id="12" name="Grafika 11">
            <a:extLst>
              <a:ext uri="{FF2B5EF4-FFF2-40B4-BE49-F238E27FC236}">
                <a16:creationId xmlns:a16="http://schemas.microsoft.com/office/drawing/2014/main" id="{350BF207-D963-EAEC-8BDA-1AE7FA67D5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4151" y="3912750"/>
            <a:ext cx="272520" cy="233589"/>
          </a:xfrm>
          <a:prstGeom prst="rect">
            <a:avLst/>
          </a:prstGeom>
        </p:spPr>
      </p:pic>
      <p:pic>
        <p:nvPicPr>
          <p:cNvPr id="13" name="Grafika 12">
            <a:extLst>
              <a:ext uri="{FF2B5EF4-FFF2-40B4-BE49-F238E27FC236}">
                <a16:creationId xmlns:a16="http://schemas.microsoft.com/office/drawing/2014/main" id="{C66B3B7A-CEED-22CE-791C-C5697B3AF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564" y="4356344"/>
            <a:ext cx="272520" cy="233589"/>
          </a:xfrm>
          <a:prstGeom prst="rect">
            <a:avLst/>
          </a:prstGeom>
        </p:spPr>
      </p:pic>
      <p:pic>
        <p:nvPicPr>
          <p:cNvPr id="14" name="Grafika 13">
            <a:extLst>
              <a:ext uri="{FF2B5EF4-FFF2-40B4-BE49-F238E27FC236}">
                <a16:creationId xmlns:a16="http://schemas.microsoft.com/office/drawing/2014/main" id="{E09B09EB-522D-C1EA-E5D1-B312B9796E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564" y="4799938"/>
            <a:ext cx="272520" cy="233589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09699A8E-DCEA-F868-3C40-FD235E18E4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842" y="1319980"/>
            <a:ext cx="5400000" cy="3071650"/>
          </a:xfrm>
          <a:prstGeom prst="rect">
            <a:avLst/>
          </a:prstGeom>
        </p:spPr>
      </p:pic>
      <p:pic>
        <p:nvPicPr>
          <p:cNvPr id="2" name="Grafika 1">
            <a:extLst>
              <a:ext uri="{FF2B5EF4-FFF2-40B4-BE49-F238E27FC236}">
                <a16:creationId xmlns:a16="http://schemas.microsoft.com/office/drawing/2014/main" id="{CA3A7C6D-E906-9D1C-D9C6-74D52A0D4A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8196" y="670083"/>
            <a:ext cx="1335750" cy="797864"/>
          </a:xfrm>
          <a:prstGeom prst="rect">
            <a:avLst/>
          </a:prstGeom>
        </p:spPr>
      </p:pic>
      <p:pic>
        <p:nvPicPr>
          <p:cNvPr id="3" name="Grafika 2">
            <a:extLst>
              <a:ext uri="{FF2B5EF4-FFF2-40B4-BE49-F238E27FC236}">
                <a16:creationId xmlns:a16="http://schemas.microsoft.com/office/drawing/2014/main" id="{53B510F2-2BF6-32A5-26C1-32722CC677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8196" y="5348077"/>
            <a:ext cx="272520" cy="2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63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0F204CE8-16A9-ED37-57A4-143614AC0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84DC936D-3F13-7CDF-F906-77E75ED52B13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MARR S.A. Partnerem Finansującym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282A9A2D-7D17-223F-9AD0-D4099D6B1DF5}"/>
              </a:ext>
            </a:extLst>
          </p:cNvPr>
          <p:cNvSpPr txBox="1"/>
          <p:nvPr/>
        </p:nvSpPr>
        <p:spPr>
          <a:xfrm>
            <a:off x="700548" y="1902867"/>
            <a:ext cx="94463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Instrumentu Finansowego p.n. </a:t>
            </a:r>
            <a:r>
              <a:rPr lang="pl-PL" sz="2800" b="1" i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„Pożyczka na efektywność energetyczną w budynkach wielorodzinnych”</a:t>
            </a:r>
            <a:r>
              <a:rPr lang="pl-PL" sz="2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 w ramach Programu Fundusze Europejskie dla Małopolski 2021-2027.</a:t>
            </a:r>
            <a:endParaRPr lang="pl-PL" sz="2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0F7CF39C-DE43-1CB1-2CE5-B9953A380D44}"/>
              </a:ext>
            </a:extLst>
          </p:cNvPr>
          <p:cNvSpPr txBox="1"/>
          <p:nvPr/>
        </p:nvSpPr>
        <p:spPr>
          <a:xfrm>
            <a:off x="700548" y="4004143"/>
            <a:ext cx="103333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Działanie 2.1. Poprawa efektywności energetycznej – Instrumenty finansowe.</a:t>
            </a:r>
            <a:endParaRPr lang="pl-PL" sz="1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868801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0D703-D7CF-3A2D-C603-BDD8BFB45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9D0D6559-C753-B526-0B1D-F57047175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0DDE8E52-80F4-56ED-B152-440B8CF71DDD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Cel pożyczki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62B3A2F8-3E37-3DDD-E37F-A73DB672CF8F}"/>
              </a:ext>
            </a:extLst>
          </p:cNvPr>
          <p:cNvSpPr txBox="1"/>
          <p:nvPr/>
        </p:nvSpPr>
        <p:spPr>
          <a:xfrm>
            <a:off x="700548" y="1946377"/>
            <a:ext cx="9967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Poprawa efektywności energetycznej w budynkach wielorodzinnych na terenie województwa małopolskiego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94FA2B0-EE01-0D2B-D9FE-A4D30F47B8EC}"/>
              </a:ext>
            </a:extLst>
          </p:cNvPr>
          <p:cNvSpPr txBox="1"/>
          <p:nvPr/>
        </p:nvSpPr>
        <p:spPr>
          <a:xfrm>
            <a:off x="700548" y="3106278"/>
            <a:ext cx="103333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Wspierane są inwestycje rea</a:t>
            </a:r>
            <a:r>
              <a:rPr lang="pl-PL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lizowane na terenie województwa małopolskiego podnoszące efektywność energetyczną budynków, przyczyniające się do ograniczenia zużycia energii elektrycznej i cieplnej, obniżenia emisyjności, a także dywersyfikacji źródeł wytwarzanie energii, poprzez kompleksową modernizację energetyczną budynków.</a:t>
            </a:r>
            <a:endParaRPr lang="pl-PL" sz="1800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050272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020FB-A89D-E22F-4167-1F48A9EB9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22FB49FE-C716-501B-8C64-75FD3C934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FB57E79-4965-46DF-CA04-8262595AD7EE}"/>
              </a:ext>
            </a:extLst>
          </p:cNvPr>
          <p:cNvSpPr txBox="1"/>
          <p:nvPr/>
        </p:nvSpPr>
        <p:spPr>
          <a:xfrm>
            <a:off x="700548" y="848032"/>
            <a:ext cx="99674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Finansowanie</a:t>
            </a:r>
            <a:b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Pożyczki dla BW OFERTA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2BB118FA-DC64-0463-4E8C-74BA92491F07}"/>
              </a:ext>
            </a:extLst>
          </p:cNvPr>
          <p:cNvSpPr txBox="1"/>
          <p:nvPr/>
        </p:nvSpPr>
        <p:spPr>
          <a:xfrm>
            <a:off x="700548" y="255594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Wartość jednostkowej pożyczki do 5 mln zł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6DF7BA54-B533-355A-8D08-D914C8D0AFB9}"/>
              </a:ext>
            </a:extLst>
          </p:cNvPr>
          <p:cNvSpPr txBox="1"/>
          <p:nvPr/>
        </p:nvSpPr>
        <p:spPr>
          <a:xfrm>
            <a:off x="700548" y="3278981"/>
            <a:ext cx="1033337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atrakcyjne oprocentowanie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1%</a:t>
            </a: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 niezmienne w całym okresie pożyczkowym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okres spłaty 240 miesięcy, tj.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20 lat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karencja w spłacie kapitału do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12 miesięcy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możliwe umorzenie do </a:t>
            </a: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50% kapitału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za udzielenie i obsługę pożyczki nie będą pobierane żadne dodatkowe opłaty ani prowizje </a:t>
            </a:r>
          </a:p>
        </p:txBody>
      </p:sp>
    </p:spTree>
    <p:extLst>
      <p:ext uri="{BB962C8B-B14F-4D97-AF65-F5344CB8AC3E}">
        <p14:creationId xmlns:p14="http://schemas.microsoft.com/office/powerpoint/2010/main" val="34172678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EAA01-EEF6-5274-4E80-BE36784B5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84684E9A-32C6-E751-6779-58AD743C7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B92F76B7-3925-BCAA-2BD0-CD013FEB5C48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Przeznaczenie pożyczki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F99BA3EC-3A5F-36AE-5E97-49294BC7E2BD}"/>
              </a:ext>
            </a:extLst>
          </p:cNvPr>
          <p:cNvSpPr txBox="1"/>
          <p:nvPr/>
        </p:nvSpPr>
        <p:spPr>
          <a:xfrm>
            <a:off x="700548" y="1967036"/>
            <a:ext cx="9446342" cy="4120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ocieplenie przegród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wymiana okien, drzwi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wymiana zewnętrznego oświetlenia na energooszczędne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instalacja OZE wraz z magazynem energii na potrzeby własne budynku (moc instalacji OZE powinna odpowiadać zapotrzebowaniu na energię elektryczną/cieplną budynku)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zastosowanie systemów monitorowania i zarządzania energią w budynku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przebudowa systemów wentylacji i klimatyzacji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instalacja systemów chłodzących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przebudowa systemów grzewczych wraz z wymianą źródeł ciepła i podłączeniem do źródła ciepła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koszty audytu lub ekspertyzy ornitologicznej/chiropterologicznej</a:t>
            </a:r>
          </a:p>
        </p:txBody>
      </p:sp>
    </p:spTree>
    <p:extLst>
      <p:ext uri="{BB962C8B-B14F-4D97-AF65-F5344CB8AC3E}">
        <p14:creationId xmlns:p14="http://schemas.microsoft.com/office/powerpoint/2010/main" val="20832844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BA542-BF60-206F-CB59-616CC2690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01D91C59-77A2-4F87-0CAB-490EEA554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1A982C52-508A-926B-DC2F-FCD537A85D24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Audyt energetyczny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FF8FA9FE-749A-151B-8828-9E07FAD2DDA1}"/>
              </a:ext>
            </a:extLst>
          </p:cNvPr>
          <p:cNvSpPr txBox="1"/>
          <p:nvPr/>
        </p:nvSpPr>
        <p:spPr>
          <a:xfrm>
            <a:off x="1066470" y="1893606"/>
            <a:ext cx="99674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  <a:t>Zakres rzeczowy inwestycji musi wynikać z audytu energetycznego </a:t>
            </a:r>
          </a:p>
          <a:p>
            <a:pPr>
              <a:spcAft>
                <a:spcPts val="600"/>
              </a:spcAft>
            </a:pPr>
            <a:b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1600" dirty="0">
                <a:latin typeface="Poppins" panose="00000500000000000000" pitchFamily="50" charset="-18"/>
                <a:cs typeface="Poppins" panose="00000500000000000000" pitchFamily="50" charset="-18"/>
              </a:rPr>
              <a:t>Z pożyczki można sfinansować elementy niewynikające z audytu, o ile przyczyniają się do realizacji celów Zielonego Ładu (np. poprawa dostępności) i stanowią do </a:t>
            </a:r>
            <a:r>
              <a:rPr lang="pl-PL" sz="1600" b="1" dirty="0">
                <a:latin typeface="Poppins" panose="00000500000000000000" pitchFamily="50" charset="-18"/>
                <a:cs typeface="Poppins" panose="00000500000000000000" pitchFamily="50" charset="-18"/>
              </a:rPr>
              <a:t>15%</a:t>
            </a:r>
            <a:r>
              <a:rPr lang="pl-PL" sz="1600" dirty="0">
                <a:latin typeface="Poppins" panose="00000500000000000000" pitchFamily="50" charset="-18"/>
                <a:cs typeface="Poppins" panose="00000500000000000000" pitchFamily="50" charset="-18"/>
              </a:rPr>
              <a:t> wartości pożyczki</a:t>
            </a:r>
          </a:p>
          <a:p>
            <a:pPr>
              <a:spcAft>
                <a:spcPts val="600"/>
              </a:spcAft>
            </a:pPr>
            <a:endParaRPr lang="pl-PL" sz="1600" b="1" dirty="0">
              <a:latin typeface="Poppins" panose="00000500000000000000" pitchFamily="50" charset="-18"/>
              <a:ea typeface="Calibri" panose="020F0502020204030204" pitchFamily="34" charset="0"/>
              <a:cs typeface="Poppins" panose="00000500000000000000" pitchFamily="50" charset="-18"/>
            </a:endParaRPr>
          </a:p>
          <a:p>
            <a:pPr>
              <a:spcAft>
                <a:spcPts val="600"/>
              </a:spcAft>
            </a:pP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 wyniku realizacji inwestycji uzyskana </a:t>
            </a:r>
            <a:r>
              <a:rPr lang="pl-PL" sz="16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oszczędność energii pierwotnej wynosi minimum 30%, </a:t>
            </a: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przy czym pułap ten odnosi się do poszczególnych budynków. Wyjątek stanowią budynki zabytkowe</a:t>
            </a:r>
          </a:p>
          <a:p>
            <a:endParaRPr lang="pl-PL" sz="1600" b="1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BGK udostępnia na swojej stronie internetowej </a:t>
            </a:r>
            <a:r>
              <a:rPr lang="pl-PL" sz="16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4"/>
              </a:rPr>
              <a:t>„Przewodnik dla audytów–budynki wielorodzinne”</a:t>
            </a:r>
            <a:endParaRPr lang="pl-PL" sz="16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D247954C-A8BE-41ED-77BB-815E58401E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1941804"/>
            <a:ext cx="272520" cy="23358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BA6CC1B3-A190-10A9-C293-8470442CD3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2499724"/>
            <a:ext cx="272520" cy="23358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16145820-9CDD-5E31-31A8-7A01D3C137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3324767"/>
            <a:ext cx="272520" cy="233589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F1138E46-4E16-EEFB-3C0C-92B452378E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0548" y="4449019"/>
            <a:ext cx="272520" cy="2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43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B584C-660C-1A71-DDE1-3DD53A084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3978EE36-B5F3-F512-384E-F2C9EF64A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810A596-58F0-0A9D-D62F-69A07B6B9F3C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Pozostałe informacje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0C25425A-1306-4143-A3BD-23FF190492AE}"/>
              </a:ext>
            </a:extLst>
          </p:cNvPr>
          <p:cNvSpPr txBox="1"/>
          <p:nvPr/>
        </p:nvSpPr>
        <p:spPr>
          <a:xfrm>
            <a:off x="700548" y="1967036"/>
            <a:ext cx="10319386" cy="3012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pożyczka może finansować wyłącznie te elementy inwestycji końcowej, które nie są fizycznie ukończone lub w pełni wdrożone na dzień decyzji Partnera Finansującego o udzieleniu Pożyczki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pożyczkobiorca może zmienić zakres rzeczowy Inwestycji Końcowej, o ile jest zgodny z celem Inwestycji Końcowej, na który może być udzielona pożyczka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pożyczka może finansować do 100% wydatków na Inwestycję Końcową 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pożyczkobiorca może wnieść swój wkład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latin typeface="Poppins" panose="00000500000000000000" pitchFamily="2" charset="-18"/>
                <a:cs typeface="Poppins" panose="00000500000000000000" pitchFamily="2" charset="-18"/>
              </a:rPr>
              <a:t>pożyczkę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 </a:t>
            </a:r>
            <a:r>
              <a:rPr lang="pl-PL" sz="1600" b="1" dirty="0">
                <a:latin typeface="Poppins" panose="00000500000000000000" pitchFamily="2" charset="-18"/>
                <a:cs typeface="Poppins" panose="00000500000000000000" pitchFamily="2" charset="-18"/>
              </a:rPr>
              <a:t>można łączyć z innym wsparciem publicznym, ale nie na te same wydatki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latin typeface="Poppins" panose="00000500000000000000" pitchFamily="2" charset="-18"/>
                <a:cs typeface="Poppins" panose="00000500000000000000" pitchFamily="2" charset="-18"/>
              </a:rPr>
              <a:t>pożyczka finansuje wydatki w kwotach brutto, tj. z podatkiem VAT</a:t>
            </a:r>
          </a:p>
        </p:txBody>
      </p:sp>
    </p:spTree>
    <p:extLst>
      <p:ext uri="{BB962C8B-B14F-4D97-AF65-F5344CB8AC3E}">
        <p14:creationId xmlns:p14="http://schemas.microsoft.com/office/powerpoint/2010/main" val="2471700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4CE58-9D98-9FD7-E987-5991E733B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4ABB1361-5A3B-4632-5D8E-2F36298AA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C567AD5-27CA-C611-67FC-019898F27F65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Ostateczni odbiorcy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D6D7D29B-0D64-2A66-AFD0-1B39AE6A618C}"/>
              </a:ext>
            </a:extLst>
          </p:cNvPr>
          <p:cNvSpPr txBox="1"/>
          <p:nvPr/>
        </p:nvSpPr>
        <p:spPr>
          <a:xfrm>
            <a:off x="1174955" y="1919661"/>
            <a:ext cx="94463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Wspólnoty Mieszkaniowe</a:t>
            </a:r>
          </a:p>
          <a:p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Towarzystwa Budownictwa Społecznego</a:t>
            </a:r>
          </a:p>
          <a:p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400" dirty="0">
                <a:latin typeface="Poppins" panose="00000500000000000000" pitchFamily="50" charset="-18"/>
                <a:cs typeface="Poppins" panose="00000500000000000000" pitchFamily="50" charset="-18"/>
              </a:rPr>
              <a:t>Jednostki Samorządu Terytorialnego i podległe jej podmioty, np. jednostki organizacyjne JST, Stowarzyszenia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17B1B25A-B8C4-2332-412F-56E24C458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1946179"/>
            <a:ext cx="261428" cy="36599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77FB79EC-56E4-641F-E6B7-A17FD9E873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2647600"/>
            <a:ext cx="261428" cy="365999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578D7A12-DA4B-1C91-BA4C-F57C84C82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998" y="3449219"/>
            <a:ext cx="261428" cy="3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2177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9FEDC-D52A-DE73-1259-7E943DF57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11C1FBB2-0366-DF51-37B1-08CE3804B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944E5B7D-6308-B503-825E-EDF55B956858}"/>
              </a:ext>
            </a:extLst>
          </p:cNvPr>
          <p:cNvSpPr txBox="1"/>
          <p:nvPr/>
        </p:nvSpPr>
        <p:spPr>
          <a:xfrm>
            <a:off x="700548" y="848032"/>
            <a:ext cx="97413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Środki z pożyczki nie mogą być przeznaczone m.in. na: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94F27BEE-B5C7-E2F5-4538-C341D5FCC331}"/>
              </a:ext>
            </a:extLst>
          </p:cNvPr>
          <p:cNvSpPr txBox="1"/>
          <p:nvPr/>
        </p:nvSpPr>
        <p:spPr>
          <a:xfrm>
            <a:off x="700548" y="2555925"/>
            <a:ext cx="9446342" cy="3381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spłatę odsetek od zadłużenia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prefinansowanie wydatków, w części, na którą Ostateczny Odbiorca otrzymał dofinansowanie w formie dotacji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refinansowanie pożyczek, kredytów, leasingu lub innych form finansowania, z których korzysta Ostateczny Odbiorca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finansowanie zakupu aktywów finansowych przeznaczonych do obrotu lub lokowania kapitału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finansowanie zakupu nieruchomości</a:t>
            </a:r>
          </a:p>
          <a:p>
            <a:pPr marL="285750" indent="-285750">
              <a:lnSpc>
                <a:spcPct val="150000"/>
              </a:lnSpc>
              <a:buClr>
                <a:srgbClr val="5881C1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inwestycje w budynki będące własnością Skarbu Państwa</a:t>
            </a:r>
          </a:p>
        </p:txBody>
      </p:sp>
    </p:spTree>
    <p:extLst>
      <p:ext uri="{BB962C8B-B14F-4D97-AF65-F5344CB8AC3E}">
        <p14:creationId xmlns:p14="http://schemas.microsoft.com/office/powerpoint/2010/main" val="1556243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52D3A-301A-B44D-CA3D-B0F0AAC6B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B1439FDB-9E4B-5AC0-339B-355936726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125550A-E4E0-FCA6-67DC-6E80439B03FF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Nabór wniosków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9635E8C9-6216-7CA0-FC31-2D959D665EFA}"/>
              </a:ext>
            </a:extLst>
          </p:cNvPr>
          <p:cNvSpPr txBox="1"/>
          <p:nvPr/>
        </p:nvSpPr>
        <p:spPr>
          <a:xfrm>
            <a:off x="1066470" y="1922278"/>
            <a:ext cx="10211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pl-PL" sz="2400" b="1" dirty="0"/>
              <a:t>Przyjmowanie wniosków w trybie ciągłym i otwartym trwa od 17 lutego 2025 r.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BE4D0BAA-9FEF-0A84-7267-285DD020FC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970476"/>
            <a:ext cx="272520" cy="233589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C1320CC3-A51E-7551-0185-B97FDFA8FC6B}"/>
              </a:ext>
            </a:extLst>
          </p:cNvPr>
          <p:cNvSpPr txBox="1"/>
          <p:nvPr/>
        </p:nvSpPr>
        <p:spPr>
          <a:xfrm>
            <a:off x="700548" y="2736946"/>
            <a:ext cx="103333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Dokumenty wymagane do złożenia są zamieszczone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6"/>
              </a:rPr>
              <a:t>na stronie internetowej MARR S.A.</a:t>
            </a:r>
            <a:b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  <a:hlinkClick r:id="rId6"/>
              </a:rPr>
            </a:b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jako Partnera Finansującego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6E0AE391-1F73-43A4-4BEA-9DB08BD0A697}"/>
              </a:ext>
            </a:extLst>
          </p:cNvPr>
          <p:cNvSpPr txBox="1"/>
          <p:nvPr/>
        </p:nvSpPr>
        <p:spPr>
          <a:xfrm>
            <a:off x="1125468" y="3763758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pl-PL" sz="2400" b="1" dirty="0"/>
              <a:t>Formy składania wniosków</a:t>
            </a:r>
          </a:p>
        </p:txBody>
      </p:sp>
      <p:pic>
        <p:nvPicPr>
          <p:cNvPr id="6" name="Grafika 5">
            <a:extLst>
              <a:ext uri="{FF2B5EF4-FFF2-40B4-BE49-F238E27FC236}">
                <a16:creationId xmlns:a16="http://schemas.microsoft.com/office/drawing/2014/main" id="{C9A2AAED-D793-8574-207D-2687EAB550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3877795"/>
            <a:ext cx="272520" cy="233589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DCD69C6-5C44-BF2B-E651-8B504A49113A}"/>
              </a:ext>
            </a:extLst>
          </p:cNvPr>
          <p:cNvSpPr txBox="1"/>
          <p:nvPr/>
        </p:nvSpPr>
        <p:spPr>
          <a:xfrm>
            <a:off x="700548" y="4502750"/>
            <a:ext cx="103333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5881C1"/>
                </a:solidFill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Forma pisemna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- doręczona pocztą lub osobiście w biurach MARR S.A.</a:t>
            </a:r>
          </a:p>
          <a:p>
            <a:r>
              <a:rPr lang="pl-PL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(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ul. Kordylewskiego 11 w Krakowie lub ul. Grunwaldzka 17 w Nowym Sączu) </a:t>
            </a:r>
            <a:br>
              <a:rPr lang="pl-PL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</a:br>
            <a:br>
              <a:rPr lang="pl-PL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</a:br>
            <a:r>
              <a:rPr lang="pl-PL" sz="1800" b="1" dirty="0">
                <a:solidFill>
                  <a:srgbClr val="5881C1"/>
                </a:solidFill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Forma elektroniczna </a:t>
            </a:r>
            <a:r>
              <a:rPr lang="pl-PL" sz="18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- jeśli wniosek oraz załączone do niego dokumenty zostały opatrzone kwalifikowanym podpisem elektronicznym.</a:t>
            </a:r>
          </a:p>
        </p:txBody>
      </p:sp>
    </p:spTree>
    <p:extLst>
      <p:ext uri="{BB962C8B-B14F-4D97-AF65-F5344CB8AC3E}">
        <p14:creationId xmlns:p14="http://schemas.microsoft.com/office/powerpoint/2010/main" val="30911001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8003F-38AA-4D02-D2BF-DC2355CDC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FE17FD06-C654-26BB-0598-CB4D85C8E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FB3244D4-E1ED-5B06-A9E2-E4B1B2B841AF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Procedowanie wniosków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C92A4AA-4198-01FB-6C3E-C5A8C1EE723E}"/>
              </a:ext>
            </a:extLst>
          </p:cNvPr>
          <p:cNvGraphicFramePr/>
          <p:nvPr/>
        </p:nvGraphicFramePr>
        <p:xfrm>
          <a:off x="700548" y="1665599"/>
          <a:ext cx="10075607" cy="4267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912950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5765C-3633-8AB1-7CE6-531F0A9BA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9A21E429-2534-5AAD-A08B-70E90812E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7632DEB7-7706-DC36-99B7-4534B0AEBF40}"/>
              </a:ext>
            </a:extLst>
          </p:cNvPr>
          <p:cNvSpPr txBox="1"/>
          <p:nvPr/>
        </p:nvSpPr>
        <p:spPr>
          <a:xfrm>
            <a:off x="700547" y="848032"/>
            <a:ext cx="104005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Umorzenie pożyczki do 50% kapitału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17D552BF-3289-97AC-71B2-7BF6E7CAC621}"/>
              </a:ext>
            </a:extLst>
          </p:cNvPr>
          <p:cNvSpPr txBox="1"/>
          <p:nvPr/>
        </p:nvSpPr>
        <p:spPr>
          <a:xfrm>
            <a:off x="700547" y="1889866"/>
            <a:ext cx="10400589" cy="4120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30% 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- w przypadku Inwestycji Końcowej realizowanej w budynkach, w których minimum 30% mieszkań stanowią:</a:t>
            </a:r>
          </a:p>
          <a:p>
            <a:pPr marL="742950" lvl="1" indent="-285750">
              <a:lnSpc>
                <a:spcPct val="150000"/>
              </a:lnSpc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lokale stanowiące mieszkaniowy zasób gminy, w tym będące przedmiotem najmu   socjalnego lub</a:t>
            </a:r>
          </a:p>
          <a:p>
            <a:pPr marL="742950" lvl="1" indent="-285750">
              <a:lnSpc>
                <a:spcPct val="150000"/>
              </a:lnSpc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mieszkania chronione tj. wspomagane i treningowe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 20% 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- jeżeli uzyskana oszczędność energii pierwotnej wynosi co najmniej 40%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20%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 wartości pożyczki - w przypadku Inwestycji Końcowej obejmującej budynki zabytkowe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10%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 wartości pożyczki - w przypadku położenia Inwestycji Końcowej na obszarach strategicznej interwencji;</a:t>
            </a:r>
          </a:p>
          <a:p>
            <a:pPr marL="285750" indent="-285750">
              <a:lnSpc>
                <a:spcPct val="150000"/>
              </a:lnSpc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10% </a:t>
            </a:r>
            <a:r>
              <a:rPr lang="pl-PL" sz="1600" dirty="0">
                <a:latin typeface="Poppins" panose="00000500000000000000" pitchFamily="2" charset="-18"/>
                <a:cs typeface="Poppins" panose="00000500000000000000" pitchFamily="2" charset="-18"/>
              </a:rPr>
              <a:t>wartości pożyczki - w przypadku Inwestycji Końcowej obejmującej dodatkowo wymianę źródła ciepła na OZE</a:t>
            </a:r>
            <a:r>
              <a:rPr lang="pl-PL" sz="1600" b="1" dirty="0">
                <a:solidFill>
                  <a:srgbClr val="79AC38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10364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BFE2D-4740-1F8F-FF1C-F4BC5F0D0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D47FCAEA-A483-3293-B412-6EB2576ED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0D17EEE1-8C3E-042F-8390-AEE4642F3813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Pomoc publiczna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A8C86248-6D72-A29B-55C8-4A47709ED7EB}"/>
              </a:ext>
            </a:extLst>
          </p:cNvPr>
          <p:cNvSpPr txBox="1"/>
          <p:nvPr/>
        </p:nvSpPr>
        <p:spPr>
          <a:xfrm>
            <a:off x="1035662" y="1904659"/>
            <a:ext cx="944634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udzielenie pożyczki na warunkach korzystniejszych niż rynkowe może wiązać się z wystąpieniem pomocy publicznej.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przepisy o pomocy publicznej mają zastosowanie do przedsiębiorstw, </a:t>
            </a:r>
            <a:b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</a:br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tj. podmiotów prowadzących działalność gospodarczą, bez względu na ich status prawny i sposób ich finansowania. 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wsparcie udzielone jednostce samorządu terytorialnego w ramach pożyczki, co do zasady nie stanowi pomocy publicznej.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  <a:p>
            <a:r>
              <a:rPr lang="pl-PL" sz="2000" dirty="0">
                <a:latin typeface="Poppins" panose="00000500000000000000" pitchFamily="50" charset="-18"/>
                <a:cs typeface="Poppins" panose="00000500000000000000" pitchFamily="50" charset="-18"/>
              </a:rPr>
              <a:t>inwestycje realizowane w budynkach, w których ponad 15% powierzchni całkowitej budynku służy prowadzeniu działalności gospodarczej nie mogą uzyskać wsparcia w formie bez pomocy publicznej.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902D9D1B-83CB-0AC7-858D-AF717C0D1C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904659"/>
            <a:ext cx="261428" cy="36599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207468D6-2AF0-DB5E-6A85-2FA510AF39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2806670"/>
            <a:ext cx="261428" cy="365999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3E4FBF77-7280-A43C-7CC6-0A6C047A4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4054295"/>
            <a:ext cx="261428" cy="365999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9FCDCC97-FBB1-D5AA-F90B-5E1DA9810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5004432"/>
            <a:ext cx="261428" cy="3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80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2B66E-C483-34A5-59C3-BE0D477A5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C9E19212-1EFF-C855-563E-BCF3F03FD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B22B639-E130-2D3D-D3AE-17E1FDD32D63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Zabezpieczenie pożyczek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5626DF81-8D17-9BF9-A17F-773FAFB9C96F}"/>
              </a:ext>
            </a:extLst>
          </p:cNvPr>
          <p:cNvSpPr txBox="1"/>
          <p:nvPr/>
        </p:nvSpPr>
        <p:spPr>
          <a:xfrm>
            <a:off x="700548" y="190379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Przykłady katalogu zabezpieczeń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BB2A4C5C-3445-1963-DC8C-7DD2A7F8697B}"/>
              </a:ext>
            </a:extLst>
          </p:cNvPr>
          <p:cNvSpPr txBox="1"/>
          <p:nvPr/>
        </p:nvSpPr>
        <p:spPr>
          <a:xfrm>
            <a:off x="700548" y="2651790"/>
            <a:ext cx="10512884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Weksel in blanco wraz z deklaracją wekslową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(cesja) praw z polisy ubezpieczeniowej nieruchomości będącej przedmiotem inwestycji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wierzytelności z wpłat na fundusz remontowy i fundusz eksploatacyjny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pełnomocnictwo/upoważnienie do rachunku bankowego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hipoteka na nieruchomości, zastaw rejestrowy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przelew (cesja) wierzytelności z umowy najmu lub innych umów, gwarancja bankowa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poręczenie, oświadczenie o poddaniu się egzekucji w trybie aktu notarialnego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w przypadku JST wystarczającym zabezpieczeniem spłaty może być weksel </a:t>
            </a:r>
            <a:b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</a:br>
            <a:r>
              <a:rPr lang="pl-PL" sz="20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in blanco wraz z deklaracją wekslową opatrzoną kontrasygnatą skarbnika</a:t>
            </a:r>
          </a:p>
          <a:p>
            <a:pPr marL="342900" indent="-342900">
              <a:buClr>
                <a:srgbClr val="79AC38"/>
              </a:buClr>
              <a:buFont typeface="Arial" panose="020B0604020202020204" pitchFamily="34" charset="0"/>
              <a:buChar char="•"/>
            </a:pPr>
            <a:endParaRPr lang="pl-PL" sz="2400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416596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C83E6-07B7-0BED-3B6E-DCCA6CEE5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C51430AC-F325-9FAD-DAF2-D56CF9360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FAF18336-F064-543A-40E6-40F1A1C084E4}"/>
              </a:ext>
            </a:extLst>
          </p:cNvPr>
          <p:cNvSpPr txBox="1"/>
          <p:nvPr/>
        </p:nvSpPr>
        <p:spPr>
          <a:xfrm>
            <a:off x="700548" y="848032"/>
            <a:ext cx="99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Kontrola udzielonych pożyczek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3940894E-5A45-80EC-CB22-A0DE63410369}"/>
              </a:ext>
            </a:extLst>
          </p:cNvPr>
          <p:cNvSpPr txBox="1"/>
          <p:nvPr/>
        </p:nvSpPr>
        <p:spPr>
          <a:xfrm>
            <a:off x="700548" y="1903799"/>
            <a:ext cx="996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b="1" dirty="0">
                <a:latin typeface="Poppins" panose="00000500000000000000" pitchFamily="50" charset="-18"/>
                <a:cs typeface="Poppins" panose="00000500000000000000" pitchFamily="50" charset="-18"/>
              </a:rPr>
              <a:t>Rodzaje kontroli</a:t>
            </a:r>
            <a:endParaRPr lang="pl-PL" sz="24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4EC15CCA-45CE-E07C-7B92-C7CA5C4D45D0}"/>
              </a:ext>
            </a:extLst>
          </p:cNvPr>
          <p:cNvSpPr txBox="1"/>
          <p:nvPr/>
        </p:nvSpPr>
        <p:spPr>
          <a:xfrm>
            <a:off x="700548" y="2363701"/>
            <a:ext cx="1033337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„kontrola zza biurka” - w siedzibie MARR 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„kontrola na miejscu” -  w siedzibie lub miejscu prowadzenia działalności Odbiorcy lub miejscu realizacji inwestycji</a:t>
            </a:r>
          </a:p>
          <a:p>
            <a:pPr>
              <a:buClr>
                <a:srgbClr val="79AC38"/>
              </a:buClr>
            </a:pPr>
            <a:endParaRPr lang="pl-PL" sz="2400" dirty="0">
              <a:latin typeface="Poppins" panose="00000500000000000000" pitchFamily="2" charset="-18"/>
              <a:ea typeface="Calibri" panose="020F0502020204030204" pitchFamily="34" charset="0"/>
              <a:cs typeface="Poppins" panose="00000500000000000000" pitchFamily="2" charset="-18"/>
            </a:endParaRPr>
          </a:p>
          <a:p>
            <a:pPr>
              <a:buClr>
                <a:srgbClr val="79AC38"/>
              </a:buClr>
            </a:pPr>
            <a:r>
              <a:rPr lang="pl-PL" sz="2400" b="1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Zakres kontroli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prawidłowości wydatkowania środków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realizacji inwestycji zgodnie z zakresem</a:t>
            </a:r>
          </a:p>
          <a:p>
            <a:pPr marL="800100" lvl="1" indent="-342900">
              <a:buClr>
                <a:srgbClr val="79AC38"/>
              </a:buClr>
              <a:buFont typeface="Courier New" panose="02070309020205020404" pitchFamily="49" charset="0"/>
              <a:buChar char="o"/>
            </a:pPr>
            <a:r>
              <a:rPr lang="pl-PL" sz="2400" dirty="0">
                <a:latin typeface="Poppins" panose="00000500000000000000" pitchFamily="2" charset="-18"/>
                <a:ea typeface="Calibri" panose="020F0502020204030204" pitchFamily="34" charset="0"/>
                <a:cs typeface="Poppins" panose="00000500000000000000" pitchFamily="2" charset="-18"/>
              </a:rPr>
              <a:t>spełnienia obowiązków informacyjnych</a:t>
            </a:r>
          </a:p>
        </p:txBody>
      </p:sp>
    </p:spTree>
    <p:extLst>
      <p:ext uri="{BB962C8B-B14F-4D97-AF65-F5344CB8AC3E}">
        <p14:creationId xmlns:p14="http://schemas.microsoft.com/office/powerpoint/2010/main" val="19864801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9A584-CC69-0FBD-D430-700BB0A91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a 10">
            <a:extLst>
              <a:ext uri="{FF2B5EF4-FFF2-40B4-BE49-F238E27FC236}">
                <a16:creationId xmlns:a16="http://schemas.microsoft.com/office/drawing/2014/main" id="{458B6F55-4DFC-645C-08EC-E35C86013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5845" y="3481443"/>
            <a:ext cx="12740303" cy="9822677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65FD8CE-D696-CDC7-1506-B29AAE052DF3}"/>
              </a:ext>
            </a:extLst>
          </p:cNvPr>
          <p:cNvSpPr txBox="1"/>
          <p:nvPr/>
        </p:nvSpPr>
        <p:spPr>
          <a:xfrm>
            <a:off x="831262" y="367411"/>
            <a:ext cx="97413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Dodatkowe działania zwiększające dostępność do instrumentów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54A0F3B-D248-C27B-20DA-F0A5F199025A}"/>
              </a:ext>
            </a:extLst>
          </p:cNvPr>
          <p:cNvSpPr txBox="1"/>
          <p:nvPr/>
        </p:nvSpPr>
        <p:spPr>
          <a:xfrm>
            <a:off x="978746" y="1627660"/>
            <a:ext cx="944634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Na podstawie podpisanych w dniu 23.09.2025 r. aneksów  do umów operacyjnych, w odniesieniu do:</a:t>
            </a:r>
          </a:p>
          <a:p>
            <a:endParaRPr lang="pl-PL" dirty="0"/>
          </a:p>
          <a:p>
            <a:pPr lvl="0" fontAlgn="base"/>
            <a:r>
              <a:rPr lang="pl-PL" dirty="0"/>
              <a:t>EE BUP, usunięto: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pl-PL" dirty="0"/>
              <a:t>ograniczenia w zakresie finansowania kotłów zasilanych gazem ziemnym (lub innymi paliwami kopalnymi), narzucone Dyrektywą Parlamentu Europejskiego i Rady (UE) 2024/1275 z dnia 24 kwietnia 2024 r. w sprawie charakterystyki energetycznej budynków,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pl-PL" dirty="0"/>
              <a:t>zapisy  o wyłączeniu w naborze podmiotów będących członkami ZIT/IIT OPK, ich jednostkami organizacyjnymi oraz podmiotami z nimi powiązanymi;</a:t>
            </a:r>
          </a:p>
          <a:p>
            <a:pPr lvl="0" fontAlgn="base"/>
            <a:endParaRPr lang="pl-PL" dirty="0"/>
          </a:p>
          <a:p>
            <a:pPr lvl="0" fontAlgn="base"/>
            <a:r>
              <a:rPr lang="pl-PL" dirty="0"/>
              <a:t>EE BW: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pl-PL" dirty="0"/>
              <a:t>usunięto ograniczenia w zakresie finansowania kotłów zasilanych gazem ziemnym (lub innymi paliwami kopalnymi), narzucone Dyrektywą Parlamentu Europejskiego i Rady (UE) 2024/1275 z dnia 24 kwietnia 2024 r. w sprawie charakterystyki energetycznej budynków,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pl-PL" dirty="0"/>
              <a:t>do katalogu Ostatecznych Odbiorców </a:t>
            </a:r>
            <a:r>
              <a:rPr lang="pl-PL" dirty="0" err="1"/>
              <a:t>doddodano</a:t>
            </a:r>
            <a:r>
              <a:rPr lang="pl-PL" dirty="0"/>
              <a:t> Spółdzielnie Mieszkaniowe,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pl-PL" dirty="0"/>
              <a:t>zwiększono łączną wartość Jednostkowych Pożyczek udzielonych jednemu Ostatecznemu Odbiorcy do 5 000 000 zł (z kwoty 3 000 000 zł).</a:t>
            </a:r>
          </a:p>
          <a:p>
            <a:r>
              <a:rPr lang="pl-PL" dirty="0"/>
              <a:t> </a:t>
            </a:r>
          </a:p>
          <a:p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DE968B92-AAD5-2DE3-6E9D-2F954B8F53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1723056"/>
            <a:ext cx="261428" cy="365999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26B7E0FA-93A5-7F0C-AB63-EF812AF98E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4570" y="2516667"/>
            <a:ext cx="261428" cy="365999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D492F740-3DFB-0ECC-FCBF-A627B9EE00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0548" y="4320705"/>
            <a:ext cx="261428" cy="3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6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D845D-7AAD-D939-162C-23D910259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>
            <a:extLst>
              <a:ext uri="{FF2B5EF4-FFF2-40B4-BE49-F238E27FC236}">
                <a16:creationId xmlns:a16="http://schemas.microsoft.com/office/drawing/2014/main" id="{E107E1C1-A5AE-0F5F-B89E-27A2BDF16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369" y="0"/>
            <a:ext cx="5050631" cy="6858000"/>
          </a:xfrm>
          <a:prstGeom prst="rect">
            <a:avLst/>
          </a:prstGeom>
        </p:spPr>
      </p:pic>
      <p:pic>
        <p:nvPicPr>
          <p:cNvPr id="6" name="Grafika 5">
            <a:extLst>
              <a:ext uri="{FF2B5EF4-FFF2-40B4-BE49-F238E27FC236}">
                <a16:creationId xmlns:a16="http://schemas.microsoft.com/office/drawing/2014/main" id="{6229062B-6B31-D5DA-7556-D4366A9D0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6192" y="5792948"/>
            <a:ext cx="8748252" cy="749598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949B8B38-B4FD-D53E-E9B8-256418C4522F}"/>
              </a:ext>
            </a:extLst>
          </p:cNvPr>
          <p:cNvSpPr txBox="1"/>
          <p:nvPr/>
        </p:nvSpPr>
        <p:spPr>
          <a:xfrm>
            <a:off x="516192" y="1881488"/>
            <a:ext cx="66251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5881C1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MARR S.A. w celu wsparcia Ostatecznego Odbiorcy w efektywnym wykorzystaniu środków pożyczki zapewniania podmiotom ubiegającym się </a:t>
            </a:r>
            <a:br>
              <a:rPr lang="pl-PL" sz="2400" dirty="0">
                <a:solidFill>
                  <a:srgbClr val="5881C1"/>
                </a:solidFill>
                <a:latin typeface="Poppins" panose="00000500000000000000" pitchFamily="2" charset="-18"/>
                <a:cs typeface="Poppins" panose="00000500000000000000" pitchFamily="2" charset="-18"/>
              </a:rPr>
            </a:br>
            <a:r>
              <a:rPr lang="pl-PL" sz="2400" dirty="0">
                <a:solidFill>
                  <a:srgbClr val="5881C1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o udzielenie pożyczki </a:t>
            </a:r>
            <a:r>
              <a:rPr lang="pl-PL" sz="2400" b="1" dirty="0">
                <a:solidFill>
                  <a:srgbClr val="5881C1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nieodpłatnego wsparcia merytorycznego </a:t>
            </a:r>
            <a:r>
              <a:rPr lang="pl-PL" sz="2400" dirty="0">
                <a:solidFill>
                  <a:srgbClr val="5881C1"/>
                </a:solidFill>
                <a:latin typeface="Poppins" panose="00000500000000000000" pitchFamily="2" charset="-18"/>
                <a:cs typeface="Poppins" panose="00000500000000000000" pitchFamily="2" charset="-18"/>
              </a:rPr>
              <a:t>w procesie przygotowania wniosku o pożyczkę, a także na etapie korzystania ze środków pożyczki. </a:t>
            </a:r>
          </a:p>
        </p:txBody>
      </p:sp>
      <p:pic>
        <p:nvPicPr>
          <p:cNvPr id="2" name="Grafika 1">
            <a:extLst>
              <a:ext uri="{FF2B5EF4-FFF2-40B4-BE49-F238E27FC236}">
                <a16:creationId xmlns:a16="http://schemas.microsoft.com/office/drawing/2014/main" id="{9F198706-56E9-05D7-1908-BBF315C219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8196" y="670083"/>
            <a:ext cx="1335750" cy="7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608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5AE25-5294-C9B2-15EC-0FE287561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a 4">
            <a:extLst>
              <a:ext uri="{FF2B5EF4-FFF2-40B4-BE49-F238E27FC236}">
                <a16:creationId xmlns:a16="http://schemas.microsoft.com/office/drawing/2014/main" id="{D1680681-94D2-3987-0B13-AE6CA13F4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928" y="1769495"/>
            <a:ext cx="368944" cy="368944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77BBFD41-A729-E630-AC9E-AB0B4FB4D1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928" y="3369277"/>
            <a:ext cx="368944" cy="368944"/>
          </a:xfrm>
          <a:prstGeom prst="rect">
            <a:avLst/>
          </a:prstGeom>
        </p:spPr>
      </p:pic>
      <p:pic>
        <p:nvPicPr>
          <p:cNvPr id="9" name="Grafika 8">
            <a:extLst>
              <a:ext uri="{FF2B5EF4-FFF2-40B4-BE49-F238E27FC236}">
                <a16:creationId xmlns:a16="http://schemas.microsoft.com/office/drawing/2014/main" id="{91FBC3A9-B8DD-D08E-5ADF-6F531DE261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0928" y="4374336"/>
            <a:ext cx="368944" cy="368944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D507A7E5-2B27-E135-0941-32914F595458}"/>
              </a:ext>
            </a:extLst>
          </p:cNvPr>
          <p:cNvSpPr txBox="1"/>
          <p:nvPr/>
        </p:nvSpPr>
        <p:spPr>
          <a:xfrm>
            <a:off x="1222358" y="3399003"/>
            <a:ext cx="793638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0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Punkt Informacyjny: 12 617 66 69</a:t>
            </a:r>
          </a:p>
          <a:p>
            <a:pPr>
              <a:spcAft>
                <a:spcPts val="600"/>
              </a:spcAft>
            </a:pPr>
            <a:r>
              <a:rPr lang="pl-PL" dirty="0">
                <a:latin typeface="Poppins" panose="00000500000000000000" pitchFamily="50" charset="-18"/>
                <a:cs typeface="Poppins" panose="00000500000000000000" pitchFamily="50" charset="-18"/>
              </a:rPr>
              <a:t>785 051 373; 12 617 66 29; 12 417 74 19; 12 617 99 81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9A08FAA9-9F2F-B66A-B87F-CAF4268566DB}"/>
              </a:ext>
            </a:extLst>
          </p:cNvPr>
          <p:cNvSpPr txBox="1"/>
          <p:nvPr/>
        </p:nvSpPr>
        <p:spPr>
          <a:xfrm>
            <a:off x="1222359" y="1779795"/>
            <a:ext cx="974403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0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Kontakt bezpośredni </a:t>
            </a:r>
          </a:p>
          <a:p>
            <a:pPr>
              <a:spcAft>
                <a:spcPts val="600"/>
              </a:spcAft>
            </a:pPr>
            <a:r>
              <a:rPr lang="pl-PL" dirty="0">
                <a:latin typeface="Poppins" panose="00000500000000000000" pitchFamily="50" charset="-18"/>
                <a:cs typeface="Poppins" panose="00000500000000000000" pitchFamily="50" charset="-18"/>
              </a:rPr>
              <a:t>w siedzibie MARR na ul. Kordylewskiego 11 w Krakowie </a:t>
            </a:r>
          </a:p>
          <a:p>
            <a:pPr>
              <a:spcAft>
                <a:spcPts val="600"/>
              </a:spcAft>
            </a:pPr>
            <a:r>
              <a:rPr lang="pl-PL" dirty="0">
                <a:latin typeface="Poppins" panose="00000500000000000000" pitchFamily="50" charset="-18"/>
                <a:cs typeface="Poppins" panose="00000500000000000000" pitchFamily="50" charset="-18"/>
              </a:rPr>
              <a:t>lub w Nowym Sączu, ul. Grunwaldzka 17 – budynek Instytutu Badań </a:t>
            </a:r>
          </a:p>
          <a:p>
            <a:pPr>
              <a:spcAft>
                <a:spcPts val="600"/>
              </a:spcAft>
            </a:pPr>
            <a:r>
              <a:rPr lang="pl-PL" dirty="0">
                <a:latin typeface="Poppins" panose="00000500000000000000" pitchFamily="50" charset="-18"/>
                <a:cs typeface="Poppins" panose="00000500000000000000" pitchFamily="50" charset="-18"/>
              </a:rPr>
              <a:t>i Komercjalizacji WSB-NLU sp. z o.o.</a:t>
            </a: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161CAB15-4162-B6ED-D01D-16C3EA4CC252}"/>
              </a:ext>
            </a:extLst>
          </p:cNvPr>
          <p:cNvSpPr txBox="1"/>
          <p:nvPr/>
        </p:nvSpPr>
        <p:spPr>
          <a:xfrm>
            <a:off x="1222358" y="4391617"/>
            <a:ext cx="9028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000" b="1" dirty="0">
                <a:solidFill>
                  <a:srgbClr val="5881C1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pozyczki@marr.pl;    https://www.marr.pl/pozyczki-z-marr/</a:t>
            </a:r>
            <a:endParaRPr lang="pl-PL" sz="2000" dirty="0">
              <a:latin typeface="Poppins" panose="00000500000000000000" pitchFamily="50" charset="-18"/>
              <a:cs typeface="Poppins" panose="00000500000000000000" pitchFamily="50" charset="-18"/>
            </a:endParaRP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518FBB8E-2AD5-E23B-01DB-980DA66008CD}"/>
              </a:ext>
            </a:extLst>
          </p:cNvPr>
          <p:cNvSpPr txBox="1"/>
          <p:nvPr/>
        </p:nvSpPr>
        <p:spPr>
          <a:xfrm>
            <a:off x="700548" y="848032"/>
            <a:ext cx="9741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>
                <a:solidFill>
                  <a:srgbClr val="79AC38"/>
                </a:solidFill>
                <a:latin typeface="Poppins" panose="00000500000000000000" pitchFamily="50" charset="-18"/>
                <a:cs typeface="Poppins" panose="00000500000000000000" pitchFamily="50" charset="-18"/>
              </a:rPr>
              <a:t>Zapraszamy do współpracy!</a:t>
            </a:r>
          </a:p>
        </p:txBody>
      </p:sp>
      <p:pic>
        <p:nvPicPr>
          <p:cNvPr id="19" name="Grafika 18">
            <a:extLst>
              <a:ext uri="{FF2B5EF4-FFF2-40B4-BE49-F238E27FC236}">
                <a16:creationId xmlns:a16="http://schemas.microsoft.com/office/drawing/2014/main" id="{9C4DD638-C415-7952-D657-02BA3B41E9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60869" y="5258886"/>
            <a:ext cx="8748252" cy="749598"/>
          </a:xfrm>
          <a:prstGeom prst="rect">
            <a:avLst/>
          </a:prstGeom>
        </p:spPr>
      </p:pic>
      <p:sp>
        <p:nvSpPr>
          <p:cNvPr id="21" name="pole tekstowe 20">
            <a:extLst>
              <a:ext uri="{FF2B5EF4-FFF2-40B4-BE49-F238E27FC236}">
                <a16:creationId xmlns:a16="http://schemas.microsoft.com/office/drawing/2014/main" id="{77D4A9DC-C094-C580-5A8B-5003F6232F61}"/>
              </a:ext>
            </a:extLst>
          </p:cNvPr>
          <p:cNvSpPr txBox="1"/>
          <p:nvPr/>
        </p:nvSpPr>
        <p:spPr>
          <a:xfrm>
            <a:off x="1618633" y="6089094"/>
            <a:ext cx="86327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100" dirty="0">
                <a:latin typeface="Poppins" panose="00000500000000000000" pitchFamily="50" charset="-18"/>
                <a:cs typeface="Poppins" panose="00000500000000000000" pitchFamily="50" charset="-18"/>
              </a:rPr>
              <a:t>Pożyczka udzielana jest ze środków Funduszu Powierniczego Województwa Małopolskiego w ramach Programu Fundusze Europejskie dla Małopolski 2021-2027, Działanie 2.1. Poprawa efektywności energetycznej - Instrumenty finansowe</a:t>
            </a:r>
          </a:p>
        </p:txBody>
      </p:sp>
    </p:spTree>
    <p:extLst>
      <p:ext uri="{BB962C8B-B14F-4D97-AF65-F5344CB8AC3E}">
        <p14:creationId xmlns:p14="http://schemas.microsoft.com/office/powerpoint/2010/main" val="49049470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2304</Words>
  <Application>Microsoft Office PowerPoint</Application>
  <PresentationFormat>Panoramiczny</PresentationFormat>
  <Paragraphs>250</Paragraphs>
  <Slides>36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36</vt:i4>
      </vt:variant>
    </vt:vector>
  </HeadingPairs>
  <TitlesOfParts>
    <vt:vector size="42" baseType="lpstr">
      <vt:lpstr>Calibri</vt:lpstr>
      <vt:lpstr>Courier New</vt:lpstr>
      <vt:lpstr>Arial</vt:lpstr>
      <vt:lpstr>Poppins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Rebeta, Marcin;Renata Lipska</dc:creator>
  <cp:lastModifiedBy>Wdowicz, Rafał</cp:lastModifiedBy>
  <cp:revision>49</cp:revision>
  <dcterms:created xsi:type="dcterms:W3CDTF">2025-03-13T07:43:58Z</dcterms:created>
  <dcterms:modified xsi:type="dcterms:W3CDTF">2025-12-09T13:24:20Z</dcterms:modified>
</cp:coreProperties>
</file>