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81" r:id="rId2"/>
    <p:sldId id="282" r:id="rId3"/>
    <p:sldId id="310" r:id="rId4"/>
    <p:sldId id="313" r:id="rId5"/>
    <p:sldId id="292" r:id="rId6"/>
    <p:sldId id="293" r:id="rId7"/>
    <p:sldId id="295" r:id="rId8"/>
    <p:sldId id="298" r:id="rId9"/>
    <p:sldId id="308" r:id="rId10"/>
    <p:sldId id="301" r:id="rId11"/>
    <p:sldId id="296" r:id="rId12"/>
    <p:sldId id="302" r:id="rId13"/>
    <p:sldId id="314" r:id="rId14"/>
    <p:sldId id="297" r:id="rId15"/>
    <p:sldId id="307" r:id="rId16"/>
    <p:sldId id="306" r:id="rId17"/>
    <p:sldId id="309" r:id="rId18"/>
    <p:sldId id="304" r:id="rId19"/>
    <p:sldId id="315" r:id="rId20"/>
    <p:sldId id="316" r:id="rId21"/>
    <p:sldId id="317" r:id="rId22"/>
    <p:sldId id="318" r:id="rId23"/>
    <p:sldId id="319" r:id="rId24"/>
    <p:sldId id="320" r:id="rId25"/>
    <p:sldId id="321" r:id="rId26"/>
    <p:sldId id="289" r:id="rId2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iut, Natalia" initials="FN" lastIdx="1" clrIdx="0">
    <p:extLst>
      <p:ext uri="{19B8F6BF-5375-455C-9EA6-DF929625EA0E}">
        <p15:presenceInfo xmlns:p15="http://schemas.microsoft.com/office/powerpoint/2012/main" userId="S-1-5-21-2657086810-3006226730-1577894517-460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E4AE"/>
    <a:srgbClr val="314E88"/>
    <a:srgbClr val="477822"/>
    <a:srgbClr val="57922A"/>
    <a:srgbClr val="68B133"/>
    <a:srgbClr val="16537F"/>
    <a:srgbClr val="1D9A78"/>
    <a:srgbClr val="426AB3"/>
    <a:srgbClr val="68707B"/>
    <a:srgbClr val="3EDA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46" autoAdjust="0"/>
    <p:restoredTop sz="86421" autoAdjust="0"/>
  </p:normalViewPr>
  <p:slideViewPr>
    <p:cSldViewPr snapToGrid="0">
      <p:cViewPr varScale="1">
        <p:scale>
          <a:sx n="100" d="100"/>
          <a:sy n="100" d="100"/>
        </p:scale>
        <p:origin x="858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pPr>
            <a:r>
              <a:rPr lang="pl-PL" sz="1200" b="0" i="0" u="none" strike="noStrike" baseline="0" dirty="0">
                <a:effectLst/>
                <a:latin typeface="+mn-lt"/>
              </a:rPr>
              <a:t>Czy wie Pan/i, że w Małopolsce </a:t>
            </a:r>
            <a:r>
              <a:rPr lang="pl-PL" sz="1200" b="0" i="0" u="none" strike="noStrike" baseline="0" dirty="0" smtClean="0">
                <a:effectLst/>
                <a:latin typeface="+mn-lt"/>
              </a:rPr>
              <a:t>obowiązuje uchwała </a:t>
            </a:r>
            <a:r>
              <a:rPr lang="pl-PL" sz="1200" b="0" i="0" u="none" strike="noStrike" baseline="0" dirty="0">
                <a:effectLst/>
                <a:latin typeface="+mn-lt"/>
              </a:rPr>
              <a:t>antysmogowa</a:t>
            </a:r>
            <a:r>
              <a:rPr lang="pl-PL" sz="1200" b="0" i="0" u="none" strike="noStrike" baseline="0" dirty="0" smtClean="0">
                <a:effectLst/>
                <a:latin typeface="+mn-lt"/>
              </a:rPr>
              <a:t>?</a:t>
            </a:r>
          </a:p>
        </c:rich>
      </c:tx>
      <c:layout>
        <c:manualLayout>
          <c:xMode val="edge"/>
          <c:yMode val="edge"/>
          <c:x val="0.1483269348350079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entury Gothic" panose="020B0502020202020204" pitchFamily="34" charset="0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26184841252944224"/>
          <c:y val="0.1589753181057463"/>
          <c:w val="0.46405010946018876"/>
          <c:h val="0.71842646480916017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2DA-4FCE-B1AB-23FB69DF514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2DA-4FCE-B1AB-23FB69DF514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2DA-4FCE-B1AB-23FB69DF514D}"/>
              </c:ext>
            </c:extLst>
          </c:dPt>
          <c:dLbls>
            <c:dLbl>
              <c:idx val="0"/>
              <c:layout>
                <c:manualLayout>
                  <c:x val="3.181089400384687E-3"/>
                  <c:y val="-0.37251064211364804"/>
                </c:manualLayout>
              </c:layout>
              <c:tx>
                <c:rich>
                  <a:bodyPr/>
                  <a:lstStyle/>
                  <a:p>
                    <a:fld id="{21A9DB1A-F566-4EA5-9F45-8B73349BBA39}" type="VALUE">
                      <a:rPr lang="en-US"/>
                      <a:pPr/>
                      <a:t>[WARTOŚĆ]</a:t>
                    </a:fld>
                    <a:r>
                      <a:rPr lang="en-US"/>
                      <a:t>%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2DA-4FCE-B1AB-23FB69DF514D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fld id="{C8919CEA-809C-4AD4-A647-55313E9C235A}" type="VALUE">
                      <a:rPr lang="en-US"/>
                      <a:pPr/>
                      <a:t>[WARTOŚĆ]</a:t>
                    </a:fld>
                    <a:r>
                      <a:rPr lang="en-US" dirty="0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2DA-4FCE-B1AB-23FB69DF514D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fld id="{A87A7E17-6666-4C52-B658-9C98C7492096}" type="VALUE">
                      <a:rPr lang="en-US"/>
                      <a:pPr/>
                      <a:t>[WARTOŚĆ]</a:t>
                    </a:fld>
                    <a:r>
                      <a:rPr lang="en-US"/>
                      <a:t>%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2DA-4FCE-B1AB-23FB69DF514D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Arkusz1!$A$45:$A$47</c:f>
              <c:strCache>
                <c:ptCount val="3"/>
                <c:pt idx="0">
                  <c:v>Tak</c:v>
                </c:pt>
                <c:pt idx="1">
                  <c:v>Nie</c:v>
                </c:pt>
                <c:pt idx="2">
                  <c:v>Nie wiem</c:v>
                </c:pt>
              </c:strCache>
            </c:strRef>
          </c:cat>
          <c:val>
            <c:numRef>
              <c:f>Arkusz1!$B$45:$B$47</c:f>
              <c:numCache>
                <c:formatCode>General</c:formatCode>
                <c:ptCount val="3"/>
                <c:pt idx="0">
                  <c:v>89.2</c:v>
                </c:pt>
                <c:pt idx="1">
                  <c:v>5</c:v>
                </c:pt>
                <c:pt idx="2">
                  <c:v>5.8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12DA-4FCE-B1AB-23FB69DF514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31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0092113337648413"/>
          <c:y val="0.87355003979425216"/>
          <c:w val="0.4469673222610358"/>
          <c:h val="0.1225263811643722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l-PL" sz="1000" dirty="0"/>
              <a:t>Redukcja emisji pyłu PM10 w Małopolsce na przestrzeni ostatnich lat [tony]</a:t>
            </a:r>
          </a:p>
        </c:rich>
      </c:tx>
      <c:layout>
        <c:manualLayout>
          <c:xMode val="edge"/>
          <c:yMode val="edge"/>
          <c:x val="0.14806549345314993"/>
          <c:y val="3.87116429305535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view3D>
      <c:rotX val="10"/>
      <c:rotY val="0"/>
      <c:depthPercent val="100"/>
      <c:rAngAx val="0"/>
    </c:view3D>
    <c:floor>
      <c:thickness val="0"/>
      <c:spPr>
        <a:solidFill>
          <a:schemeClr val="lt1"/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3495176167528422E-2"/>
          <c:y val="0.18908779573792059"/>
          <c:w val="0.93462951243958114"/>
          <c:h val="0.69133964084590238"/>
        </c:manualLayout>
      </c:layout>
      <c:bar3DChart>
        <c:barDir val="col"/>
        <c:grouping val="clustered"/>
        <c:varyColors val="0"/>
        <c:ser>
          <c:idx val="0"/>
          <c:order val="0"/>
          <c:spPr>
            <a:pattFill prst="ltDnDiag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solidFill>
                <a:schemeClr val="accent1"/>
              </a:solidFill>
            </a:ln>
            <a:effectLst/>
            <a:sp3d>
              <a:contourClr>
                <a:schemeClr val="accent1"/>
              </a:contourClr>
            </a:sp3d>
          </c:spPr>
          <c:invertIfNegative val="0"/>
          <c:dLbls>
            <c:dLbl>
              <c:idx val="0"/>
              <c:layout>
                <c:manualLayout>
                  <c:x val="7.5013603598880832E-3"/>
                  <c:y val="-3.584274451255798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280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223D-49F2-9375-CFE8E3504AF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6260202699160745E-3"/>
                  <c:y val="-2.606745055458757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517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23D-49F2-9375-CFE8E3504AF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7506801799440503E-3"/>
                  <c:y val="-3.258431319323448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532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223D-49F2-9375-CFE8E3504AF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9.3767004498601248E-3"/>
                  <c:y val="-2.6067450554587576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518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223D-49F2-9375-CFE8E3504AF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9.3767004498601248E-3"/>
                  <c:y val="-2.932588187391102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633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223D-49F2-9375-CFE8E3504AF8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Arkusz1!$F$6:$F$10</c:f>
              <c:numCache>
                <c:formatCode>General</c:formatCode>
                <c:ptCount val="5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</c:numCache>
            </c:numRef>
          </c:cat>
          <c:val>
            <c:numRef>
              <c:f>Arkusz1!$E$6:$E$11</c:f>
              <c:numCache>
                <c:formatCode>General</c:formatCode>
                <c:ptCount val="6"/>
                <c:pt idx="0">
                  <c:v>280.89999999999992</c:v>
                </c:pt>
                <c:pt idx="1">
                  <c:v>516.6</c:v>
                </c:pt>
                <c:pt idx="2">
                  <c:v>532.03</c:v>
                </c:pt>
                <c:pt idx="3">
                  <c:v>518.41999999999996</c:v>
                </c:pt>
                <c:pt idx="4">
                  <c:v>632.64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223D-49F2-9375-CFE8E3504AF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60"/>
        <c:gapDepth val="0"/>
        <c:shape val="box"/>
        <c:axId val="404608760"/>
        <c:axId val="404606016"/>
        <c:axId val="0"/>
      </c:bar3DChart>
      <c:dateAx>
        <c:axId val="404608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04606016"/>
        <c:crosses val="autoZero"/>
        <c:auto val="0"/>
        <c:lblOffset val="100"/>
        <c:baseTimeUnit val="days"/>
      </c:dateAx>
      <c:valAx>
        <c:axId val="4046060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404608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pattFill prst="ltDn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>
        <a:solidFill>
          <a:schemeClr val="phClr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/>
      </a:solidFill>
      <a:sp3d/>
    </cs:spPr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3-02-22T08:11:34.140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072E19-6423-4C60-8090-D15F77EE6E7F}" type="doc">
      <dgm:prSet loTypeId="urn:microsoft.com/office/officeart/2005/8/layout/process1" loCatId="process" qsTypeId="urn:microsoft.com/office/officeart/2005/8/quickstyle/simple1" qsCatId="simple" csTypeId="urn:microsoft.com/office/officeart/2005/8/colors/accent4_5" csCatId="accent4" phldr="1"/>
      <dgm:spPr/>
    </dgm:pt>
    <dgm:pt modelId="{CB4D17AA-EA8D-4A82-AB64-4A395D756A22}">
      <dgm:prSet phldrT="[Tekst]"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Doświadczenia projektu LIFE</a:t>
          </a:r>
          <a:endParaRPr lang="pl-P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7F3EEF2-F35C-4DDC-84AF-FD630B409178}" type="parTrans" cxnId="{03C02894-1323-40DE-9AE9-A83197884D25}">
      <dgm:prSet/>
      <dgm:spPr/>
      <dgm:t>
        <a:bodyPr/>
        <a:lstStyle/>
        <a:p>
          <a:endParaRPr lang="pl-PL"/>
        </a:p>
      </dgm:t>
    </dgm:pt>
    <dgm:pt modelId="{2A5F03ED-9BED-4CE9-B60E-CF2AB8039E30}" type="sibTrans" cxnId="{03C02894-1323-40DE-9AE9-A83197884D25}">
      <dgm:prSet/>
      <dgm:spPr/>
      <dgm:t>
        <a:bodyPr/>
        <a:lstStyle/>
        <a:p>
          <a:endParaRPr lang="pl-PL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14400D4-048C-4A6A-8699-290A2C42583A}">
      <dgm:prSet phldrT="[Tekst]"/>
      <dgm:spPr/>
      <dgm:t>
        <a:bodyPr/>
        <a:lstStyle/>
        <a:p>
          <a:r>
            <a:rPr lang="pl-P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Program Ochrony Powietrza</a:t>
          </a:r>
          <a:endParaRPr lang="pl-P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7CB9746-D13D-45D9-8C60-8D6ABE93F84B}" type="parTrans" cxnId="{253493D4-676C-41BD-8961-4B95ABEA39FE}">
      <dgm:prSet/>
      <dgm:spPr/>
      <dgm:t>
        <a:bodyPr/>
        <a:lstStyle/>
        <a:p>
          <a:endParaRPr lang="pl-PL"/>
        </a:p>
      </dgm:t>
    </dgm:pt>
    <dgm:pt modelId="{7B77AF89-5B9A-4D2A-8567-88BFE6BD0BC3}" type="sibTrans" cxnId="{253493D4-676C-41BD-8961-4B95ABEA39FE}">
      <dgm:prSet/>
      <dgm:spPr/>
      <dgm:t>
        <a:bodyPr/>
        <a:lstStyle/>
        <a:p>
          <a:endParaRPr lang="pl-PL"/>
        </a:p>
      </dgm:t>
    </dgm:pt>
    <dgm:pt modelId="{631C0316-FC61-4C15-8BC2-EBA9326705FA}" type="pres">
      <dgm:prSet presAssocID="{30072E19-6423-4C60-8090-D15F77EE6E7F}" presName="Name0" presStyleCnt="0">
        <dgm:presLayoutVars>
          <dgm:dir/>
          <dgm:resizeHandles val="exact"/>
        </dgm:presLayoutVars>
      </dgm:prSet>
      <dgm:spPr/>
    </dgm:pt>
    <dgm:pt modelId="{A8442233-397F-4D6B-984A-2BDE1E27B81A}" type="pres">
      <dgm:prSet presAssocID="{CB4D17AA-EA8D-4A82-AB64-4A395D756A22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58BDAD3-9D17-49E1-A4DE-0605ECF74C70}" type="pres">
      <dgm:prSet presAssocID="{2A5F03ED-9BED-4CE9-B60E-CF2AB8039E30}" presName="sibTrans" presStyleLbl="sibTrans2D1" presStyleIdx="0" presStyleCnt="1" custScaleX="159240" custScaleY="90386"/>
      <dgm:spPr/>
      <dgm:t>
        <a:bodyPr/>
        <a:lstStyle/>
        <a:p>
          <a:endParaRPr lang="pl-PL"/>
        </a:p>
      </dgm:t>
    </dgm:pt>
    <dgm:pt modelId="{A70A9CEA-EEBB-4DFF-A2EA-E3F1D4EF969A}" type="pres">
      <dgm:prSet presAssocID="{2A5F03ED-9BED-4CE9-B60E-CF2AB8039E30}" presName="connectorText" presStyleLbl="sibTrans2D1" presStyleIdx="0" presStyleCnt="1"/>
      <dgm:spPr/>
      <dgm:t>
        <a:bodyPr/>
        <a:lstStyle/>
        <a:p>
          <a:endParaRPr lang="pl-PL"/>
        </a:p>
      </dgm:t>
    </dgm:pt>
    <dgm:pt modelId="{0D6EBDF8-4DBE-4D0D-82F8-A9C31839F168}" type="pres">
      <dgm:prSet presAssocID="{C14400D4-048C-4A6A-8699-290A2C42583A}" presName="node" presStyleLbl="node1" presStyleIdx="1" presStyleCnt="2" custLinFactNeighborX="83287" custLinFactNeighborY="2119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D423D483-39A5-4831-B651-917C27033301}" type="presOf" srcId="{2A5F03ED-9BED-4CE9-B60E-CF2AB8039E30}" destId="{A70A9CEA-EEBB-4DFF-A2EA-E3F1D4EF969A}" srcOrd="1" destOrd="0" presId="urn:microsoft.com/office/officeart/2005/8/layout/process1"/>
    <dgm:cxn modelId="{03C02894-1323-40DE-9AE9-A83197884D25}" srcId="{30072E19-6423-4C60-8090-D15F77EE6E7F}" destId="{CB4D17AA-EA8D-4A82-AB64-4A395D756A22}" srcOrd="0" destOrd="0" parTransId="{67F3EEF2-F35C-4DDC-84AF-FD630B409178}" sibTransId="{2A5F03ED-9BED-4CE9-B60E-CF2AB8039E30}"/>
    <dgm:cxn modelId="{5994590A-3B4E-4D22-9782-1C4C5BE29370}" type="presOf" srcId="{30072E19-6423-4C60-8090-D15F77EE6E7F}" destId="{631C0316-FC61-4C15-8BC2-EBA9326705FA}" srcOrd="0" destOrd="0" presId="urn:microsoft.com/office/officeart/2005/8/layout/process1"/>
    <dgm:cxn modelId="{253493D4-676C-41BD-8961-4B95ABEA39FE}" srcId="{30072E19-6423-4C60-8090-D15F77EE6E7F}" destId="{C14400D4-048C-4A6A-8699-290A2C42583A}" srcOrd="1" destOrd="0" parTransId="{F7CB9746-D13D-45D9-8C60-8D6ABE93F84B}" sibTransId="{7B77AF89-5B9A-4D2A-8567-88BFE6BD0BC3}"/>
    <dgm:cxn modelId="{00EC8F64-38DA-4A50-AFCD-40ECA1DEF8F7}" type="presOf" srcId="{C14400D4-048C-4A6A-8699-290A2C42583A}" destId="{0D6EBDF8-4DBE-4D0D-82F8-A9C31839F168}" srcOrd="0" destOrd="0" presId="urn:microsoft.com/office/officeart/2005/8/layout/process1"/>
    <dgm:cxn modelId="{F1D07CDF-9421-4AD4-963F-9D67D0FA34CA}" type="presOf" srcId="{2A5F03ED-9BED-4CE9-B60E-CF2AB8039E30}" destId="{C58BDAD3-9D17-49E1-A4DE-0605ECF74C70}" srcOrd="0" destOrd="0" presId="urn:microsoft.com/office/officeart/2005/8/layout/process1"/>
    <dgm:cxn modelId="{D092819E-110E-472E-BD06-1FF2EC4646E0}" type="presOf" srcId="{CB4D17AA-EA8D-4A82-AB64-4A395D756A22}" destId="{A8442233-397F-4D6B-984A-2BDE1E27B81A}" srcOrd="0" destOrd="0" presId="urn:microsoft.com/office/officeart/2005/8/layout/process1"/>
    <dgm:cxn modelId="{AAB24187-F346-46FF-82AF-32F62CAA2366}" type="presParOf" srcId="{631C0316-FC61-4C15-8BC2-EBA9326705FA}" destId="{A8442233-397F-4D6B-984A-2BDE1E27B81A}" srcOrd="0" destOrd="0" presId="urn:microsoft.com/office/officeart/2005/8/layout/process1"/>
    <dgm:cxn modelId="{572DBB52-BE9B-4225-8D1A-0BDDD2F6F23E}" type="presParOf" srcId="{631C0316-FC61-4C15-8BC2-EBA9326705FA}" destId="{C58BDAD3-9D17-49E1-A4DE-0605ECF74C70}" srcOrd="1" destOrd="0" presId="urn:microsoft.com/office/officeart/2005/8/layout/process1"/>
    <dgm:cxn modelId="{9138E49E-FF9B-4603-A53A-7582446DC6D5}" type="presParOf" srcId="{C58BDAD3-9D17-49E1-A4DE-0605ECF74C70}" destId="{A70A9CEA-EEBB-4DFF-A2EA-E3F1D4EF969A}" srcOrd="0" destOrd="0" presId="urn:microsoft.com/office/officeart/2005/8/layout/process1"/>
    <dgm:cxn modelId="{F01954EF-078D-48AC-8BE7-19D50A706DE0}" type="presParOf" srcId="{631C0316-FC61-4C15-8BC2-EBA9326705FA}" destId="{0D6EBDF8-4DBE-4D0D-82F8-A9C31839F168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442233-397F-4D6B-984A-2BDE1E27B81A}">
      <dsp:nvSpPr>
        <dsp:cNvPr id="0" name=""/>
        <dsp:cNvSpPr/>
      </dsp:nvSpPr>
      <dsp:spPr>
        <a:xfrm>
          <a:off x="1217" y="0"/>
          <a:ext cx="2595546" cy="916139"/>
        </a:xfrm>
        <a:prstGeom prst="roundRect">
          <a:avLst>
            <a:gd name="adj" fmla="val 10000"/>
          </a:avLst>
        </a:prstGeom>
        <a:solidFill>
          <a:schemeClr val="accent4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Doświadczenia projektu LIFE</a:t>
          </a:r>
          <a:endParaRPr lang="pl-PL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050" y="26833"/>
        <a:ext cx="2541880" cy="862473"/>
      </dsp:txXfrm>
    </dsp:sp>
    <dsp:sp modelId="{C58BDAD3-9D17-49E1-A4DE-0605ECF74C70}">
      <dsp:nvSpPr>
        <dsp:cNvPr id="0" name=""/>
        <dsp:cNvSpPr/>
      </dsp:nvSpPr>
      <dsp:spPr>
        <a:xfrm>
          <a:off x="2693446" y="167164"/>
          <a:ext cx="877254" cy="581810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9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693446" y="283526"/>
        <a:ext cx="702711" cy="349086"/>
      </dsp:txXfrm>
    </dsp:sp>
    <dsp:sp modelId="{0D6EBDF8-4DBE-4D0D-82F8-A9C31839F168}">
      <dsp:nvSpPr>
        <dsp:cNvPr id="0" name=""/>
        <dsp:cNvSpPr/>
      </dsp:nvSpPr>
      <dsp:spPr>
        <a:xfrm>
          <a:off x="3636200" y="0"/>
          <a:ext cx="2595546" cy="916139"/>
        </a:xfrm>
        <a:prstGeom prst="roundRect">
          <a:avLst>
            <a:gd name="adj" fmla="val 10000"/>
          </a:avLst>
        </a:prstGeom>
        <a:solidFill>
          <a:schemeClr val="accent4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Program Ochrony Powietrza</a:t>
          </a:r>
          <a:endParaRPr lang="pl-PL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663033" y="26833"/>
        <a:ext cx="2541880" cy="8624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B0F983-3A6B-4807-B371-CE202DE1124C}" type="datetimeFigureOut">
              <a:rPr lang="pl-PL" smtClean="0"/>
              <a:pPr/>
              <a:t>23.02.2023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1F5E83-5E1A-4E2D-894B-65BA5BF6ADE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037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Okres realizacji Projektu</a:t>
            </a:r>
            <a:r>
              <a:rPr lang="pl-PL" baseline="0" dirty="0" smtClean="0"/>
              <a:t> 01.10.2015 – 31.12.2025, jednak zatrudnienie </a:t>
            </a:r>
            <a:r>
              <a:rPr lang="pl-PL" baseline="0" dirty="0" err="1" smtClean="0"/>
              <a:t>Ekodoradców</a:t>
            </a:r>
            <a:r>
              <a:rPr lang="pl-PL" baseline="0" dirty="0" smtClean="0"/>
              <a:t> tylko do 31.12.2023.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62087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dirty="0" err="1" smtClean="0"/>
              <a:t>Ekodoradcy</a:t>
            </a:r>
            <a:r>
              <a:rPr lang="pl-PL" sz="1200" dirty="0" smtClean="0"/>
              <a:t> opracowują i wdrażają </a:t>
            </a:r>
            <a:r>
              <a:rPr lang="pl-PL" sz="1200" b="0" dirty="0" smtClean="0"/>
              <a:t>miejskie strategie ochrony powietrza, </a:t>
            </a:r>
            <a:r>
              <a:rPr lang="pl-PL" sz="1200" dirty="0" smtClean="0"/>
              <a:t>integrując wszystkie dokumenty na poziomie lokalnym.</a:t>
            </a:r>
            <a:r>
              <a:rPr lang="pl-PL" sz="1200" baseline="0" dirty="0" smtClean="0"/>
              <a:t> </a:t>
            </a:r>
            <a:r>
              <a:rPr lang="pl-PL" sz="1200" u="sng" baseline="0" dirty="0" smtClean="0"/>
              <a:t>Dokumenty dotyczą m.in..: </a:t>
            </a:r>
            <a:r>
              <a:rPr lang="pl-PL" sz="1200" u="sng" dirty="0" smtClean="0"/>
              <a:t>zarządzania energią, rozwoju niskoemisyjnego, ochrony powietrza itd.</a:t>
            </a:r>
            <a:endParaRPr lang="pl-PL" sz="1200" u="sng" dirty="0" smtClean="0">
              <a:sym typeface="Palatino"/>
            </a:endParaRP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92145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283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b="0" dirty="0" smtClean="0"/>
              <a:t>Doświadczenia Projektu LIFE IP Małopolska przyczyniły się do przeniesienia dobrych praktyk na zapisy małopolskiego Programu ochrony powietrza.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135008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194532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3951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153014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Dane</a:t>
            </a:r>
            <a:r>
              <a:rPr lang="pl-PL" baseline="0" dirty="0" smtClean="0"/>
              <a:t> do końca roku 2022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682574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Dane</a:t>
            </a:r>
            <a:r>
              <a:rPr lang="pl-PL" baseline="0" dirty="0" smtClean="0"/>
              <a:t> do stycznia 2023 r.</a:t>
            </a: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12021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dirty="0" smtClean="0"/>
              <a:t>Dane</a:t>
            </a:r>
            <a:r>
              <a:rPr lang="pl-PL" baseline="0" dirty="0" smtClean="0"/>
              <a:t> do stycznia 2023 r.</a:t>
            </a:r>
            <a:endParaRPr lang="pl-PL" dirty="0" smtClean="0"/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507480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pl-PL" dirty="0" smtClean="0"/>
              <a:t>Dane</a:t>
            </a:r>
            <a:r>
              <a:rPr lang="pl-PL" baseline="0" dirty="0" smtClean="0"/>
              <a:t> do stycznia 2023 r.</a:t>
            </a:r>
            <a:endParaRPr lang="pl-PL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pl-PL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Projekt </a:t>
            </a:r>
            <a:r>
              <a:rPr lang="pl-PL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Prospect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+ jest programem partnerskiej wymiany wiedzy i doświadczeń, przedstawicieli władz lokalnych i regionalnych, na temat sposobów wdrażania planów działania na rzecz zrównoważonej energii i klimatu przy użyciu innowacyjnych systemów finansowania. Celem projektu jest wsparcie lokalnych samorządów w znalezieniu możliwości tworzenia i finansowania takich społeczności na danym terenie. Krakowscy doradcy niebawem ruszą z programem doradztwa dla mieszkańców i podmiotów dot. tworzenia społeczności </a:t>
            </a: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energetycznych</a:t>
            </a:r>
            <a:r>
              <a:rPr lang="pl-P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l-PL" dirty="0" smtClean="0"/>
              <a:t>https</a:t>
            </a:r>
            <a:r>
              <a:rPr lang="pl-PL" dirty="0" smtClean="0"/>
              <a:t>://www.miasta.pl/aktualnosci/jak-prospect-moze-pomoc-wladzom-publicznym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190334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514106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096358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791610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806812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74430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1969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23.02.2023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902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23.02.2023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943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23.02.2023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3284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23.02.2023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616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23.02.2023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21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23.02.2023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244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23.02.2023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766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23.02.2023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28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23.02.2023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091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23.02.2023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937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23.02.2023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081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23.02.2023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446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comments" Target="../comments/comment1.xml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microsoft.com/office/2007/relationships/hdphoto" Target="../media/hdphoto1.wdp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1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4.png"/><Relationship Id="rId7" Type="http://schemas.openxmlformats.org/officeDocument/2006/relationships/image" Target="../media/image27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4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diagramData" Target="../diagrams/data1.xml"/><Relationship Id="rId5" Type="http://schemas.openxmlformats.org/officeDocument/2006/relationships/image" Target="../media/image29.png"/><Relationship Id="rId10" Type="http://schemas.microsoft.com/office/2007/relationships/diagramDrawing" Target="../diagrams/drawing1.xml"/><Relationship Id="rId4" Type="http://schemas.openxmlformats.org/officeDocument/2006/relationships/image" Target="../media/image1.png"/><Relationship Id="rId9" Type="http://schemas.openxmlformats.org/officeDocument/2006/relationships/diagramColors" Target="../diagrams/colors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1.png"/><Relationship Id="rId4" Type="http://schemas.openxmlformats.org/officeDocument/2006/relationships/image" Target="../media/image34.png"/><Relationship Id="rId9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1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eg"/><Relationship Id="rId5" Type="http://schemas.openxmlformats.org/officeDocument/2006/relationships/image" Target="../media/image41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5.pn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eg"/><Relationship Id="rId5" Type="http://schemas.openxmlformats.org/officeDocument/2006/relationships/image" Target="../media/image31.png"/><Relationship Id="rId10" Type="http://schemas.openxmlformats.org/officeDocument/2006/relationships/image" Target="../media/image50.png"/><Relationship Id="rId4" Type="http://schemas.openxmlformats.org/officeDocument/2006/relationships/image" Target="../media/image1.png"/><Relationship Id="rId9" Type="http://schemas.openxmlformats.org/officeDocument/2006/relationships/image" Target="../media/image4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5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jpg"/><Relationship Id="rId4" Type="http://schemas.openxmlformats.org/officeDocument/2006/relationships/image" Target="../media/image5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1.png"/><Relationship Id="rId7" Type="http://schemas.openxmlformats.org/officeDocument/2006/relationships/image" Target="../media/image6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11" Type="http://schemas.openxmlformats.org/officeDocument/2006/relationships/image" Target="../media/image66.jpeg"/><Relationship Id="rId5" Type="http://schemas.openxmlformats.org/officeDocument/2006/relationships/image" Target="../media/image57.png"/><Relationship Id="rId10" Type="http://schemas.openxmlformats.org/officeDocument/2006/relationships/image" Target="../media/image65.png"/><Relationship Id="rId4" Type="http://schemas.openxmlformats.org/officeDocument/2006/relationships/image" Target="../media/image31.png"/><Relationship Id="rId9" Type="http://schemas.openxmlformats.org/officeDocument/2006/relationships/image" Target="../media/image64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1.png"/><Relationship Id="rId7" Type="http://schemas.openxmlformats.org/officeDocument/2006/relationships/image" Target="../media/image6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jpeg"/><Relationship Id="rId5" Type="http://schemas.openxmlformats.org/officeDocument/2006/relationships/image" Target="../media/image57.png"/><Relationship Id="rId10" Type="http://schemas.openxmlformats.org/officeDocument/2006/relationships/image" Target="../media/image71.png"/><Relationship Id="rId4" Type="http://schemas.openxmlformats.org/officeDocument/2006/relationships/image" Target="../media/image31.png"/><Relationship Id="rId9" Type="http://schemas.openxmlformats.org/officeDocument/2006/relationships/image" Target="../media/image7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7" Type="http://schemas.openxmlformats.org/officeDocument/2006/relationships/hyperlink" Target="http://www.mcp.malopolska.pl/ekodoradcy-dla-biznesu/instalatorzy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31.png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1.png"/><Relationship Id="rId7" Type="http://schemas.openxmlformats.org/officeDocument/2006/relationships/image" Target="../media/image7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jpeg"/><Relationship Id="rId11" Type="http://schemas.openxmlformats.org/officeDocument/2006/relationships/image" Target="../media/image78.jpeg"/><Relationship Id="rId5" Type="http://schemas.openxmlformats.org/officeDocument/2006/relationships/image" Target="../media/image57.png"/><Relationship Id="rId10" Type="http://schemas.openxmlformats.org/officeDocument/2006/relationships/image" Target="../media/image77.jpeg"/><Relationship Id="rId4" Type="http://schemas.openxmlformats.org/officeDocument/2006/relationships/image" Target="../media/image31.png"/><Relationship Id="rId9" Type="http://schemas.openxmlformats.org/officeDocument/2006/relationships/image" Target="../media/image76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31.png"/><Relationship Id="rId9" Type="http://schemas.openxmlformats.org/officeDocument/2006/relationships/image" Target="../media/image5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79.png"/><Relationship Id="rId7" Type="http://schemas.openxmlformats.org/officeDocument/2006/relationships/image" Target="../media/image8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rgbClr val="1D9A78"/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0" y="6199478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1"/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1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6" name="Shape 59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770198" y="2058519"/>
            <a:ext cx="9327572" cy="947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436960">
              <a:lnSpc>
                <a:spcPct val="110000"/>
              </a:lnSpc>
            </a:pPr>
            <a:r>
              <a:rPr lang="pl-PL" altLang="pl-PL" sz="2800" b="1" dirty="0">
                <a:solidFill>
                  <a:srgbClr val="1A886B"/>
                </a:solidFill>
                <a:sym typeface="Roboto Regular"/>
              </a:rPr>
              <a:t>DOŚWIADCZENIA I DOBRE PRAKTYKI WOJEWÓDZTWA MAŁOPOLSKIEGO W TWORZENIU SIECI EKODORADCÓW </a:t>
            </a:r>
          </a:p>
        </p:txBody>
      </p:sp>
      <p:sp>
        <p:nvSpPr>
          <p:cNvPr id="47" name="Prostokąt 46"/>
          <p:cNvSpPr/>
          <p:nvPr/>
        </p:nvSpPr>
        <p:spPr>
          <a:xfrm>
            <a:off x="1802366" y="3352476"/>
            <a:ext cx="8818654" cy="413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36960">
              <a:lnSpc>
                <a:spcPct val="110000"/>
              </a:lnSpc>
            </a:pPr>
            <a:r>
              <a:rPr lang="pl-PL" altLang="pl-PL" sz="2000" b="1" i="1" dirty="0">
                <a:solidFill>
                  <a:srgbClr val="68707B"/>
                </a:solidFill>
                <a:sym typeface="Roboto Regular"/>
              </a:rPr>
              <a:t>Małopolscy </a:t>
            </a:r>
            <a:r>
              <a:rPr lang="pl-PL" altLang="pl-PL" sz="2000" b="1" i="1" dirty="0" err="1">
                <a:solidFill>
                  <a:srgbClr val="68707B"/>
                </a:solidFill>
                <a:sym typeface="Roboto Regular"/>
              </a:rPr>
              <a:t>Ekodoradcy</a:t>
            </a:r>
            <a:r>
              <a:rPr lang="pl-PL" altLang="pl-PL" sz="2000" b="1" i="1" dirty="0">
                <a:solidFill>
                  <a:srgbClr val="68707B"/>
                </a:solidFill>
                <a:sym typeface="Roboto Regular"/>
              </a:rPr>
              <a:t> i Doradcy ds. klimatu i środowiska</a:t>
            </a:r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sp>
        <p:nvSpPr>
          <p:cNvPr id="49" name="Shape 61"/>
          <p:cNvSpPr txBox="1">
            <a:spLocks/>
          </p:cNvSpPr>
          <p:nvPr/>
        </p:nvSpPr>
        <p:spPr bwMode="auto">
          <a:xfrm>
            <a:off x="1619289" y="5436179"/>
            <a:ext cx="5337824" cy="1257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6" tIns="45700" rIns="91396" bIns="45700"/>
          <a:lstStyle/>
          <a:p>
            <a:pPr defTabSz="582613">
              <a:lnSpc>
                <a:spcPct val="150000"/>
              </a:lnSpc>
              <a:spcBef>
                <a:spcPts val="600"/>
              </a:spcBef>
              <a:buSzPct val="75000"/>
            </a:pPr>
            <a:r>
              <a:rPr lang="pl-PL" altLang="pl-PL" b="1" dirty="0" smtClean="0">
                <a:solidFill>
                  <a:srgbClr val="44546A"/>
                </a:solidFill>
                <a:latin typeface="Roboto Regular"/>
                <a:ea typeface="Roboto Regular"/>
                <a:cs typeface="Roboto Regular"/>
                <a:sym typeface="Roboto Regular"/>
              </a:rPr>
              <a:t>Tomasz </a:t>
            </a:r>
            <a:r>
              <a:rPr lang="pl-PL" altLang="pl-PL" b="1" dirty="0" err="1" smtClean="0">
                <a:solidFill>
                  <a:srgbClr val="44546A"/>
                </a:solidFill>
                <a:latin typeface="Roboto Regular"/>
                <a:ea typeface="Roboto Regular"/>
                <a:cs typeface="Roboto Regular"/>
                <a:sym typeface="Roboto Regular"/>
              </a:rPr>
              <a:t>Pietrusiak</a:t>
            </a:r>
            <a:r>
              <a:rPr lang="en-US" altLang="pl-PL" dirty="0" smtClean="0">
                <a:solidFill>
                  <a:srgbClr val="44546A"/>
                </a:solidFill>
                <a:latin typeface="Roboto Regular"/>
                <a:ea typeface="Roboto Regular"/>
                <a:cs typeface="Roboto Regular"/>
                <a:sym typeface="Roboto Regular"/>
              </a:rPr>
              <a:t/>
            </a:r>
            <a:br>
              <a:rPr lang="en-US" altLang="pl-PL" dirty="0" smtClean="0">
                <a:solidFill>
                  <a:srgbClr val="44546A"/>
                </a:solidFill>
                <a:latin typeface="Roboto Regular"/>
                <a:ea typeface="Roboto Regular"/>
                <a:cs typeface="Roboto Regular"/>
                <a:sym typeface="Roboto Regular"/>
              </a:rPr>
            </a:br>
            <a:r>
              <a:rPr lang="pl-PL" altLang="pl-PL" sz="1200" dirty="0" smtClean="0">
                <a:solidFill>
                  <a:srgbClr val="44546A"/>
                </a:solidFill>
                <a:latin typeface="Roboto Regular"/>
                <a:ea typeface="Roboto Regular"/>
                <a:cs typeface="Roboto Regular"/>
                <a:sym typeface="Roboto Regular"/>
              </a:rPr>
              <a:t>Departament Środowiska </a:t>
            </a:r>
          </a:p>
          <a:p>
            <a:pPr defTabSz="582613">
              <a:spcBef>
                <a:spcPts val="600"/>
              </a:spcBef>
              <a:buSzPct val="75000"/>
            </a:pPr>
            <a:r>
              <a:rPr lang="pl-PL" altLang="pl-PL" sz="1200" dirty="0" smtClean="0">
                <a:solidFill>
                  <a:srgbClr val="44546A"/>
                </a:solidFill>
                <a:latin typeface="Roboto Regular"/>
                <a:ea typeface="Roboto Regular"/>
                <a:cs typeface="Roboto Regular"/>
                <a:sym typeface="Roboto Regular"/>
              </a:rPr>
              <a:t>Urząd Marszałkowski Województwa Małopolskiego</a:t>
            </a:r>
          </a:p>
        </p:txBody>
      </p:sp>
      <p:pic>
        <p:nvPicPr>
          <p:cNvPr id="30" name="Obraz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037" y="431126"/>
            <a:ext cx="3277758" cy="467337"/>
          </a:xfrm>
          <a:prstGeom prst="rect">
            <a:avLst/>
          </a:prstGeom>
        </p:spPr>
      </p:pic>
      <p:pic>
        <p:nvPicPr>
          <p:cNvPr id="31" name="Obraz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879" y="263883"/>
            <a:ext cx="2971265" cy="801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16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328" y="210670"/>
            <a:ext cx="1745905" cy="249415"/>
          </a:xfrm>
          <a:prstGeom prst="rect">
            <a:avLst/>
          </a:prstGeom>
        </p:spPr>
      </p:pic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rostokąt 45"/>
          <p:cNvSpPr/>
          <p:nvPr/>
        </p:nvSpPr>
        <p:spPr>
          <a:xfrm>
            <a:off x="1586645" y="1538816"/>
            <a:ext cx="630607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DA518D"/>
              </a:buClr>
            </a:pPr>
            <a:r>
              <a:rPr lang="pl-PL" altLang="pl-PL" b="1" dirty="0" smtClean="0">
                <a:solidFill>
                  <a:srgbClr val="16537F"/>
                </a:solidFill>
                <a:ea typeface="Palatino"/>
                <a:cs typeface="Palatino"/>
                <a:sym typeface="Palatino"/>
              </a:rPr>
              <a:t>Cel projektu</a:t>
            </a:r>
            <a:endParaRPr lang="pl-PL" altLang="pl-PL" b="1" dirty="0">
              <a:solidFill>
                <a:srgbClr val="16537F"/>
              </a:solidFill>
              <a:ea typeface="Palatino"/>
              <a:cs typeface="Palatino"/>
              <a:sym typeface="Palatino"/>
            </a:endParaRPr>
          </a:p>
          <a:p>
            <a:pPr marL="342900" lvl="1">
              <a:buClr>
                <a:srgbClr val="DA518D"/>
              </a:buClr>
            </a:pPr>
            <a:endParaRPr lang="pl-PL" altLang="pl-PL" dirty="0" smtClean="0">
              <a:ea typeface="Palatino"/>
              <a:cs typeface="Palatino"/>
              <a:sym typeface="Palatino"/>
            </a:endParaRPr>
          </a:p>
          <a:p>
            <a:pPr marL="685800" lvl="1" indent="-342900"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altLang="pl-PL" dirty="0" smtClean="0">
                <a:ea typeface="Palatino"/>
                <a:cs typeface="Palatino"/>
                <a:sym typeface="Palatino"/>
              </a:rPr>
              <a:t>Wdrożenie </a:t>
            </a:r>
            <a:r>
              <a:rPr lang="pl-PL" altLang="pl-PL" b="1" dirty="0">
                <a:ea typeface="Palatino"/>
                <a:cs typeface="Palatino"/>
                <a:sym typeface="Palatino"/>
              </a:rPr>
              <a:t>Programu ochrony powietrza </a:t>
            </a:r>
            <a:r>
              <a:rPr lang="pl-PL" altLang="pl-PL" dirty="0">
                <a:ea typeface="Palatino"/>
                <a:cs typeface="Palatino"/>
                <a:sym typeface="Palatino"/>
              </a:rPr>
              <a:t>dla województwa małopolskiego,</a:t>
            </a:r>
          </a:p>
          <a:p>
            <a:pPr marL="685800" lvl="1" indent="-342900"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altLang="pl-PL" dirty="0">
                <a:ea typeface="Palatino"/>
                <a:cs typeface="Palatino"/>
                <a:sym typeface="Palatino"/>
              </a:rPr>
              <a:t>Efektywne wykorzystanie dostępnych środków unijnych </a:t>
            </a:r>
            <a:r>
              <a:rPr lang="pl-PL" altLang="pl-PL" dirty="0" smtClean="0">
                <a:ea typeface="Palatino"/>
                <a:cs typeface="Palatino"/>
                <a:sym typeface="Palatino"/>
              </a:rPr>
              <a:t>      i </a:t>
            </a:r>
            <a:r>
              <a:rPr lang="pl-PL" altLang="pl-PL" dirty="0">
                <a:ea typeface="Palatino"/>
                <a:cs typeface="Palatino"/>
                <a:sym typeface="Palatino"/>
              </a:rPr>
              <a:t>krajowych przeznaczonych na poprawę jakości </a:t>
            </a:r>
            <a:r>
              <a:rPr lang="pl-PL" altLang="pl-PL" dirty="0" smtClean="0">
                <a:ea typeface="Palatino"/>
                <a:cs typeface="Palatino"/>
                <a:sym typeface="Palatino"/>
              </a:rPr>
              <a:t>powietrza</a:t>
            </a:r>
            <a:r>
              <a:rPr lang="pl-PL" altLang="pl-PL" dirty="0">
                <a:ea typeface="Palatino"/>
                <a:cs typeface="Palatino"/>
                <a:sym typeface="Palatino"/>
              </a:rPr>
              <a:t>.</a:t>
            </a:r>
            <a:endParaRPr lang="pl-PL" dirty="0">
              <a:sym typeface="Palatino"/>
            </a:endParaRPr>
          </a:p>
        </p:txBody>
      </p:sp>
      <p:sp>
        <p:nvSpPr>
          <p:cNvPr id="56" name="Prostokąt 55"/>
          <p:cNvSpPr/>
          <p:nvPr/>
        </p:nvSpPr>
        <p:spPr>
          <a:xfrm>
            <a:off x="1586645" y="3362304"/>
            <a:ext cx="832413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DA518D"/>
              </a:buClr>
            </a:pPr>
            <a:r>
              <a:rPr lang="pl-PL" altLang="pl-PL" b="1" dirty="0" smtClean="0">
                <a:solidFill>
                  <a:srgbClr val="16537F"/>
                </a:solidFill>
                <a:ea typeface="Palatino"/>
                <a:cs typeface="Palatino"/>
                <a:sym typeface="Palatino"/>
              </a:rPr>
              <a:t>Okres realizacji</a:t>
            </a:r>
            <a:endParaRPr lang="pl-PL" altLang="pl-PL" b="1" dirty="0">
              <a:solidFill>
                <a:srgbClr val="16537F"/>
              </a:solidFill>
              <a:ea typeface="Palatino"/>
              <a:cs typeface="Palatino"/>
              <a:sym typeface="Palatino"/>
            </a:endParaRPr>
          </a:p>
          <a:p>
            <a:pPr marL="342900" lvl="1">
              <a:buClr>
                <a:srgbClr val="DA518D"/>
              </a:buClr>
            </a:pPr>
            <a:endParaRPr lang="pl-PL" altLang="pl-PL" sz="1600" dirty="0" smtClean="0">
              <a:ea typeface="Palatino"/>
              <a:cs typeface="Palatino"/>
              <a:sym typeface="Palatino"/>
            </a:endParaRPr>
          </a:p>
          <a:p>
            <a:pPr marL="685800" lvl="1" indent="-342900"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altLang="pl-PL" dirty="0" smtClean="0">
                <a:ea typeface="Palatino"/>
                <a:cs typeface="Palatino"/>
                <a:sym typeface="Palatino"/>
              </a:rPr>
              <a:t>01.10.2015 – 31.12.2025</a:t>
            </a:r>
            <a:endParaRPr lang="pl-PL" dirty="0">
              <a:sym typeface="Palatino"/>
            </a:endParaRPr>
          </a:p>
        </p:txBody>
      </p:sp>
      <p:sp>
        <p:nvSpPr>
          <p:cNvPr id="57" name="Prostokąt 56"/>
          <p:cNvSpPr/>
          <p:nvPr/>
        </p:nvSpPr>
        <p:spPr>
          <a:xfrm>
            <a:off x="1586645" y="4468905"/>
            <a:ext cx="832413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DA518D"/>
              </a:buClr>
            </a:pPr>
            <a:r>
              <a:rPr lang="pl-PL" altLang="pl-PL" b="1" dirty="0" smtClean="0">
                <a:solidFill>
                  <a:srgbClr val="16537F"/>
                </a:solidFill>
                <a:ea typeface="Palatino"/>
                <a:cs typeface="Palatino"/>
                <a:sym typeface="Palatino"/>
              </a:rPr>
              <a:t>Budżet</a:t>
            </a:r>
            <a:endParaRPr lang="pl-PL" altLang="pl-PL" b="1" dirty="0">
              <a:solidFill>
                <a:srgbClr val="16537F"/>
              </a:solidFill>
              <a:ea typeface="Palatino"/>
              <a:cs typeface="Palatino"/>
              <a:sym typeface="Palatino"/>
            </a:endParaRPr>
          </a:p>
          <a:p>
            <a:pPr marL="342900" lvl="1">
              <a:buClr>
                <a:srgbClr val="DA518D"/>
              </a:buClr>
            </a:pPr>
            <a:endParaRPr lang="pl-PL" altLang="pl-PL" dirty="0" smtClean="0">
              <a:ea typeface="Palatino"/>
              <a:cs typeface="Palatino"/>
              <a:sym typeface="Palatino"/>
            </a:endParaRPr>
          </a:p>
          <a:p>
            <a:pPr marL="685800" lvl="1" indent="-342900"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altLang="pl-PL" dirty="0" smtClean="0">
                <a:ea typeface="Palatino"/>
                <a:cs typeface="Palatino"/>
                <a:sym typeface="Palatino"/>
              </a:rPr>
              <a:t>16,8 mln </a:t>
            </a:r>
            <a:r>
              <a:rPr lang="en-US" altLang="pl-PL" dirty="0">
                <a:ea typeface="Palatino"/>
                <a:cs typeface="Times New Roman" panose="02020603050405020304" pitchFamily="18" charset="0"/>
                <a:sym typeface="Palatino"/>
              </a:rPr>
              <a:t>€</a:t>
            </a:r>
            <a:r>
              <a:rPr lang="pl-PL" dirty="0"/>
              <a:t> = </a:t>
            </a:r>
            <a:r>
              <a:rPr lang="pl-PL" dirty="0" smtClean="0"/>
              <a:t>ok. 70 </a:t>
            </a:r>
            <a:r>
              <a:rPr lang="pl-PL" dirty="0"/>
              <a:t>mln </a:t>
            </a:r>
            <a:r>
              <a:rPr lang="pl-PL" dirty="0" smtClean="0"/>
              <a:t>zł</a:t>
            </a:r>
          </a:p>
          <a:p>
            <a:pPr marL="685800" lvl="1" indent="-342900"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dirty="0"/>
              <a:t>dofinansowanie </a:t>
            </a:r>
            <a:r>
              <a:rPr lang="pl-PL" b="1" dirty="0"/>
              <a:t>LIFE</a:t>
            </a:r>
            <a:r>
              <a:rPr lang="pl-PL" dirty="0"/>
              <a:t> – ok. 42 mln zł</a:t>
            </a:r>
          </a:p>
          <a:p>
            <a:pPr marL="685800" lvl="1" indent="-342900"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dirty="0"/>
              <a:t>dofinansowanie </a:t>
            </a:r>
            <a:r>
              <a:rPr lang="pl-PL" b="1" dirty="0"/>
              <a:t>NFOŚiGW</a:t>
            </a:r>
            <a:r>
              <a:rPr lang="pl-PL" dirty="0"/>
              <a:t> – ok. 12 mln </a:t>
            </a:r>
            <a:r>
              <a:rPr lang="pl-PL" dirty="0" smtClean="0"/>
              <a:t>zł</a:t>
            </a:r>
            <a:endParaRPr lang="pl-PL" dirty="0"/>
          </a:p>
        </p:txBody>
      </p:sp>
      <p:pic>
        <p:nvPicPr>
          <p:cNvPr id="59" name="Obraz 58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6467" y="2173729"/>
            <a:ext cx="3454813" cy="30054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3" name="Schemat blokowy: proces alternatywny 32"/>
          <p:cNvSpPr/>
          <p:nvPr/>
        </p:nvSpPr>
        <p:spPr>
          <a:xfrm>
            <a:off x="2077748" y="502258"/>
            <a:ext cx="7360552" cy="504914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34" name="pole tekstowe 33"/>
          <p:cNvSpPr txBox="1"/>
          <p:nvPr/>
        </p:nvSpPr>
        <p:spPr>
          <a:xfrm>
            <a:off x="2103142" y="477276"/>
            <a:ext cx="750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>
                <a:solidFill>
                  <a:schemeClr val="bg1"/>
                </a:solidFill>
              </a:rPr>
              <a:t>Projekt LIFE </a:t>
            </a:r>
            <a:r>
              <a:rPr lang="pl-PL" sz="2800" b="1" i="1" dirty="0">
                <a:solidFill>
                  <a:schemeClr val="bg1"/>
                </a:solidFill>
              </a:rPr>
              <a:t>Małopolska w zdrowej atmosferze</a:t>
            </a:r>
          </a:p>
        </p:txBody>
      </p:sp>
    </p:spTree>
    <p:extLst>
      <p:ext uri="{BB962C8B-B14F-4D97-AF65-F5344CB8AC3E}">
        <p14:creationId xmlns:p14="http://schemas.microsoft.com/office/powerpoint/2010/main" val="424660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328" y="210670"/>
            <a:ext cx="1745905" cy="249415"/>
          </a:xfrm>
          <a:prstGeom prst="rect">
            <a:avLst/>
          </a:prstGeom>
        </p:spPr>
      </p:pic>
      <p:grpSp>
        <p:nvGrpSpPr>
          <p:cNvPr id="2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3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rostokąt 45"/>
          <p:cNvSpPr/>
          <p:nvPr/>
        </p:nvSpPr>
        <p:spPr>
          <a:xfrm>
            <a:off x="1707829" y="1592583"/>
            <a:ext cx="8913191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DA518D"/>
              </a:buClr>
            </a:pPr>
            <a:r>
              <a:rPr lang="pl-PL" altLang="pl-PL" sz="2000" b="1" dirty="0" smtClean="0">
                <a:solidFill>
                  <a:srgbClr val="16537F"/>
                </a:solidFill>
                <a:ea typeface="Palatino"/>
                <a:cs typeface="Palatino"/>
                <a:sym typeface="Palatino"/>
              </a:rPr>
              <a:t>Tworzenie kompetencji na szczeblu lokalnym</a:t>
            </a:r>
            <a:endParaRPr lang="pl-PL" altLang="pl-PL" sz="2000" b="1" dirty="0">
              <a:solidFill>
                <a:srgbClr val="16537F"/>
              </a:solidFill>
              <a:ea typeface="Palatino"/>
              <a:cs typeface="Palatino"/>
              <a:sym typeface="Palatino"/>
            </a:endParaRPr>
          </a:p>
          <a:p>
            <a:pPr marL="342900" lvl="1">
              <a:buClr>
                <a:srgbClr val="DA518D"/>
              </a:buClr>
            </a:pPr>
            <a:endParaRPr lang="pl-PL" altLang="pl-PL" sz="2000" dirty="0" smtClean="0">
              <a:ea typeface="Palatino"/>
              <a:cs typeface="Palatino"/>
              <a:sym typeface="Palatino"/>
            </a:endParaRPr>
          </a:p>
          <a:p>
            <a:pPr marL="685800" lvl="1" indent="-342900">
              <a:spcBef>
                <a:spcPts val="600"/>
              </a:spcBef>
              <a:spcAft>
                <a:spcPts val="600"/>
              </a:spcAft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sz="2000" b="1" dirty="0"/>
              <a:t>K</a:t>
            </a:r>
            <a:r>
              <a:rPr lang="pl-PL" sz="2000" b="1" dirty="0" smtClean="0"/>
              <a:t>oncepcja systemu </a:t>
            </a:r>
            <a:r>
              <a:rPr lang="pl-PL" sz="2000" b="1" dirty="0" err="1" smtClean="0"/>
              <a:t>Ekodoradców</a:t>
            </a:r>
            <a:r>
              <a:rPr lang="pl-PL" sz="2000" b="1" dirty="0" smtClean="0"/>
              <a:t> </a:t>
            </a:r>
            <a:r>
              <a:rPr lang="pl-PL" sz="2000" dirty="0" smtClean="0"/>
              <a:t>została opracowana przez UMWM</a:t>
            </a:r>
            <a:br>
              <a:rPr lang="pl-PL" sz="2000" dirty="0" smtClean="0"/>
            </a:br>
            <a:r>
              <a:rPr lang="pl-PL" sz="2000" dirty="0" smtClean="0"/>
              <a:t>i partnerów projektu przy wsparciu zewnętrznego konsultanta.</a:t>
            </a:r>
          </a:p>
          <a:p>
            <a:pPr marL="685800" lvl="1" indent="-342900">
              <a:spcBef>
                <a:spcPts val="600"/>
              </a:spcBef>
              <a:spcAft>
                <a:spcPts val="600"/>
              </a:spcAft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sz="2000" dirty="0" smtClean="0">
                <a:sym typeface="Palatino"/>
              </a:rPr>
              <a:t>Bezpośrednie </a:t>
            </a:r>
            <a:r>
              <a:rPr lang="pl-PL" sz="2000" b="1" dirty="0" smtClean="0">
                <a:sym typeface="Palatino"/>
              </a:rPr>
              <a:t>zatrudnienie </a:t>
            </a:r>
            <a:r>
              <a:rPr lang="pl-PL" sz="2000" b="1" dirty="0" err="1" smtClean="0">
                <a:sym typeface="Palatino"/>
              </a:rPr>
              <a:t>Ekodoradców</a:t>
            </a:r>
            <a:r>
              <a:rPr lang="pl-PL" sz="2000" b="1" dirty="0" smtClean="0">
                <a:sym typeface="Palatino"/>
              </a:rPr>
              <a:t> w gminach </a:t>
            </a:r>
            <a:r>
              <a:rPr lang="pl-PL" sz="2000" dirty="0" smtClean="0">
                <a:sym typeface="Symbol" panose="05050102010706020507" pitchFamily="18" charset="2"/>
              </a:rPr>
              <a:t> </a:t>
            </a:r>
            <a:r>
              <a:rPr lang="pl-PL" sz="2000" dirty="0" smtClean="0"/>
              <a:t>zwiększenie zaangażowania gmin w poprawę jakości powietrza.</a:t>
            </a:r>
          </a:p>
          <a:p>
            <a:pPr marL="685800" lvl="1" indent="-342900">
              <a:spcBef>
                <a:spcPts val="600"/>
              </a:spcBef>
              <a:spcAft>
                <a:spcPts val="600"/>
              </a:spcAft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sz="2000" dirty="0" err="1" smtClean="0"/>
              <a:t>Ekodoradcy</a:t>
            </a:r>
            <a:r>
              <a:rPr lang="pl-PL" sz="2000" dirty="0" smtClean="0"/>
              <a:t> opracowują i wdrażają </a:t>
            </a:r>
            <a:r>
              <a:rPr lang="pl-PL" sz="2000" b="1" dirty="0" smtClean="0"/>
              <a:t>miejskie strategie ochrony powietrza</a:t>
            </a:r>
            <a:r>
              <a:rPr lang="pl-PL" sz="2000" dirty="0" smtClean="0"/>
              <a:t>, integrując wszystkie dokumenty na poziomie lokalnym.</a:t>
            </a:r>
            <a:endParaRPr lang="pl-PL" sz="2000" dirty="0">
              <a:sym typeface="Palatino"/>
            </a:endParaRPr>
          </a:p>
        </p:txBody>
      </p:sp>
      <p:sp>
        <p:nvSpPr>
          <p:cNvPr id="33" name="Schemat blokowy: proces alternatywny 32"/>
          <p:cNvSpPr/>
          <p:nvPr/>
        </p:nvSpPr>
        <p:spPr>
          <a:xfrm>
            <a:off x="2077748" y="502258"/>
            <a:ext cx="7360552" cy="504914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34" name="pole tekstowe 33"/>
          <p:cNvSpPr txBox="1"/>
          <p:nvPr/>
        </p:nvSpPr>
        <p:spPr>
          <a:xfrm>
            <a:off x="2103142" y="477276"/>
            <a:ext cx="750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>
                <a:solidFill>
                  <a:schemeClr val="bg1"/>
                </a:solidFill>
              </a:rPr>
              <a:t>Projekt LIFE </a:t>
            </a:r>
            <a:r>
              <a:rPr lang="pl-PL" sz="2800" b="1" i="1" dirty="0">
                <a:solidFill>
                  <a:schemeClr val="bg1"/>
                </a:solidFill>
              </a:rPr>
              <a:t>Małopolska w zdrowej atmosferze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53647" y="5265682"/>
            <a:ext cx="2632488" cy="11136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660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1340" y="252180"/>
            <a:ext cx="1745905" cy="249415"/>
          </a:xfrm>
          <a:prstGeom prst="rect">
            <a:avLst/>
          </a:prstGeom>
        </p:spPr>
      </p:pic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Schemat blokowy: proces alternatywny 33"/>
          <p:cNvSpPr/>
          <p:nvPr/>
        </p:nvSpPr>
        <p:spPr>
          <a:xfrm>
            <a:off x="2068224" y="136157"/>
            <a:ext cx="8254034" cy="1323704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41" name="Prostokąt 40"/>
          <p:cNvSpPr/>
          <p:nvPr/>
        </p:nvSpPr>
        <p:spPr>
          <a:xfrm>
            <a:off x="2389762" y="330629"/>
            <a:ext cx="78925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</a:rPr>
              <a:t>67 Ekodoradców w 62 małopolskich gminach (LIFE)</a:t>
            </a:r>
          </a:p>
          <a:p>
            <a:pPr algn="ctr"/>
            <a:r>
              <a:rPr lang="pl-PL" sz="2800" b="1" dirty="0" smtClean="0">
                <a:solidFill>
                  <a:schemeClr val="bg1"/>
                </a:solidFill>
              </a:rPr>
              <a:t>235 Ekodoradców - ogółem</a:t>
            </a:r>
            <a:endParaRPr lang="pl-PL" sz="2800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75849" y="4265397"/>
            <a:ext cx="6234060" cy="2006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027" y="1929155"/>
            <a:ext cx="656642" cy="656642"/>
          </a:xfrm>
          <a:prstGeom prst="rect">
            <a:avLst/>
          </a:prstGeom>
          <a:effectLst/>
        </p:spPr>
      </p:pic>
      <p:sp>
        <p:nvSpPr>
          <p:cNvPr id="56" name="pole tekstowe 55"/>
          <p:cNvSpPr txBox="1"/>
          <p:nvPr/>
        </p:nvSpPr>
        <p:spPr>
          <a:xfrm>
            <a:off x="2663415" y="2050296"/>
            <a:ext cx="30340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 smtClean="0">
                <a:solidFill>
                  <a:srgbClr val="314E88"/>
                </a:solidFill>
              </a:rPr>
              <a:t>Pomoc w uzyskaniu dotacji</a:t>
            </a:r>
            <a:endParaRPr lang="pl-PL" sz="1600" b="1" dirty="0">
              <a:solidFill>
                <a:srgbClr val="314E88"/>
              </a:solidFill>
            </a:endParaRPr>
          </a:p>
        </p:txBody>
      </p:sp>
      <p:sp>
        <p:nvSpPr>
          <p:cNvPr id="57" name="pole tekstowe 56"/>
          <p:cNvSpPr txBox="1"/>
          <p:nvPr/>
        </p:nvSpPr>
        <p:spPr>
          <a:xfrm>
            <a:off x="2675849" y="2705314"/>
            <a:ext cx="3430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 smtClean="0">
                <a:solidFill>
                  <a:srgbClr val="314E88"/>
                </a:solidFill>
              </a:rPr>
              <a:t>Kontrole palenisk</a:t>
            </a:r>
            <a:endParaRPr lang="pl-PL" sz="1600" b="1" dirty="0">
              <a:solidFill>
                <a:srgbClr val="314E88"/>
              </a:solidFill>
            </a:endParaRPr>
          </a:p>
        </p:txBody>
      </p:sp>
      <p:pic>
        <p:nvPicPr>
          <p:cNvPr id="58" name="Obraz 5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651" y="3273501"/>
            <a:ext cx="655018" cy="655018"/>
          </a:xfrm>
          <a:prstGeom prst="rect">
            <a:avLst/>
          </a:prstGeom>
          <a:effectLst/>
        </p:spPr>
      </p:pic>
      <p:sp>
        <p:nvSpPr>
          <p:cNvPr id="59" name="pole tekstowe 58"/>
          <p:cNvSpPr txBox="1"/>
          <p:nvPr/>
        </p:nvSpPr>
        <p:spPr>
          <a:xfrm>
            <a:off x="2675850" y="3280476"/>
            <a:ext cx="3262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 smtClean="0">
                <a:solidFill>
                  <a:srgbClr val="314E88"/>
                </a:solidFill>
              </a:rPr>
              <a:t>Pomoc dla osób dotkniętych ubóstwem energetycznym</a:t>
            </a:r>
            <a:endParaRPr lang="pl-PL" sz="1600" b="1" dirty="0">
              <a:solidFill>
                <a:srgbClr val="314E88"/>
              </a:solidFill>
            </a:endParaRPr>
          </a:p>
        </p:txBody>
      </p:sp>
      <p:pic>
        <p:nvPicPr>
          <p:cNvPr id="60" name="Obraz 5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651" y="2606269"/>
            <a:ext cx="655018" cy="655018"/>
          </a:xfrm>
          <a:prstGeom prst="rect">
            <a:avLst/>
          </a:prstGeom>
          <a:effectLst/>
        </p:spPr>
      </p:pic>
      <p:pic>
        <p:nvPicPr>
          <p:cNvPr id="62" name="Obraz 6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057" y="2606226"/>
            <a:ext cx="655018" cy="655018"/>
          </a:xfrm>
          <a:prstGeom prst="rect">
            <a:avLst/>
          </a:prstGeom>
          <a:effectLst/>
        </p:spPr>
      </p:pic>
      <p:pic>
        <p:nvPicPr>
          <p:cNvPr id="63" name="Obraz 6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057" y="1929927"/>
            <a:ext cx="655018" cy="655018"/>
          </a:xfrm>
          <a:prstGeom prst="rect">
            <a:avLst/>
          </a:prstGeom>
          <a:effectLst/>
        </p:spPr>
      </p:pic>
      <p:sp>
        <p:nvSpPr>
          <p:cNvPr id="65" name="pole tekstowe 64"/>
          <p:cNvSpPr txBox="1"/>
          <p:nvPr/>
        </p:nvSpPr>
        <p:spPr>
          <a:xfrm>
            <a:off x="6978619" y="2060799"/>
            <a:ext cx="40306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 smtClean="0">
                <a:solidFill>
                  <a:srgbClr val="314E88"/>
                </a:solidFill>
              </a:rPr>
              <a:t>Kampanie edukacyjne i informacyjne</a:t>
            </a:r>
            <a:endParaRPr lang="pl-PL" sz="1600" b="1" dirty="0">
              <a:solidFill>
                <a:srgbClr val="314E88"/>
              </a:solidFill>
            </a:endParaRPr>
          </a:p>
        </p:txBody>
      </p:sp>
      <p:pic>
        <p:nvPicPr>
          <p:cNvPr id="66" name="Obraz 6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057" y="3281200"/>
            <a:ext cx="655018" cy="655018"/>
          </a:xfrm>
          <a:prstGeom prst="rect">
            <a:avLst/>
          </a:prstGeom>
          <a:effectLst/>
        </p:spPr>
      </p:pic>
      <p:sp>
        <p:nvSpPr>
          <p:cNvPr id="67" name="pole tekstowe 66"/>
          <p:cNvSpPr txBox="1"/>
          <p:nvPr/>
        </p:nvSpPr>
        <p:spPr>
          <a:xfrm>
            <a:off x="6978619" y="3396607"/>
            <a:ext cx="38809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 smtClean="0">
                <a:solidFill>
                  <a:srgbClr val="314E88"/>
                </a:solidFill>
              </a:rPr>
              <a:t>Spotkania i warsztaty dla mieszkańców</a:t>
            </a:r>
            <a:endParaRPr lang="pl-PL" sz="1600" b="1" dirty="0">
              <a:solidFill>
                <a:srgbClr val="314E88"/>
              </a:solidFill>
            </a:endParaRPr>
          </a:p>
        </p:txBody>
      </p:sp>
      <p:sp>
        <p:nvSpPr>
          <p:cNvPr id="68" name="pole tekstowe 67"/>
          <p:cNvSpPr txBox="1"/>
          <p:nvPr/>
        </p:nvSpPr>
        <p:spPr>
          <a:xfrm>
            <a:off x="6994004" y="2615354"/>
            <a:ext cx="37365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 smtClean="0">
                <a:solidFill>
                  <a:srgbClr val="314E88"/>
                </a:solidFill>
              </a:rPr>
              <a:t>Doradztwo w zakresie inwestycji ekologicznych</a:t>
            </a:r>
            <a:endParaRPr lang="pl-PL" sz="1600" b="1" dirty="0">
              <a:solidFill>
                <a:srgbClr val="314E8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61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328" y="210670"/>
            <a:ext cx="1745905" cy="249415"/>
          </a:xfrm>
          <a:prstGeom prst="rect">
            <a:avLst/>
          </a:prstGeom>
        </p:spPr>
      </p:pic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Prostokąt 45"/>
          <p:cNvSpPr/>
          <p:nvPr/>
        </p:nvSpPr>
        <p:spPr>
          <a:xfrm>
            <a:off x="2129768" y="2148407"/>
            <a:ext cx="8687517" cy="14516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dirty="0">
                <a:ea typeface="Palatino"/>
                <a:cs typeface="Palatino"/>
                <a:sym typeface="Palatino"/>
              </a:rPr>
              <a:t>Organizacja szkoleń, warsztatów, konferencji, studiów podyplomowych,</a:t>
            </a:r>
          </a:p>
          <a:p>
            <a:pPr marL="342900" indent="-342900">
              <a:lnSpc>
                <a:spcPct val="125000"/>
              </a:lnSpc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dirty="0">
                <a:ea typeface="Palatino"/>
                <a:cs typeface="Palatino"/>
                <a:sym typeface="Palatino"/>
              </a:rPr>
              <a:t>Tworzenie bazy wiedzy dla </a:t>
            </a:r>
            <a:r>
              <a:rPr lang="pl-PL" dirty="0" err="1">
                <a:ea typeface="Palatino"/>
                <a:cs typeface="Palatino"/>
                <a:sym typeface="Palatino"/>
              </a:rPr>
              <a:t>Ekodoradców</a:t>
            </a:r>
            <a:r>
              <a:rPr lang="pl-PL" dirty="0">
                <a:ea typeface="Palatino"/>
                <a:cs typeface="Palatino"/>
                <a:sym typeface="Palatino"/>
              </a:rPr>
              <a:t> i samorządów lokalnych,</a:t>
            </a:r>
          </a:p>
          <a:p>
            <a:pPr marL="342900" indent="-342900">
              <a:lnSpc>
                <a:spcPct val="125000"/>
              </a:lnSpc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dirty="0">
                <a:ea typeface="Palatino"/>
                <a:cs typeface="Palatino"/>
                <a:sym typeface="Palatino"/>
              </a:rPr>
              <a:t>Przygotowanie analiz, ekspertyz i badań wspierających wdrażanie i aktualizowanie Programu ochrony powietrza.</a:t>
            </a:r>
          </a:p>
        </p:txBody>
      </p:sp>
      <p:sp>
        <p:nvSpPr>
          <p:cNvPr id="34" name="Schemat blokowy: proces alternatywny 33"/>
          <p:cNvSpPr/>
          <p:nvPr/>
        </p:nvSpPr>
        <p:spPr>
          <a:xfrm>
            <a:off x="2068223" y="523786"/>
            <a:ext cx="7360552" cy="504914"/>
          </a:xfrm>
          <a:prstGeom prst="flowChartAlternateProcess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40" name="pole tekstowe 39"/>
          <p:cNvSpPr txBox="1"/>
          <p:nvPr/>
        </p:nvSpPr>
        <p:spPr>
          <a:xfrm>
            <a:off x="2093617" y="498804"/>
            <a:ext cx="750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>
                <a:solidFill>
                  <a:schemeClr val="bg1"/>
                </a:solidFill>
              </a:rPr>
              <a:t>Projekt LIFE </a:t>
            </a:r>
            <a:r>
              <a:rPr lang="pl-PL" sz="2800" b="1" i="1" dirty="0">
                <a:solidFill>
                  <a:schemeClr val="bg1"/>
                </a:solidFill>
              </a:rPr>
              <a:t>Małopolska w zdrowej atmosferze</a:t>
            </a:r>
          </a:p>
        </p:txBody>
      </p:sp>
      <p:sp>
        <p:nvSpPr>
          <p:cNvPr id="41" name="Prostokąt 40"/>
          <p:cNvSpPr/>
          <p:nvPr/>
        </p:nvSpPr>
        <p:spPr>
          <a:xfrm>
            <a:off x="2345791" y="1348541"/>
            <a:ext cx="78925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rgbClr val="16537F"/>
                </a:solidFill>
              </a:rPr>
              <a:t>Centrum Kompetencji i transfer wiedzy </a:t>
            </a:r>
            <a:endParaRPr lang="pl-PL" sz="2800" dirty="0">
              <a:solidFill>
                <a:srgbClr val="16537F"/>
              </a:solidFill>
            </a:endParaRPr>
          </a:p>
        </p:txBody>
      </p:sp>
      <p:pic>
        <p:nvPicPr>
          <p:cNvPr id="42" name="Obraz 4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49"/>
          <a:stretch/>
        </p:blipFill>
        <p:spPr>
          <a:xfrm>
            <a:off x="2633632" y="4019481"/>
            <a:ext cx="3247239" cy="20389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Obraz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128" y="4008760"/>
            <a:ext cx="3264147" cy="2049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4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7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9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328" y="210670"/>
            <a:ext cx="1745905" cy="249415"/>
          </a:xfrm>
          <a:prstGeom prst="rect">
            <a:avLst/>
          </a:prstGeom>
        </p:spPr>
      </p:pic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Prostokąt 40"/>
          <p:cNvSpPr/>
          <p:nvPr/>
        </p:nvSpPr>
        <p:spPr>
          <a:xfrm>
            <a:off x="2011675" y="392795"/>
            <a:ext cx="78925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b="1" dirty="0" smtClean="0">
                <a:solidFill>
                  <a:srgbClr val="16537F"/>
                </a:solidFill>
              </a:rPr>
              <a:t>Efekty pracy </a:t>
            </a:r>
            <a:r>
              <a:rPr lang="pl-PL" sz="3600" b="1" dirty="0" err="1" smtClean="0">
                <a:solidFill>
                  <a:srgbClr val="16537F"/>
                </a:solidFill>
              </a:rPr>
              <a:t>Ekodoradców</a:t>
            </a:r>
            <a:endParaRPr lang="pl-PL" sz="3600" dirty="0">
              <a:solidFill>
                <a:srgbClr val="16537F"/>
              </a:solidFill>
            </a:endParaRPr>
          </a:p>
        </p:txBody>
      </p:sp>
      <p:sp>
        <p:nvSpPr>
          <p:cNvPr id="44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7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0" name="Symbol zastępczy zawartości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639" y="1765083"/>
            <a:ext cx="2821277" cy="1867333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pic>
        <p:nvPicPr>
          <p:cNvPr id="51" name="Obraz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881" y="1765083"/>
            <a:ext cx="2863928" cy="1863043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52" name="Schemat blokowy: proces alternatywny 51"/>
          <p:cNvSpPr/>
          <p:nvPr/>
        </p:nvSpPr>
        <p:spPr>
          <a:xfrm>
            <a:off x="3186980" y="3808241"/>
            <a:ext cx="5652220" cy="409316"/>
          </a:xfrm>
          <a:prstGeom prst="flowChartAlternateProcess">
            <a:avLst/>
          </a:prstGeom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Udział mieszkańców w wydarzeniach: 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724 806</a:t>
            </a:r>
            <a:endParaRPr lang="pl-PL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pic>
        <p:nvPicPr>
          <p:cNvPr id="55" name="Obraz 5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4" t="-995" r="8958" b="995"/>
          <a:stretch/>
        </p:blipFill>
        <p:spPr>
          <a:xfrm>
            <a:off x="6272274" y="4356498"/>
            <a:ext cx="2856457" cy="190021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6" name="Schemat blokowy: proces alternatywny 55"/>
          <p:cNvSpPr/>
          <p:nvPr/>
        </p:nvSpPr>
        <p:spPr>
          <a:xfrm>
            <a:off x="3186980" y="1179942"/>
            <a:ext cx="5652220" cy="409316"/>
          </a:xfrm>
          <a:prstGeom prst="flowChartAlternateProcess">
            <a:avLst/>
          </a:prstGeom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Porady udzielone mieszkańcom: 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1 435 533</a:t>
            </a:r>
            <a:endParaRPr lang="pl-PL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pic>
        <p:nvPicPr>
          <p:cNvPr id="40" name="Obraz 3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639" y="4406513"/>
            <a:ext cx="2843617" cy="189574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9150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328" y="210670"/>
            <a:ext cx="1745905" cy="249415"/>
          </a:xfrm>
          <a:prstGeom prst="rect">
            <a:avLst/>
          </a:prstGeom>
        </p:spPr>
      </p:pic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Prostokąt 40"/>
          <p:cNvSpPr/>
          <p:nvPr/>
        </p:nvSpPr>
        <p:spPr>
          <a:xfrm>
            <a:off x="2011675" y="392795"/>
            <a:ext cx="78925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b="1" dirty="0" smtClean="0">
                <a:solidFill>
                  <a:srgbClr val="16537F"/>
                </a:solidFill>
              </a:rPr>
              <a:t>Efekty pracy </a:t>
            </a:r>
            <a:r>
              <a:rPr lang="pl-PL" sz="3600" b="1" dirty="0" err="1" smtClean="0">
                <a:solidFill>
                  <a:srgbClr val="16537F"/>
                </a:solidFill>
              </a:rPr>
              <a:t>Ekodoradców</a:t>
            </a:r>
            <a:endParaRPr lang="pl-PL" sz="3600" dirty="0">
              <a:solidFill>
                <a:srgbClr val="16537F"/>
              </a:solidFill>
            </a:endParaRPr>
          </a:p>
        </p:txBody>
      </p:sp>
      <p:sp>
        <p:nvSpPr>
          <p:cNvPr id="44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7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6" name="Schemat blokowy: proces alternatywny 55"/>
          <p:cNvSpPr/>
          <p:nvPr/>
        </p:nvSpPr>
        <p:spPr>
          <a:xfrm>
            <a:off x="3131833" y="1195077"/>
            <a:ext cx="5652220" cy="409316"/>
          </a:xfrm>
          <a:prstGeom prst="flowChartAlternateProcess">
            <a:avLst/>
          </a:prstGeom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584200" latinLnBrk="1" hangingPunct="0"/>
            <a:r>
              <a:rPr lang="pl-PL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Kontrole spalania odpadów i paliw: </a:t>
            </a:r>
            <a:r>
              <a:rPr lang="pl-PL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31 063</a:t>
            </a:r>
            <a:endParaRPr lang="pl-PL" sz="2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pic>
        <p:nvPicPr>
          <p:cNvPr id="49" name="Obraz 4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80" b="43490"/>
          <a:stretch/>
        </p:blipFill>
        <p:spPr>
          <a:xfrm>
            <a:off x="6107773" y="1830999"/>
            <a:ext cx="2826110" cy="170309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0" name="Obraz 4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68525" y="1830665"/>
            <a:ext cx="2812674" cy="17067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Schemat blokowy: proces alternatywny 32"/>
          <p:cNvSpPr/>
          <p:nvPr/>
        </p:nvSpPr>
        <p:spPr>
          <a:xfrm>
            <a:off x="3131833" y="3848109"/>
            <a:ext cx="5652220" cy="409316"/>
          </a:xfrm>
          <a:prstGeom prst="flowChartAlternateProcess">
            <a:avLst/>
          </a:prstGeom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584200" latinLnBrk="1" hangingPunct="0">
              <a:lnSpc>
                <a:spcPct val="100000"/>
              </a:lnSpc>
              <a:spcBef>
                <a:spcPts val="0"/>
              </a:spcBef>
            </a:pPr>
            <a:r>
              <a:rPr lang="pl-PL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Badania termowizyjne budynków: 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8 024</a:t>
            </a:r>
            <a:endParaRPr lang="pl-PL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pic>
        <p:nvPicPr>
          <p:cNvPr id="40" name="Symbol zastępczy zawartości 7">
            <a:extLst>
              <a:ext uri="{FF2B5EF4-FFF2-40B4-BE49-F238E27FC236}">
                <a16:creationId xmlns="" xmlns:a16="http://schemas.microsoft.com/office/drawing/2014/main" id="{551478E3-F5A5-46BE-95AD-393B0CBA5EDC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70125" y="4485394"/>
            <a:ext cx="2803244" cy="186534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137399" y="4485394"/>
            <a:ext cx="2803243" cy="186533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628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1489" y="3988013"/>
            <a:ext cx="1588301" cy="21810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328" y="210670"/>
            <a:ext cx="1745905" cy="249415"/>
          </a:xfrm>
          <a:prstGeom prst="rect">
            <a:avLst/>
          </a:prstGeom>
        </p:spPr>
      </p:pic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Prostokąt 40"/>
          <p:cNvSpPr/>
          <p:nvPr/>
        </p:nvSpPr>
        <p:spPr>
          <a:xfrm>
            <a:off x="2011675" y="392795"/>
            <a:ext cx="78925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3600" b="1" dirty="0" smtClean="0">
                <a:solidFill>
                  <a:srgbClr val="16537F"/>
                </a:solidFill>
              </a:rPr>
              <a:t>Efekty pracy </a:t>
            </a:r>
            <a:r>
              <a:rPr lang="pl-PL" sz="3600" b="1" dirty="0" err="1" smtClean="0">
                <a:solidFill>
                  <a:srgbClr val="16537F"/>
                </a:solidFill>
              </a:rPr>
              <a:t>Ekodoradców</a:t>
            </a:r>
            <a:endParaRPr lang="pl-PL" sz="3600" dirty="0">
              <a:solidFill>
                <a:srgbClr val="16537F"/>
              </a:solidFill>
            </a:endParaRPr>
          </a:p>
        </p:txBody>
      </p:sp>
      <p:sp>
        <p:nvSpPr>
          <p:cNvPr id="44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7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1" name="Schemat blokowy: proces alternatywny 50"/>
          <p:cNvSpPr/>
          <p:nvPr/>
        </p:nvSpPr>
        <p:spPr>
          <a:xfrm>
            <a:off x="1956647" y="1195077"/>
            <a:ext cx="8325652" cy="467251"/>
          </a:xfrm>
          <a:prstGeom prst="flowChartAlternateProcess">
            <a:avLst/>
          </a:prstGeom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7,7 tys. 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zorganizowanych spotkań </a:t>
            </a:r>
            <a:r>
              <a:rPr lang="pl-PL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i 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warsztatów (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724 tys. 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uczestników)</a:t>
            </a:r>
            <a:endParaRPr lang="pl-PL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pic>
        <p:nvPicPr>
          <p:cNvPr id="52" name="Obraz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448" y="1794397"/>
            <a:ext cx="2489608" cy="172124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3" name="Obraz 5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821" y="1794397"/>
            <a:ext cx="2604462" cy="17244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0" name="Schemat blokowy: proces alternatywny 39"/>
          <p:cNvSpPr/>
          <p:nvPr/>
        </p:nvSpPr>
        <p:spPr>
          <a:xfrm>
            <a:off x="3202448" y="3678586"/>
            <a:ext cx="5652220" cy="409316"/>
          </a:xfrm>
          <a:prstGeom prst="flowChartAlternateProcess">
            <a:avLst/>
          </a:prstGeom>
          <a:ln w="190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584200" latinLnBrk="1" hangingPunct="0"/>
            <a:r>
              <a:rPr lang="pl-PL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Dystrybucja materiałów edukacyjnych: </a:t>
            </a:r>
            <a:r>
              <a:rPr lang="pl-PL" sz="2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2,6 mln szt.</a:t>
            </a:r>
            <a:endParaRPr lang="pl-PL" sz="20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sp>
        <p:nvSpPr>
          <p:cNvPr id="43" name="pole tekstowe 42"/>
          <p:cNvSpPr txBox="1"/>
          <p:nvPr/>
        </p:nvSpPr>
        <p:spPr>
          <a:xfrm>
            <a:off x="7765147" y="4531822"/>
            <a:ext cx="3437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600"/>
              </a:spcBef>
              <a:spcAft>
                <a:spcPts val="600"/>
              </a:spcAft>
              <a:buClr>
                <a:srgbClr val="314E88"/>
              </a:buClr>
            </a:pPr>
            <a:r>
              <a:rPr lang="pl-PL" sz="1400" dirty="0" smtClean="0"/>
              <a:t>Portal internetowy </a:t>
            </a:r>
            <a:r>
              <a:rPr lang="pl-PL" sz="1400" b="1" dirty="0" smtClean="0">
                <a:solidFill>
                  <a:srgbClr val="16537F"/>
                </a:solidFill>
              </a:rPr>
              <a:t>www.powietrze.malopolska.pl</a:t>
            </a:r>
          </a:p>
        </p:txBody>
      </p:sp>
      <p:pic>
        <p:nvPicPr>
          <p:cNvPr id="46" name="Obraz 4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835" y="4273214"/>
            <a:ext cx="1621440" cy="22999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9" name="Obraz 48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517577" y="4559779"/>
            <a:ext cx="3150717" cy="1876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196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328" y="210670"/>
            <a:ext cx="1745905" cy="249415"/>
          </a:xfrm>
          <a:prstGeom prst="rect">
            <a:avLst/>
          </a:prstGeom>
        </p:spPr>
      </p:pic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Prostokąt 40"/>
          <p:cNvSpPr/>
          <p:nvPr/>
        </p:nvSpPr>
        <p:spPr>
          <a:xfrm>
            <a:off x="2011675" y="455090"/>
            <a:ext cx="78925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srgbClr val="16537F"/>
                </a:solidFill>
              </a:rPr>
              <a:t>Program Ochrony Powietrza</a:t>
            </a:r>
            <a:endParaRPr lang="pl-PL" sz="2800" dirty="0">
              <a:solidFill>
                <a:srgbClr val="16537F"/>
              </a:solidFill>
            </a:endParaRPr>
          </a:p>
        </p:txBody>
      </p:sp>
      <p:sp>
        <p:nvSpPr>
          <p:cNvPr id="44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7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0" name="pole tekstowe 39"/>
          <p:cNvSpPr txBox="1"/>
          <p:nvPr/>
        </p:nvSpPr>
        <p:spPr>
          <a:xfrm>
            <a:off x="2011675" y="3048366"/>
            <a:ext cx="66746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sz="2000" b="1" dirty="0" smtClean="0">
                <a:solidFill>
                  <a:srgbClr val="16537F"/>
                </a:solidFill>
              </a:rPr>
              <a:t>POP wyznacza obowiązek zatrudnienia </a:t>
            </a:r>
            <a:r>
              <a:rPr lang="pl-PL" sz="2000" b="1" dirty="0" err="1">
                <a:solidFill>
                  <a:srgbClr val="16537F"/>
                </a:solidFill>
              </a:rPr>
              <a:t>E</a:t>
            </a:r>
            <a:r>
              <a:rPr lang="pl-PL" sz="2000" b="1" dirty="0" err="1" smtClean="0">
                <a:solidFill>
                  <a:srgbClr val="16537F"/>
                </a:solidFill>
              </a:rPr>
              <a:t>kodoradcy</a:t>
            </a:r>
            <a:r>
              <a:rPr lang="pl-PL" sz="2000" b="1" dirty="0" smtClean="0">
                <a:solidFill>
                  <a:srgbClr val="16537F"/>
                </a:solidFill>
              </a:rPr>
              <a:t> </a:t>
            </a:r>
            <a:br>
              <a:rPr lang="pl-PL" sz="2000" b="1" dirty="0" smtClean="0">
                <a:solidFill>
                  <a:srgbClr val="16537F"/>
                </a:solidFill>
              </a:rPr>
            </a:br>
            <a:r>
              <a:rPr lang="pl-PL" sz="2000" b="1" dirty="0" smtClean="0">
                <a:solidFill>
                  <a:srgbClr val="16537F"/>
                </a:solidFill>
              </a:rPr>
              <a:t>w każdej małopolskiej gminie (do 30.09.2021r.)</a:t>
            </a:r>
            <a:endParaRPr lang="pl-PL" sz="2000" dirty="0"/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sz="2000" dirty="0" smtClean="0"/>
              <a:t>doradztwo </a:t>
            </a:r>
            <a:r>
              <a:rPr lang="pl-PL" sz="2000" dirty="0"/>
              <a:t>dla mieszkańców, prowadzenie edukacji ekologicznej oraz obsługa programu Czyste </a:t>
            </a:r>
            <a:r>
              <a:rPr lang="pl-PL" sz="2000" dirty="0" smtClean="0"/>
              <a:t>Powietrze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Clr>
                <a:srgbClr val="16537F"/>
              </a:buClr>
              <a:buFont typeface="Wingdings" panose="05000000000000000000" pitchFamily="2" charset="2"/>
              <a:buChar char="§"/>
            </a:pPr>
            <a:r>
              <a:rPr lang="pl-PL" sz="2000" dirty="0" smtClean="0"/>
              <a:t>p</a:t>
            </a:r>
            <a:r>
              <a:rPr lang="pl-PL" sz="2000" dirty="0" smtClean="0">
                <a:latin typeface="+mn-lt"/>
              </a:rPr>
              <a:t>rzewidywane wsparcie do kosztów zatrudnienia </a:t>
            </a:r>
            <a:r>
              <a:rPr lang="pl-PL" sz="2000" dirty="0" err="1" smtClean="0">
                <a:latin typeface="+mn-lt"/>
              </a:rPr>
              <a:t>Ekodoradców</a:t>
            </a:r>
            <a:r>
              <a:rPr lang="pl-PL" sz="2000" dirty="0" smtClean="0">
                <a:latin typeface="+mn-lt"/>
              </a:rPr>
              <a:t> ze środków RPO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 l="4168"/>
          <a:stretch>
            <a:fillRect/>
          </a:stretch>
        </p:blipFill>
        <p:spPr bwMode="auto">
          <a:xfrm>
            <a:off x="8686319" y="1964267"/>
            <a:ext cx="2275490" cy="31340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86521186"/>
              </p:ext>
            </p:extLst>
          </p:nvPr>
        </p:nvGraphicFramePr>
        <p:xfrm>
          <a:off x="2064788" y="1616539"/>
          <a:ext cx="6231747" cy="9161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29818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8328" y="210670"/>
            <a:ext cx="1745905" cy="249415"/>
          </a:xfrm>
          <a:prstGeom prst="rect">
            <a:avLst/>
          </a:prstGeom>
        </p:spPr>
      </p:pic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4">
              <a:lumMod val="75000"/>
            </a:schemeClr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4">
              <a:lumMod val="75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 w="19050">
            <a:solidFill>
              <a:srgbClr val="6870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Prostokąt 40"/>
          <p:cNvSpPr/>
          <p:nvPr/>
        </p:nvSpPr>
        <p:spPr>
          <a:xfrm>
            <a:off x="2011675" y="252180"/>
            <a:ext cx="78925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srgbClr val="16537F"/>
                </a:solidFill>
              </a:rPr>
              <a:t>Korzyści z działań </a:t>
            </a:r>
            <a:r>
              <a:rPr lang="pl-PL" sz="2800" b="1" dirty="0" err="1" smtClean="0">
                <a:solidFill>
                  <a:srgbClr val="16537F"/>
                </a:solidFill>
              </a:rPr>
              <a:t>Ekodoradców</a:t>
            </a:r>
            <a:r>
              <a:rPr lang="pl-PL" sz="2800" b="1" dirty="0" smtClean="0">
                <a:solidFill>
                  <a:srgbClr val="16537F"/>
                </a:solidFill>
              </a:rPr>
              <a:t> i wdrażania projektu zintegrowanego LIFE</a:t>
            </a:r>
            <a:endParaRPr lang="pl-PL" sz="2800" dirty="0">
              <a:solidFill>
                <a:srgbClr val="16537F"/>
              </a:solidFill>
            </a:endParaRPr>
          </a:p>
        </p:txBody>
      </p:sp>
      <p:sp>
        <p:nvSpPr>
          <p:cNvPr id="44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7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aphicFrame>
        <p:nvGraphicFramePr>
          <p:cNvPr id="42" name="Wykres 4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55769839"/>
              </p:ext>
            </p:extLst>
          </p:nvPr>
        </p:nvGraphicFramePr>
        <p:xfrm>
          <a:off x="1419803" y="3294994"/>
          <a:ext cx="3992343" cy="2738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3" name="Prostokąt 42"/>
          <p:cNvSpPr/>
          <p:nvPr/>
        </p:nvSpPr>
        <p:spPr>
          <a:xfrm>
            <a:off x="2617893" y="6237053"/>
            <a:ext cx="176127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000" dirty="0">
                <a:latin typeface="+mn-lt"/>
              </a:rPr>
              <a:t>Źródło: Badanie </a:t>
            </a:r>
            <a:r>
              <a:rPr lang="pl-PL" sz="1000" dirty="0" err="1">
                <a:latin typeface="+mn-lt"/>
              </a:rPr>
              <a:t>IBRiS</a:t>
            </a:r>
            <a:r>
              <a:rPr lang="pl-PL" sz="1000" dirty="0">
                <a:latin typeface="+mn-lt"/>
              </a:rPr>
              <a:t> 2020</a:t>
            </a:r>
          </a:p>
        </p:txBody>
      </p:sp>
      <p:graphicFrame>
        <p:nvGraphicFramePr>
          <p:cNvPr id="46" name="Wykres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0950818"/>
              </p:ext>
            </p:extLst>
          </p:nvPr>
        </p:nvGraphicFramePr>
        <p:xfrm>
          <a:off x="5478449" y="1713057"/>
          <a:ext cx="4568762" cy="2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9" name="Prostokąt zaokrąglony 48"/>
          <p:cNvSpPr/>
          <p:nvPr/>
        </p:nvSpPr>
        <p:spPr>
          <a:xfrm>
            <a:off x="6591393" y="4557904"/>
            <a:ext cx="2798721" cy="1220603"/>
          </a:xfrm>
          <a:prstGeom prst="roundRect">
            <a:avLst>
              <a:gd name="adj" fmla="val 31194"/>
            </a:avLst>
          </a:prstGeom>
          <a:solidFill>
            <a:srgbClr val="33669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Działania podjęte </a:t>
            </a:r>
            <a:br>
              <a:rPr lang="pl-P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l-P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 Małopolsce od 2017 roku umożliwiły ograniczenie emisji pyłu PM10 o 2 526 ton</a:t>
            </a:r>
            <a:endParaRPr lang="pl-P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0" name="Prostokąt zaokrąglony 49"/>
          <p:cNvSpPr/>
          <p:nvPr/>
        </p:nvSpPr>
        <p:spPr>
          <a:xfrm>
            <a:off x="2210828" y="1814354"/>
            <a:ext cx="2512339" cy="1106753"/>
          </a:xfrm>
          <a:prstGeom prst="roundRect">
            <a:avLst>
              <a:gd name="adj" fmla="val 31194"/>
            </a:avLst>
          </a:prstGeom>
          <a:solidFill>
            <a:srgbClr val="33669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Budowanie świadomości ekologicznej </a:t>
            </a:r>
            <a:r>
              <a:rPr lang="pl-P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mieszkańców Małopolski</a:t>
            </a:r>
          </a:p>
        </p:txBody>
      </p:sp>
      <p:sp>
        <p:nvSpPr>
          <p:cNvPr id="51" name="Prostokąt 50"/>
          <p:cNvSpPr/>
          <p:nvPr/>
        </p:nvSpPr>
        <p:spPr>
          <a:xfrm>
            <a:off x="6704088" y="6209449"/>
            <a:ext cx="25003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000" dirty="0">
                <a:latin typeface="+mn-lt"/>
              </a:rPr>
              <a:t>Źródło: Sprawozdania z realizacji Programu </a:t>
            </a:r>
            <a:endParaRPr lang="pl-PL" sz="1000" dirty="0" smtClean="0">
              <a:latin typeface="+mn-lt"/>
            </a:endParaRPr>
          </a:p>
          <a:p>
            <a:pPr algn="ctr"/>
            <a:r>
              <a:rPr lang="pl-PL" sz="1000" dirty="0" smtClean="0">
                <a:latin typeface="+mn-lt"/>
              </a:rPr>
              <a:t>ochrony </a:t>
            </a:r>
            <a:r>
              <a:rPr lang="pl-PL" sz="1000" dirty="0">
                <a:latin typeface="+mn-lt"/>
              </a:rPr>
              <a:t>powietrza za lata 2017 - 2021</a:t>
            </a:r>
          </a:p>
        </p:txBody>
      </p:sp>
    </p:spTree>
    <p:extLst>
      <p:ext uri="{BB962C8B-B14F-4D97-AF65-F5344CB8AC3E}">
        <p14:creationId xmlns:p14="http://schemas.microsoft.com/office/powerpoint/2010/main" val="228779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9961" y="2682000"/>
            <a:ext cx="6496000" cy="4176000"/>
          </a:xfrm>
          <a:prstGeom prst="rect">
            <a:avLst/>
          </a:prstGeom>
        </p:spPr>
      </p:pic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rgbClr val="68B133"/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68B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68B133"/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68B133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Schemat blokowy: proces alternatywny 33"/>
          <p:cNvSpPr/>
          <p:nvPr/>
        </p:nvSpPr>
        <p:spPr>
          <a:xfrm>
            <a:off x="2068224" y="460085"/>
            <a:ext cx="7360552" cy="504914"/>
          </a:xfrm>
          <a:prstGeom prst="flowChartAlternateProcess">
            <a:avLst/>
          </a:prstGeom>
          <a:solidFill>
            <a:srgbClr val="68B1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40" name="pole tekstowe 39"/>
          <p:cNvSpPr txBox="1"/>
          <p:nvPr/>
        </p:nvSpPr>
        <p:spPr>
          <a:xfrm>
            <a:off x="2093618" y="435103"/>
            <a:ext cx="750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>
                <a:solidFill>
                  <a:schemeClr val="bg1"/>
                </a:solidFill>
              </a:rPr>
              <a:t>Projekt </a:t>
            </a:r>
            <a:r>
              <a:rPr lang="pl-PL" sz="2800" b="1" i="1" dirty="0" smtClean="0">
                <a:solidFill>
                  <a:schemeClr val="bg1"/>
                </a:solidFill>
              </a:rPr>
              <a:t>LIFE-IP</a:t>
            </a:r>
            <a:r>
              <a:rPr lang="pl-PL" sz="2800" b="1" dirty="0" smtClean="0">
                <a:solidFill>
                  <a:schemeClr val="bg1"/>
                </a:solidFill>
              </a:rPr>
              <a:t> </a:t>
            </a:r>
            <a:r>
              <a:rPr lang="pl-PL" sz="2800" b="1" i="1" dirty="0" smtClean="0">
                <a:solidFill>
                  <a:schemeClr val="bg1"/>
                </a:solidFill>
              </a:rPr>
              <a:t>EKOMAŁOPOLSKA dla klimatu</a:t>
            </a:r>
            <a:endParaRPr lang="pl-PL" sz="2800" b="1" i="1" dirty="0">
              <a:solidFill>
                <a:schemeClr val="bg1"/>
              </a:solidFill>
            </a:endParaRPr>
          </a:p>
        </p:txBody>
      </p:sp>
      <p:pic>
        <p:nvPicPr>
          <p:cNvPr id="43" name="Obraz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sp>
        <p:nvSpPr>
          <p:cNvPr id="33" name="Prostokąt 32"/>
          <p:cNvSpPr/>
          <p:nvPr/>
        </p:nvSpPr>
        <p:spPr>
          <a:xfrm>
            <a:off x="1586646" y="1347218"/>
            <a:ext cx="8651683" cy="2385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rgbClr val="DA518D"/>
              </a:buClr>
            </a:pPr>
            <a:r>
              <a:rPr lang="pl-PL" altLang="pl-PL" b="1" dirty="0" smtClean="0">
                <a:solidFill>
                  <a:srgbClr val="68B133"/>
                </a:solidFill>
                <a:ea typeface="Palatino"/>
                <a:cs typeface="Palatino"/>
                <a:sym typeface="Palatino"/>
              </a:rPr>
              <a:t>Cel projektu</a:t>
            </a:r>
            <a:endParaRPr lang="pl-PL" altLang="pl-PL" b="1" dirty="0">
              <a:solidFill>
                <a:srgbClr val="68B133"/>
              </a:solidFill>
              <a:ea typeface="Palatino"/>
              <a:cs typeface="Palatino"/>
              <a:sym typeface="Palatino"/>
            </a:endParaRPr>
          </a:p>
          <a:p>
            <a:pPr marL="685800" lvl="1" indent="-342900"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altLang="pl-PL" dirty="0" smtClean="0">
                <a:ea typeface="Palatino"/>
                <a:cs typeface="Palatino"/>
                <a:sym typeface="Palatino"/>
              </a:rPr>
              <a:t>wdrożenie </a:t>
            </a:r>
            <a:r>
              <a:rPr lang="pl-PL" altLang="pl-PL" b="1" dirty="0" smtClean="0">
                <a:ea typeface="Palatino"/>
                <a:cs typeface="Palatino"/>
                <a:sym typeface="Palatino"/>
              </a:rPr>
              <a:t>Regionalnego Planu Działań dla Klimatu i Energii </a:t>
            </a:r>
            <a:r>
              <a:rPr lang="pl-PL" altLang="pl-PL" dirty="0" smtClean="0">
                <a:ea typeface="Palatino"/>
                <a:cs typeface="Palatino"/>
                <a:sym typeface="Palatino"/>
              </a:rPr>
              <a:t>dla </a:t>
            </a:r>
            <a:r>
              <a:rPr lang="pl-PL" altLang="pl-PL" dirty="0">
                <a:ea typeface="Palatino"/>
                <a:cs typeface="Palatino"/>
                <a:sym typeface="Palatino"/>
              </a:rPr>
              <a:t>województwa </a:t>
            </a:r>
            <a:r>
              <a:rPr lang="pl-PL" altLang="pl-PL" dirty="0" smtClean="0">
                <a:ea typeface="Palatino"/>
                <a:cs typeface="Palatino"/>
                <a:sym typeface="Palatino"/>
              </a:rPr>
              <a:t>małopolskiego</a:t>
            </a:r>
          </a:p>
          <a:p>
            <a:pPr marL="685800" lvl="1" indent="-342900"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altLang="pl-PL" dirty="0">
                <a:ea typeface="Palatino"/>
                <a:cs typeface="Palatino"/>
                <a:sym typeface="Palatino"/>
              </a:rPr>
              <a:t>rozwój możliwości instytucjonalnych, know-how i narzędzi, które </a:t>
            </a:r>
            <a:r>
              <a:rPr lang="pl-PL" altLang="pl-PL" b="1" dirty="0">
                <a:ea typeface="Palatino"/>
                <a:cs typeface="Palatino"/>
                <a:sym typeface="Palatino"/>
              </a:rPr>
              <a:t>wzmocnią wdrażanie </a:t>
            </a:r>
            <a:r>
              <a:rPr lang="pl-PL" altLang="pl-PL" b="1" dirty="0" err="1">
                <a:ea typeface="Palatino"/>
                <a:cs typeface="Palatino"/>
                <a:sym typeface="Palatino"/>
              </a:rPr>
              <a:t>RPKiE</a:t>
            </a:r>
            <a:r>
              <a:rPr lang="pl-PL" altLang="pl-PL" b="1" dirty="0">
                <a:ea typeface="Palatino"/>
                <a:cs typeface="Palatino"/>
                <a:sym typeface="Palatino"/>
              </a:rPr>
              <a:t>, </a:t>
            </a:r>
            <a:r>
              <a:rPr lang="pl-PL" altLang="pl-PL" b="1" dirty="0" err="1">
                <a:ea typeface="Palatino"/>
                <a:cs typeface="Palatino"/>
                <a:sym typeface="Palatino"/>
              </a:rPr>
              <a:t>KPEiK</a:t>
            </a:r>
            <a:r>
              <a:rPr lang="pl-PL" altLang="pl-PL" b="1" dirty="0">
                <a:ea typeface="Palatino"/>
                <a:cs typeface="Palatino"/>
                <a:sym typeface="Palatino"/>
              </a:rPr>
              <a:t> </a:t>
            </a:r>
            <a:r>
              <a:rPr lang="pl-PL" altLang="pl-PL" b="1" dirty="0" smtClean="0">
                <a:ea typeface="Palatino"/>
                <a:cs typeface="Palatino"/>
                <a:sym typeface="Palatino"/>
              </a:rPr>
              <a:t>i </a:t>
            </a:r>
            <a:r>
              <a:rPr lang="pl-PL" altLang="pl-PL" b="1" dirty="0">
                <a:ea typeface="Palatino"/>
                <a:cs typeface="Palatino"/>
                <a:sym typeface="Palatino"/>
              </a:rPr>
              <a:t>Europejskiego Zielonego </a:t>
            </a:r>
            <a:r>
              <a:rPr lang="pl-PL" altLang="pl-PL" b="1" dirty="0" smtClean="0">
                <a:ea typeface="Palatino"/>
                <a:cs typeface="Palatino"/>
                <a:sym typeface="Palatino"/>
              </a:rPr>
              <a:t>Ładu</a:t>
            </a:r>
            <a:endParaRPr lang="pl-PL" altLang="pl-PL" b="1" dirty="0">
              <a:ea typeface="Palatino"/>
              <a:cs typeface="Palatino"/>
              <a:sym typeface="Palatino"/>
            </a:endParaRPr>
          </a:p>
          <a:p>
            <a:pPr marL="685800" lvl="1" indent="-342900"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altLang="pl-PL" dirty="0">
                <a:ea typeface="Palatino"/>
                <a:cs typeface="Palatino"/>
                <a:sym typeface="Palatino"/>
              </a:rPr>
              <a:t>n</a:t>
            </a:r>
            <a:r>
              <a:rPr lang="pl-PL" altLang="pl-PL" dirty="0" smtClean="0">
                <a:ea typeface="Palatino"/>
                <a:cs typeface="Palatino"/>
                <a:sym typeface="Palatino"/>
              </a:rPr>
              <a:t>iskoemisyjna transformacja rynku urządzeń grzewczych i promocja OZE</a:t>
            </a:r>
          </a:p>
          <a:p>
            <a:pPr marL="685800" lvl="1" indent="-342900"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dirty="0">
                <a:sym typeface="Palatino"/>
              </a:rPr>
              <a:t>w</a:t>
            </a:r>
            <a:r>
              <a:rPr lang="pl-PL" dirty="0" smtClean="0">
                <a:sym typeface="Palatino"/>
              </a:rPr>
              <a:t>zrost świadomości Małopolan nt. negatywnych skutków postępującej zmiany klimatu</a:t>
            </a:r>
            <a:endParaRPr lang="pl-PL" dirty="0">
              <a:sym typeface="Palatino"/>
            </a:endParaRPr>
          </a:p>
        </p:txBody>
      </p:sp>
      <p:sp>
        <p:nvSpPr>
          <p:cNvPr id="41" name="Prostokąt 40"/>
          <p:cNvSpPr/>
          <p:nvPr/>
        </p:nvSpPr>
        <p:spPr>
          <a:xfrm>
            <a:off x="1586645" y="4028153"/>
            <a:ext cx="8324134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rgbClr val="DA518D"/>
              </a:buClr>
            </a:pPr>
            <a:r>
              <a:rPr lang="pl-PL" altLang="pl-PL" b="1" dirty="0" smtClean="0">
                <a:solidFill>
                  <a:srgbClr val="68B133"/>
                </a:solidFill>
                <a:ea typeface="Palatino"/>
                <a:cs typeface="Palatino"/>
                <a:sym typeface="Palatino"/>
              </a:rPr>
              <a:t>Okres realizacji</a:t>
            </a:r>
            <a:endParaRPr lang="pl-PL" altLang="pl-PL" b="1" dirty="0">
              <a:solidFill>
                <a:srgbClr val="68B133"/>
              </a:solidFill>
              <a:ea typeface="Palatino"/>
              <a:cs typeface="Palatino"/>
              <a:sym typeface="Palatino"/>
            </a:endParaRPr>
          </a:p>
          <a:p>
            <a:pPr marL="685800" lvl="1" indent="-342900"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altLang="pl-PL" dirty="0" smtClean="0">
                <a:ea typeface="Palatino"/>
                <a:cs typeface="Palatino"/>
                <a:sym typeface="Palatino"/>
              </a:rPr>
              <a:t>01.01.2021 – 31.12.2030</a:t>
            </a:r>
            <a:endParaRPr lang="pl-PL" dirty="0">
              <a:sym typeface="Palatino"/>
            </a:endParaRPr>
          </a:p>
        </p:txBody>
      </p:sp>
      <p:sp>
        <p:nvSpPr>
          <p:cNvPr id="42" name="Prostokąt 41"/>
          <p:cNvSpPr/>
          <p:nvPr/>
        </p:nvSpPr>
        <p:spPr>
          <a:xfrm>
            <a:off x="1586645" y="4894580"/>
            <a:ext cx="8324134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rgbClr val="DA518D"/>
              </a:buClr>
            </a:pPr>
            <a:r>
              <a:rPr lang="pl-PL" altLang="pl-PL" b="1" dirty="0" smtClean="0">
                <a:solidFill>
                  <a:srgbClr val="68B133"/>
                </a:solidFill>
                <a:ea typeface="Palatino"/>
                <a:cs typeface="Palatino"/>
                <a:sym typeface="Palatino"/>
              </a:rPr>
              <a:t>Budżet</a:t>
            </a:r>
            <a:endParaRPr lang="pl-PL" dirty="0" smtClean="0"/>
          </a:p>
          <a:p>
            <a:pPr marL="685800" lvl="1" indent="-342900"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altLang="pl-PL" dirty="0" smtClean="0">
                <a:ea typeface="Palatino"/>
                <a:cs typeface="Palatino"/>
                <a:sym typeface="Palatino"/>
              </a:rPr>
              <a:t>16,4 mln </a:t>
            </a:r>
            <a:r>
              <a:rPr lang="en-US" altLang="pl-PL" dirty="0" smtClean="0">
                <a:ea typeface="Palatino"/>
                <a:cs typeface="Times New Roman" panose="02020603050405020304" pitchFamily="18" charset="0"/>
                <a:sym typeface="Palatino"/>
              </a:rPr>
              <a:t>€</a:t>
            </a:r>
            <a:r>
              <a:rPr lang="pl-PL" altLang="pl-PL" dirty="0" smtClean="0">
                <a:ea typeface="Palatino"/>
                <a:cs typeface="Times New Roman" panose="02020603050405020304" pitchFamily="18" charset="0"/>
                <a:sym typeface="Palatino"/>
              </a:rPr>
              <a:t> </a:t>
            </a:r>
            <a:r>
              <a:rPr lang="pl-PL" dirty="0" smtClean="0"/>
              <a:t>= ok. 70 mln zł</a:t>
            </a:r>
          </a:p>
          <a:p>
            <a:pPr marL="685800" lvl="1" indent="-342900"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en-US" altLang="pl-PL" dirty="0" smtClean="0">
                <a:ea typeface="Palatino"/>
                <a:cs typeface="Times New Roman" panose="02020603050405020304" pitchFamily="18" charset="0"/>
                <a:sym typeface="Palatino"/>
              </a:rPr>
              <a:t> </a:t>
            </a:r>
            <a:r>
              <a:rPr lang="pl-PL" dirty="0"/>
              <a:t>dofinansowanie </a:t>
            </a:r>
            <a:r>
              <a:rPr lang="pl-PL" b="1" dirty="0"/>
              <a:t>LIFE</a:t>
            </a:r>
            <a:r>
              <a:rPr lang="pl-PL" dirty="0"/>
              <a:t> – 9,84 mln </a:t>
            </a:r>
            <a:r>
              <a:rPr lang="en-US" altLang="pl-PL" dirty="0" smtClean="0">
                <a:ea typeface="Palatino"/>
                <a:cs typeface="Times New Roman" panose="02020603050405020304" pitchFamily="18" charset="0"/>
                <a:sym typeface="Palatino"/>
              </a:rPr>
              <a:t>€</a:t>
            </a:r>
            <a:endParaRPr lang="pl-PL" altLang="pl-PL" dirty="0" smtClean="0">
              <a:ea typeface="Palatino"/>
              <a:cs typeface="Times New Roman" panose="02020603050405020304" pitchFamily="18" charset="0"/>
              <a:sym typeface="Palatino"/>
            </a:endParaRPr>
          </a:p>
          <a:p>
            <a:pPr marL="685800" lvl="1" indent="-342900"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dirty="0" smtClean="0"/>
              <a:t>dofinansowanie </a:t>
            </a:r>
            <a:r>
              <a:rPr lang="pl-PL" b="1" dirty="0"/>
              <a:t>NFOŚiGW</a:t>
            </a:r>
            <a:r>
              <a:rPr lang="pl-PL" dirty="0"/>
              <a:t> </a:t>
            </a:r>
            <a:r>
              <a:rPr lang="pl-PL" dirty="0" smtClean="0"/>
              <a:t>– 5,72 </a:t>
            </a:r>
            <a:r>
              <a:rPr lang="pl-PL" dirty="0"/>
              <a:t>mln </a:t>
            </a:r>
            <a:r>
              <a:rPr lang="en-US" altLang="pl-PL" dirty="0">
                <a:ea typeface="Palatino"/>
                <a:cs typeface="Times New Roman" panose="02020603050405020304" pitchFamily="18" charset="0"/>
                <a:sym typeface="Palatino"/>
              </a:rPr>
              <a:t>€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808767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rgbClr val="68B133"/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68B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68B133"/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68B133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Schemat blokowy: proces alternatywny 33"/>
          <p:cNvSpPr/>
          <p:nvPr/>
        </p:nvSpPr>
        <p:spPr>
          <a:xfrm>
            <a:off x="2068224" y="460085"/>
            <a:ext cx="7360552" cy="504914"/>
          </a:xfrm>
          <a:prstGeom prst="flowChartAlternateProcess">
            <a:avLst/>
          </a:prstGeom>
          <a:solidFill>
            <a:srgbClr val="68B1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40" name="pole tekstowe 39"/>
          <p:cNvSpPr txBox="1"/>
          <p:nvPr/>
        </p:nvSpPr>
        <p:spPr>
          <a:xfrm>
            <a:off x="2093618" y="435103"/>
            <a:ext cx="750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>
                <a:solidFill>
                  <a:schemeClr val="bg1"/>
                </a:solidFill>
              </a:rPr>
              <a:t>Projekt </a:t>
            </a:r>
            <a:r>
              <a:rPr lang="pl-PL" sz="2800" b="1" i="1" dirty="0" smtClean="0">
                <a:solidFill>
                  <a:schemeClr val="bg1"/>
                </a:solidFill>
              </a:rPr>
              <a:t>LIFE-IP</a:t>
            </a:r>
            <a:r>
              <a:rPr lang="pl-PL" sz="2800" b="1" dirty="0" smtClean="0">
                <a:solidFill>
                  <a:schemeClr val="bg1"/>
                </a:solidFill>
              </a:rPr>
              <a:t> </a:t>
            </a:r>
            <a:r>
              <a:rPr lang="pl-PL" sz="2800" b="1" i="1" dirty="0">
                <a:solidFill>
                  <a:schemeClr val="bg1"/>
                </a:solidFill>
              </a:rPr>
              <a:t>EKOMAŁOPOLSKA dla klimatu</a:t>
            </a:r>
          </a:p>
        </p:txBody>
      </p:sp>
      <p:pic>
        <p:nvPicPr>
          <p:cNvPr id="43" name="Obraz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sp>
        <p:nvSpPr>
          <p:cNvPr id="32" name="Prostokąt 31"/>
          <p:cNvSpPr/>
          <p:nvPr/>
        </p:nvSpPr>
        <p:spPr>
          <a:xfrm>
            <a:off x="1390094" y="1595157"/>
            <a:ext cx="5329767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buClr>
                <a:srgbClr val="DA518D"/>
              </a:buClr>
            </a:pPr>
            <a:r>
              <a:rPr lang="pl-PL" altLang="pl-PL" sz="2000" b="1" dirty="0" smtClean="0">
                <a:solidFill>
                  <a:srgbClr val="68B133"/>
                </a:solidFill>
                <a:ea typeface="Palatino"/>
                <a:cs typeface="Palatino"/>
                <a:sym typeface="Palatino"/>
              </a:rPr>
              <a:t>Sieć Doradców ds. klimatu i środowiska</a:t>
            </a:r>
          </a:p>
          <a:p>
            <a:pPr marL="685800" lvl="1" indent="-342900"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sz="2000" dirty="0" smtClean="0"/>
              <a:t>Koncepcja sieci opracowana wspólnie</a:t>
            </a:r>
            <a:br>
              <a:rPr lang="pl-PL" sz="2000" dirty="0" smtClean="0"/>
            </a:br>
            <a:r>
              <a:rPr lang="pl-PL" sz="2000" dirty="0" smtClean="0"/>
              <a:t>z powiatami na etapie pomocy technicznej LIFE (2019-2020). </a:t>
            </a:r>
          </a:p>
          <a:p>
            <a:pPr marL="685800" lvl="1" indent="-342900">
              <a:spcBef>
                <a:spcPts val="600"/>
              </a:spcBef>
              <a:spcAft>
                <a:spcPts val="600"/>
              </a:spcAft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sz="2000" dirty="0" smtClean="0"/>
              <a:t>Doradcy zatrudnieni bezpośrednio</a:t>
            </a:r>
            <a:br>
              <a:rPr lang="pl-PL" sz="2000" dirty="0" smtClean="0"/>
            </a:br>
            <a:r>
              <a:rPr lang="pl-PL" sz="2000" dirty="0" smtClean="0"/>
              <a:t>w Starostwach powiatowych (od 2021).</a:t>
            </a:r>
          </a:p>
          <a:p>
            <a:pPr marL="685800" lvl="1" indent="-342900">
              <a:spcBef>
                <a:spcPts val="600"/>
              </a:spcBef>
              <a:spcAft>
                <a:spcPts val="600"/>
              </a:spcAft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sz="2000" dirty="0" smtClean="0"/>
              <a:t>Na poziomie regionalnym współpracują z Urzędem Marszałkowskim, a na poziomie lokalnym – z gminami.</a:t>
            </a:r>
          </a:p>
          <a:p>
            <a:pPr marL="685800" lvl="1" indent="-342900">
              <a:spcBef>
                <a:spcPts val="600"/>
              </a:spcBef>
              <a:spcAft>
                <a:spcPts val="600"/>
              </a:spcAft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sz="2000" dirty="0"/>
              <a:t>D</a:t>
            </a:r>
            <a:r>
              <a:rPr lang="pl-PL" sz="2000" dirty="0" smtClean="0"/>
              <a:t>oradcy </a:t>
            </a:r>
            <a:r>
              <a:rPr lang="pl-PL" sz="2000" dirty="0"/>
              <a:t>opracowują i wdrażają </a:t>
            </a:r>
            <a:r>
              <a:rPr lang="pl-PL" sz="2000" dirty="0" smtClean="0"/>
              <a:t>lokalne </a:t>
            </a:r>
            <a:r>
              <a:rPr lang="pl-PL" sz="2000" b="1" dirty="0" smtClean="0"/>
              <a:t>strategie </a:t>
            </a:r>
            <a:r>
              <a:rPr lang="pl-PL" sz="2000" b="1" dirty="0"/>
              <a:t>ochrony </a:t>
            </a:r>
            <a:r>
              <a:rPr lang="pl-PL" sz="2000" b="1" dirty="0" smtClean="0"/>
              <a:t>klimatu</a:t>
            </a:r>
            <a:r>
              <a:rPr lang="pl-PL" sz="2000" dirty="0" smtClean="0"/>
              <a:t>, a tym samym zwiększają zaangażowanie powiatów i gmin w działania na rzecz przeciwdziałania i adaptacji do skutków zmiany klimatu.</a:t>
            </a:r>
            <a:endParaRPr lang="pl-PL" sz="2000" dirty="0">
              <a:sym typeface="Palatino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443" y="3492694"/>
            <a:ext cx="2741979" cy="2592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503" y="1456774"/>
            <a:ext cx="3888000" cy="2592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0681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rgbClr val="68B133"/>
          </a:solidFill>
        </p:grpSpPr>
        <p:grpSp>
          <p:nvGrpSpPr>
            <p:cNvPr id="3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68B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68B133"/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68B133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Schemat blokowy: proces alternatywny 33"/>
          <p:cNvSpPr/>
          <p:nvPr/>
        </p:nvSpPr>
        <p:spPr>
          <a:xfrm>
            <a:off x="2068224" y="460085"/>
            <a:ext cx="7360552" cy="504914"/>
          </a:xfrm>
          <a:prstGeom prst="flowChartAlternateProcess">
            <a:avLst/>
          </a:prstGeom>
          <a:solidFill>
            <a:srgbClr val="68B1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40" name="pole tekstowe 39"/>
          <p:cNvSpPr txBox="1"/>
          <p:nvPr/>
        </p:nvSpPr>
        <p:spPr>
          <a:xfrm>
            <a:off x="2093618" y="435103"/>
            <a:ext cx="750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>
                <a:solidFill>
                  <a:schemeClr val="bg1"/>
                </a:solidFill>
              </a:rPr>
              <a:t>Projekt </a:t>
            </a:r>
            <a:r>
              <a:rPr lang="pl-PL" sz="2800" b="1" i="1" dirty="0" smtClean="0">
                <a:solidFill>
                  <a:schemeClr val="bg1"/>
                </a:solidFill>
              </a:rPr>
              <a:t>LIFE-IP</a:t>
            </a:r>
            <a:r>
              <a:rPr lang="pl-PL" sz="2800" b="1" dirty="0" smtClean="0">
                <a:solidFill>
                  <a:schemeClr val="bg1"/>
                </a:solidFill>
              </a:rPr>
              <a:t> </a:t>
            </a:r>
            <a:r>
              <a:rPr lang="pl-PL" sz="2800" b="1" i="1" dirty="0">
                <a:solidFill>
                  <a:schemeClr val="bg1"/>
                </a:solidFill>
              </a:rPr>
              <a:t>EKOMAŁOPOLSKA dla klimatu</a:t>
            </a:r>
          </a:p>
        </p:txBody>
      </p:sp>
      <p:sp>
        <p:nvSpPr>
          <p:cNvPr id="41" name="Prostokąt 40"/>
          <p:cNvSpPr/>
          <p:nvPr/>
        </p:nvSpPr>
        <p:spPr>
          <a:xfrm>
            <a:off x="1806949" y="1169337"/>
            <a:ext cx="95699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24 doradców ds. klimatu i środowiska w 18 małopolskich powiatach i 3 miastach na prawach powiatów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2" name="Obraz 4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89043" y="4058701"/>
            <a:ext cx="5149451" cy="2341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Obraz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3137" y="3184445"/>
            <a:ext cx="628925" cy="598976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98999" y="2431687"/>
            <a:ext cx="689354" cy="603921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93590" y="2436242"/>
            <a:ext cx="634352" cy="598103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93590" y="3178116"/>
            <a:ext cx="628673" cy="603775"/>
          </a:xfrm>
          <a:prstGeom prst="rect">
            <a:avLst/>
          </a:prstGeom>
        </p:spPr>
      </p:pic>
      <p:sp>
        <p:nvSpPr>
          <p:cNvPr id="47" name="pole tekstowe 46"/>
          <p:cNvSpPr txBox="1"/>
          <p:nvPr/>
        </p:nvSpPr>
        <p:spPr>
          <a:xfrm>
            <a:off x="2620204" y="2436059"/>
            <a:ext cx="3452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Włączenie działań klimatycznych do lokalnych dokumentów strategicznych  </a:t>
            </a:r>
            <a:endParaRPr lang="pl-PL" sz="1400" b="1" dirty="0"/>
          </a:p>
        </p:txBody>
      </p:sp>
      <p:sp>
        <p:nvSpPr>
          <p:cNvPr id="49" name="pole tekstowe 48"/>
          <p:cNvSpPr txBox="1"/>
          <p:nvPr/>
        </p:nvSpPr>
        <p:spPr>
          <a:xfrm>
            <a:off x="2620205" y="3154925"/>
            <a:ext cx="32115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Wsparcie techniczne gmin we wdrażaniu neutralności klimatycznej szkół i budynków publicznych </a:t>
            </a:r>
            <a:endParaRPr lang="pl-PL" sz="1400" b="1" dirty="0"/>
          </a:p>
        </p:txBody>
      </p:sp>
      <p:sp>
        <p:nvSpPr>
          <p:cNvPr id="51" name="pole tekstowe 50"/>
          <p:cNvSpPr txBox="1"/>
          <p:nvPr/>
        </p:nvSpPr>
        <p:spPr>
          <a:xfrm>
            <a:off x="7683654" y="2469901"/>
            <a:ext cx="3490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/>
              <a:t>Doradztwo dla mieszkańców i </a:t>
            </a:r>
            <a:r>
              <a:rPr lang="pl-PL" sz="1400" b="1" dirty="0" err="1"/>
              <a:t>Ekodoradców</a:t>
            </a:r>
            <a:r>
              <a:rPr lang="pl-PL" sz="1400" b="1" dirty="0"/>
              <a:t> </a:t>
            </a:r>
            <a:br>
              <a:rPr lang="pl-PL" sz="1400" b="1" dirty="0"/>
            </a:br>
            <a:r>
              <a:rPr lang="pl-PL" sz="1400" b="1" dirty="0"/>
              <a:t>dot. OZE i budownictwa energooszczędnego</a:t>
            </a:r>
          </a:p>
        </p:txBody>
      </p:sp>
      <p:sp>
        <p:nvSpPr>
          <p:cNvPr id="55" name="pole tekstowe 54"/>
          <p:cNvSpPr txBox="1"/>
          <p:nvPr/>
        </p:nvSpPr>
        <p:spPr>
          <a:xfrm>
            <a:off x="7683654" y="3317043"/>
            <a:ext cx="30924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b="1" dirty="0" smtClean="0"/>
              <a:t>Kampanie edukacyjne i informacyjne</a:t>
            </a:r>
            <a:endParaRPr lang="pl-PL" sz="1400" b="1" dirty="0"/>
          </a:p>
        </p:txBody>
      </p:sp>
    </p:spTree>
    <p:extLst>
      <p:ext uri="{BB962C8B-B14F-4D97-AF65-F5344CB8AC3E}">
        <p14:creationId xmlns:p14="http://schemas.microsoft.com/office/powerpoint/2010/main" val="931067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rgbClr val="68B133"/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68B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68B133"/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68B133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Schemat blokowy: proces alternatywny 33"/>
          <p:cNvSpPr/>
          <p:nvPr/>
        </p:nvSpPr>
        <p:spPr>
          <a:xfrm>
            <a:off x="2068224" y="460085"/>
            <a:ext cx="7360552" cy="504914"/>
          </a:xfrm>
          <a:prstGeom prst="flowChartAlternateProcess">
            <a:avLst/>
          </a:prstGeom>
          <a:solidFill>
            <a:srgbClr val="68B13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40" name="pole tekstowe 39"/>
          <p:cNvSpPr txBox="1"/>
          <p:nvPr/>
        </p:nvSpPr>
        <p:spPr>
          <a:xfrm>
            <a:off x="2093618" y="435103"/>
            <a:ext cx="7500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>
                <a:solidFill>
                  <a:schemeClr val="bg1"/>
                </a:solidFill>
              </a:rPr>
              <a:t>Projekt </a:t>
            </a:r>
            <a:r>
              <a:rPr lang="pl-PL" sz="2800" b="1" i="1" dirty="0" smtClean="0">
                <a:solidFill>
                  <a:schemeClr val="bg1"/>
                </a:solidFill>
              </a:rPr>
              <a:t>LIFE-IP</a:t>
            </a:r>
            <a:r>
              <a:rPr lang="pl-PL" sz="2800" b="1" dirty="0" smtClean="0">
                <a:solidFill>
                  <a:schemeClr val="bg1"/>
                </a:solidFill>
              </a:rPr>
              <a:t> </a:t>
            </a:r>
            <a:r>
              <a:rPr lang="pl-PL" sz="2800" b="1" i="1" dirty="0">
                <a:solidFill>
                  <a:schemeClr val="bg1"/>
                </a:solidFill>
              </a:rPr>
              <a:t>EKOMAŁOPOLSKA dla klimatu</a:t>
            </a:r>
          </a:p>
        </p:txBody>
      </p:sp>
      <p:pic>
        <p:nvPicPr>
          <p:cNvPr id="43" name="Obraz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sp>
        <p:nvSpPr>
          <p:cNvPr id="32" name="Prostokąt 31"/>
          <p:cNvSpPr/>
          <p:nvPr/>
        </p:nvSpPr>
        <p:spPr>
          <a:xfrm>
            <a:off x="2129768" y="2148407"/>
            <a:ext cx="8687517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dirty="0">
                <a:ea typeface="Palatino"/>
                <a:cs typeface="Palatino"/>
                <a:sym typeface="Palatino"/>
              </a:rPr>
              <a:t>Organizacja szkoleń, warsztatów, </a:t>
            </a:r>
            <a:r>
              <a:rPr lang="pl-PL" dirty="0" smtClean="0">
                <a:ea typeface="Palatino"/>
                <a:cs typeface="Palatino"/>
                <a:sym typeface="Palatino"/>
              </a:rPr>
              <a:t>konferencji dla gmin i powiatów,</a:t>
            </a:r>
          </a:p>
          <a:p>
            <a:pPr marL="342900" indent="-342900">
              <a:lnSpc>
                <a:spcPct val="125000"/>
              </a:lnSpc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dirty="0" smtClean="0">
                <a:ea typeface="Palatino"/>
                <a:cs typeface="Palatino"/>
                <a:sym typeface="Palatino"/>
              </a:rPr>
              <a:t>Studia podyplomowe i dedykowane szkolenia,</a:t>
            </a:r>
          </a:p>
          <a:p>
            <a:pPr marL="342900" indent="-342900">
              <a:lnSpc>
                <a:spcPct val="125000"/>
              </a:lnSpc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dirty="0" smtClean="0">
                <a:ea typeface="Palatino"/>
                <a:cs typeface="Palatino"/>
                <a:sym typeface="Palatino"/>
              </a:rPr>
              <a:t>Regionalne i lokalne kampanie informacyjno-edukacyjne,</a:t>
            </a:r>
            <a:endParaRPr lang="pl-PL" dirty="0">
              <a:ea typeface="Palatino"/>
              <a:cs typeface="Palatino"/>
              <a:sym typeface="Palatino"/>
            </a:endParaRPr>
          </a:p>
          <a:p>
            <a:pPr marL="342900" indent="-342900">
              <a:lnSpc>
                <a:spcPct val="125000"/>
              </a:lnSpc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dirty="0">
                <a:ea typeface="Palatino"/>
                <a:cs typeface="Palatino"/>
                <a:sym typeface="Palatino"/>
              </a:rPr>
              <a:t>Przygotowanie </a:t>
            </a:r>
            <a:r>
              <a:rPr lang="pl-PL" dirty="0" smtClean="0">
                <a:ea typeface="Palatino"/>
                <a:cs typeface="Palatino"/>
                <a:sym typeface="Palatino"/>
              </a:rPr>
              <a:t>wytycznych i opracowań eksperckich,</a:t>
            </a:r>
          </a:p>
          <a:p>
            <a:pPr marL="342900" indent="-342900">
              <a:lnSpc>
                <a:spcPct val="125000"/>
              </a:lnSpc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dirty="0" smtClean="0">
                <a:ea typeface="Palatino"/>
                <a:cs typeface="Palatino"/>
                <a:sym typeface="Palatino"/>
              </a:rPr>
              <a:t>Regionalny Plan Działań dla Klimatu i Energii dla Województwa małopolskiego</a:t>
            </a:r>
            <a:endParaRPr lang="pl-PL" dirty="0">
              <a:ea typeface="Palatino"/>
              <a:cs typeface="Palatino"/>
              <a:sym typeface="Palatino"/>
            </a:endParaRPr>
          </a:p>
        </p:txBody>
      </p:sp>
      <p:sp>
        <p:nvSpPr>
          <p:cNvPr id="33" name="Prostokąt 32"/>
          <p:cNvSpPr/>
          <p:nvPr/>
        </p:nvSpPr>
        <p:spPr>
          <a:xfrm>
            <a:off x="2345791" y="1348541"/>
            <a:ext cx="78925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entrum kompetencji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9" name="Obraz 4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14267" y="4041255"/>
            <a:ext cx="3067290" cy="20448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7829" y="4036306"/>
            <a:ext cx="3078874" cy="20548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115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rgbClr val="68B133"/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68B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68B133"/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68B133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Obraz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sp>
        <p:nvSpPr>
          <p:cNvPr id="41" name="Prostokąt 40"/>
          <p:cNvSpPr/>
          <p:nvPr/>
        </p:nvSpPr>
        <p:spPr>
          <a:xfrm>
            <a:off x="2062212" y="433781"/>
            <a:ext cx="78925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srgbClr val="68B133"/>
                </a:solidFill>
              </a:rPr>
              <a:t>Efekty pracy Doradców ds. klimatu i środowiska</a:t>
            </a:r>
            <a:endParaRPr lang="pl-PL" sz="2800" dirty="0">
              <a:solidFill>
                <a:srgbClr val="68B133"/>
              </a:solidFill>
            </a:endParaRPr>
          </a:p>
        </p:txBody>
      </p:sp>
      <p:sp>
        <p:nvSpPr>
          <p:cNvPr id="47" name="Schemat blokowy: proces alternatywny 46"/>
          <p:cNvSpPr/>
          <p:nvPr/>
        </p:nvSpPr>
        <p:spPr>
          <a:xfrm>
            <a:off x="2256105" y="1189249"/>
            <a:ext cx="8112942" cy="409316"/>
          </a:xfrm>
          <a:prstGeom prst="flowChartAlternateProcess">
            <a:avLst/>
          </a:prstGeom>
          <a:ln w="19050">
            <a:solidFill>
              <a:srgbClr val="68B133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Organizacja 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286 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spotkań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 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z mieszkańcami i 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111 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z grupami opiniotwórczymi</a:t>
            </a:r>
            <a:endParaRPr lang="pl-PL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pic>
        <p:nvPicPr>
          <p:cNvPr id="34" name="Obraz 33"/>
          <p:cNvPicPr>
            <a:picLocks noChangeAspect="1"/>
          </p:cNvPicPr>
          <p:nvPr/>
        </p:nvPicPr>
        <p:blipFill rotWithShape="1">
          <a:blip r:embed="rId5" cstate="print"/>
          <a:srcRect l="8480" t="-428" r="4711" b="-430"/>
          <a:stretch/>
        </p:blipFill>
        <p:spPr>
          <a:xfrm>
            <a:off x="3187048" y="1749434"/>
            <a:ext cx="2617365" cy="1968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989" y="1749434"/>
            <a:ext cx="2650341" cy="19632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2" name="Schemat blokowy: proces alternatywny 41"/>
          <p:cNvSpPr/>
          <p:nvPr/>
        </p:nvSpPr>
        <p:spPr>
          <a:xfrm>
            <a:off x="2256105" y="3872218"/>
            <a:ext cx="8112942" cy="409316"/>
          </a:xfrm>
          <a:prstGeom prst="flowChartAlternateProcess">
            <a:avLst/>
          </a:prstGeom>
          <a:ln w="19050">
            <a:solidFill>
              <a:srgbClr val="68B133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Organizacja 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138 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spotkań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 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w szkołach dla ponad 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7 tys. uczniów</a:t>
            </a:r>
            <a:endParaRPr lang="pl-PL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pic>
        <p:nvPicPr>
          <p:cNvPr id="44" name="Obraz 43"/>
          <p:cNvPicPr>
            <a:picLocks noChangeAspect="1"/>
          </p:cNvPicPr>
          <p:nvPr/>
        </p:nvPicPr>
        <p:blipFill rotWithShape="1">
          <a:blip r:embed="rId7" cstate="print"/>
          <a:srcRect l="10916"/>
          <a:stretch/>
        </p:blipFill>
        <p:spPr>
          <a:xfrm>
            <a:off x="3176681" y="4432745"/>
            <a:ext cx="2640016" cy="1975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Obraz 4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86743" y="4429998"/>
            <a:ext cx="2650341" cy="19877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77653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3" cstate="print"/>
          <a:srcRect l="21896"/>
          <a:stretch/>
        </p:blipFill>
        <p:spPr>
          <a:xfrm>
            <a:off x="4308581" y="1811377"/>
            <a:ext cx="1242124" cy="1748977"/>
          </a:xfrm>
          <a:prstGeom prst="rect">
            <a:avLst/>
          </a:prstGeom>
        </p:spPr>
      </p:pic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rgbClr val="68B133"/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68B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68B133"/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68B133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Obraz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sp>
        <p:nvSpPr>
          <p:cNvPr id="41" name="Prostokąt 40"/>
          <p:cNvSpPr/>
          <p:nvPr/>
        </p:nvSpPr>
        <p:spPr>
          <a:xfrm>
            <a:off x="2062212" y="433781"/>
            <a:ext cx="78925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srgbClr val="68B133"/>
                </a:solidFill>
              </a:rPr>
              <a:t>Efekty pracy Doradców ds. klimatu i środowiska</a:t>
            </a:r>
            <a:endParaRPr lang="pl-PL" sz="2800" dirty="0">
              <a:solidFill>
                <a:srgbClr val="68B133"/>
              </a:solidFill>
            </a:endParaRPr>
          </a:p>
        </p:txBody>
      </p:sp>
      <p:sp>
        <p:nvSpPr>
          <p:cNvPr id="47" name="Schemat blokowy: proces alternatywny 46"/>
          <p:cNvSpPr/>
          <p:nvPr/>
        </p:nvSpPr>
        <p:spPr>
          <a:xfrm>
            <a:off x="2256105" y="1189249"/>
            <a:ext cx="8112942" cy="409316"/>
          </a:xfrm>
          <a:prstGeom prst="flowChartAlternateProcess">
            <a:avLst/>
          </a:prstGeom>
          <a:ln w="19050">
            <a:solidFill>
              <a:srgbClr val="68B133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Rozdystrybuowanie ponad 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513 tys. </a:t>
            </a:r>
            <a:r>
              <a:rPr lang="pl-PL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m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ateriałów edukacyjno-informacyjnych</a:t>
            </a:r>
            <a:endParaRPr lang="pl-PL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pic>
        <p:nvPicPr>
          <p:cNvPr id="51" name="Picture 4" descr="C:\Users\e.burman\Desktop\11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8" r="6801"/>
          <a:stretch/>
        </p:blipFill>
        <p:spPr bwMode="auto">
          <a:xfrm>
            <a:off x="6594857" y="1749434"/>
            <a:ext cx="2634144" cy="1968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Schemat blokowy: proces alternatywny 51"/>
          <p:cNvSpPr/>
          <p:nvPr/>
        </p:nvSpPr>
        <p:spPr>
          <a:xfrm>
            <a:off x="1983029" y="3943710"/>
            <a:ext cx="8688528" cy="409316"/>
          </a:xfrm>
          <a:prstGeom prst="flowChartAlternateProcess">
            <a:avLst/>
          </a:prstGeom>
          <a:ln w="19050">
            <a:solidFill>
              <a:srgbClr val="68B133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Organizacja 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53 lokalnych kampanii informacyjnych 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dla ponad 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326 tys. odbiorców</a:t>
            </a:r>
            <a:endParaRPr lang="pl-PL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pic>
        <p:nvPicPr>
          <p:cNvPr id="34" name="Picture 4" descr="Może być zdjęciem przedstawiającym 3 osoby, ludzie stoją i na świeżym powietrzu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7" t="1959" r="1868" b="17556"/>
          <a:stretch/>
        </p:blipFill>
        <p:spPr bwMode="auto">
          <a:xfrm>
            <a:off x="2775791" y="4485365"/>
            <a:ext cx="2627535" cy="1935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81706" y="4490551"/>
            <a:ext cx="2932731" cy="1606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0" name="pole tekstowe 39"/>
          <p:cNvSpPr txBox="1"/>
          <p:nvPr/>
        </p:nvSpPr>
        <p:spPr>
          <a:xfrm>
            <a:off x="6491559" y="6085778"/>
            <a:ext cx="343792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spcBef>
                <a:spcPts val="600"/>
              </a:spcBef>
              <a:buClr>
                <a:srgbClr val="314E88"/>
              </a:buClr>
            </a:pPr>
            <a:r>
              <a:rPr lang="pl-PL" sz="1400" dirty="0" smtClean="0"/>
              <a:t>Portal internetowy </a:t>
            </a:r>
            <a:endParaRPr lang="pl-PL" sz="1400" b="1" dirty="0">
              <a:solidFill>
                <a:srgbClr val="477822"/>
              </a:solidFill>
            </a:endParaRPr>
          </a:p>
          <a:p>
            <a:pPr algn="l">
              <a:spcBef>
                <a:spcPts val="600"/>
              </a:spcBef>
              <a:spcAft>
                <a:spcPts val="600"/>
              </a:spcAft>
              <a:buClr>
                <a:srgbClr val="314E88"/>
              </a:buClr>
            </a:pPr>
            <a:r>
              <a:rPr lang="pl-PL" sz="1400" b="1" dirty="0" smtClean="0">
                <a:solidFill>
                  <a:srgbClr val="477822"/>
                </a:solidFill>
              </a:rPr>
              <a:t>klimat.ekomalopolska.pl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57624" y="1795534"/>
            <a:ext cx="1235909" cy="1751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475766" y="1962246"/>
            <a:ext cx="1233593" cy="17554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287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rgbClr val="68B133"/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68B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68B133"/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68B133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Obraz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sp>
        <p:nvSpPr>
          <p:cNvPr id="41" name="Prostokąt 40"/>
          <p:cNvSpPr/>
          <p:nvPr/>
        </p:nvSpPr>
        <p:spPr>
          <a:xfrm>
            <a:off x="2062212" y="433781"/>
            <a:ext cx="78925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srgbClr val="68B133"/>
                </a:solidFill>
              </a:rPr>
              <a:t>Efekty pracy Doradców ds. klimatu i środowiska</a:t>
            </a:r>
            <a:endParaRPr lang="pl-PL" sz="2800" dirty="0">
              <a:solidFill>
                <a:srgbClr val="68B133"/>
              </a:solidFill>
            </a:endParaRPr>
          </a:p>
        </p:txBody>
      </p:sp>
      <p:sp>
        <p:nvSpPr>
          <p:cNvPr id="31" name="Schemat blokowy: proces alternatywny 30"/>
          <p:cNvSpPr/>
          <p:nvPr/>
        </p:nvSpPr>
        <p:spPr>
          <a:xfrm>
            <a:off x="1806949" y="1263977"/>
            <a:ext cx="8864608" cy="409316"/>
          </a:xfrm>
          <a:prstGeom prst="flowChartAlternateProcess">
            <a:avLst/>
          </a:prstGeom>
          <a:ln w="19050">
            <a:solidFill>
              <a:srgbClr val="68B133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Organizacja 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87 wydarzeń dot. </a:t>
            </a:r>
            <a:r>
              <a:rPr lang="pl-PL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o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chrony klimatu 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dla ponad 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37 tys. uczestników</a:t>
            </a:r>
            <a:endParaRPr lang="pl-PL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pic>
        <p:nvPicPr>
          <p:cNvPr id="32" name="Obraz 31"/>
          <p:cNvPicPr>
            <a:picLocks noChangeAspect="1"/>
          </p:cNvPicPr>
          <p:nvPr/>
        </p:nvPicPr>
        <p:blipFill rotWithShape="1">
          <a:blip r:embed="rId5" cstate="print"/>
          <a:srcRect l="6896" r="14764"/>
          <a:stretch/>
        </p:blipFill>
        <p:spPr>
          <a:xfrm>
            <a:off x="3185304" y="2009064"/>
            <a:ext cx="2627733" cy="19358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3" name="Obraz 32"/>
          <p:cNvPicPr>
            <a:picLocks noChangeAspect="1"/>
          </p:cNvPicPr>
          <p:nvPr/>
        </p:nvPicPr>
        <p:blipFill rotWithShape="1">
          <a:blip r:embed="rId6" cstate="print"/>
          <a:srcRect l="2016" t="898" r="7135"/>
          <a:stretch/>
        </p:blipFill>
        <p:spPr>
          <a:xfrm>
            <a:off x="6513613" y="2006329"/>
            <a:ext cx="2650341" cy="1935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" name="Schemat blokowy: proces alternatywny 33"/>
          <p:cNvSpPr/>
          <p:nvPr/>
        </p:nvSpPr>
        <p:spPr>
          <a:xfrm>
            <a:off x="1806949" y="4314476"/>
            <a:ext cx="8864608" cy="409316"/>
          </a:xfrm>
          <a:prstGeom prst="flowChartAlternateProcess">
            <a:avLst/>
          </a:prstGeom>
          <a:ln w="19050">
            <a:solidFill>
              <a:srgbClr val="68B133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Budowanie potencjału polityki klimatycznej – na przykładzie krakowskich Doradców</a:t>
            </a:r>
            <a:endParaRPr lang="pl-PL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sp>
        <p:nvSpPr>
          <p:cNvPr id="40" name="Prostokąt 39"/>
          <p:cNvSpPr/>
          <p:nvPr/>
        </p:nvSpPr>
        <p:spPr>
          <a:xfrm>
            <a:off x="2592308" y="4909001"/>
            <a:ext cx="71022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dirty="0">
                <a:ea typeface="Palatino"/>
                <a:cs typeface="Palatino"/>
                <a:sym typeface="Palatino"/>
              </a:rPr>
              <a:t>W</a:t>
            </a:r>
            <a:r>
              <a:rPr lang="pl-PL" dirty="0" smtClean="0">
                <a:ea typeface="Palatino"/>
                <a:cs typeface="Palatino"/>
                <a:sym typeface="Palatino"/>
              </a:rPr>
              <a:t>niosek </a:t>
            </a:r>
            <a:r>
              <a:rPr lang="pl-PL" dirty="0" smtClean="0"/>
              <a:t>do </a:t>
            </a:r>
            <a:r>
              <a:rPr lang="pl-PL" b="1" dirty="0"/>
              <a:t>„Europejskiej misji 100 neutralnych </a:t>
            </a:r>
            <a:r>
              <a:rPr lang="pl-PL" b="1" dirty="0" smtClean="0"/>
              <a:t>klimatycznie</a:t>
            </a:r>
            <a:br>
              <a:rPr lang="pl-PL" b="1" dirty="0" smtClean="0"/>
            </a:br>
            <a:r>
              <a:rPr lang="pl-PL" b="1" dirty="0" smtClean="0"/>
              <a:t>i </a:t>
            </a:r>
            <a:r>
              <a:rPr lang="pl-PL" b="1" dirty="0"/>
              <a:t>inteligentnych miast do 2030 </a:t>
            </a:r>
            <a:r>
              <a:rPr lang="pl-PL" b="1" dirty="0" smtClean="0"/>
              <a:t>r</a:t>
            </a:r>
            <a:r>
              <a:rPr lang="pl-PL" dirty="0"/>
              <a:t>.</a:t>
            </a:r>
            <a:r>
              <a:rPr lang="pl-PL" dirty="0" smtClean="0"/>
              <a:t>” – rozpatrzony pozytywnie 04.2022 </a:t>
            </a:r>
            <a:endParaRPr lang="pl-PL" dirty="0">
              <a:sym typeface="Palatino"/>
            </a:endParaRPr>
          </a:p>
          <a:p>
            <a:pPr marL="342900" indent="-342900">
              <a:lnSpc>
                <a:spcPct val="125000"/>
              </a:lnSpc>
              <a:buClr>
                <a:srgbClr val="68B133"/>
              </a:buClr>
              <a:buFont typeface="Wingdings" panose="05000000000000000000" pitchFamily="2" charset="2"/>
              <a:buChar char="§"/>
            </a:pPr>
            <a:r>
              <a:rPr lang="pl-PL" dirty="0"/>
              <a:t>W</a:t>
            </a:r>
            <a:r>
              <a:rPr lang="pl-PL" dirty="0" smtClean="0"/>
              <a:t>niosek </a:t>
            </a:r>
            <a:r>
              <a:rPr lang="pl-PL" dirty="0"/>
              <a:t>do </a:t>
            </a:r>
            <a:r>
              <a:rPr lang="pl-PL" b="1" dirty="0" err="1" smtClean="0"/>
              <a:t>Prospect</a:t>
            </a:r>
            <a:r>
              <a:rPr lang="pl-PL" b="1" dirty="0" smtClean="0"/>
              <a:t>+. </a:t>
            </a:r>
            <a:r>
              <a:rPr lang="pl-PL" dirty="0" smtClean="0"/>
              <a:t>Doradcy biorą udział w programie dot. innowacyjnego finansowania dla </a:t>
            </a:r>
            <a:r>
              <a:rPr lang="pl-PL" dirty="0"/>
              <a:t>transformacji </a:t>
            </a:r>
            <a:r>
              <a:rPr lang="pl-PL" dirty="0" smtClean="0"/>
              <a:t>energetycznej.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9690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rgbClr val="68B133"/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rgbClr val="68B13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68B1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68B133"/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68B133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rgbClr val="68B1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Obraz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sp>
        <p:nvSpPr>
          <p:cNvPr id="41" name="Prostokąt 40"/>
          <p:cNvSpPr/>
          <p:nvPr/>
        </p:nvSpPr>
        <p:spPr>
          <a:xfrm>
            <a:off x="2011675" y="252180"/>
            <a:ext cx="78925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srgbClr val="68B133"/>
                </a:solidFill>
              </a:rPr>
              <a:t>Korzyści z działań </a:t>
            </a:r>
            <a:r>
              <a:rPr lang="pl-PL" sz="2800" b="1" dirty="0">
                <a:solidFill>
                  <a:srgbClr val="68B133"/>
                </a:solidFill>
              </a:rPr>
              <a:t>d</a:t>
            </a:r>
            <a:r>
              <a:rPr lang="pl-PL" sz="2800" b="1" dirty="0" smtClean="0">
                <a:solidFill>
                  <a:srgbClr val="68B133"/>
                </a:solidFill>
              </a:rPr>
              <a:t>oradców i wdrażania projektu zintegrowanego LIFE</a:t>
            </a:r>
            <a:endParaRPr lang="pl-PL" sz="2800" dirty="0">
              <a:solidFill>
                <a:srgbClr val="68B133"/>
              </a:solidFill>
            </a:endParaRPr>
          </a:p>
        </p:txBody>
      </p:sp>
      <p:sp>
        <p:nvSpPr>
          <p:cNvPr id="55" name="Prostokąt zaokrąglony 54"/>
          <p:cNvSpPr/>
          <p:nvPr/>
        </p:nvSpPr>
        <p:spPr>
          <a:xfrm>
            <a:off x="2325638" y="1672353"/>
            <a:ext cx="7040784" cy="688834"/>
          </a:xfrm>
          <a:prstGeom prst="roundRect">
            <a:avLst/>
          </a:prstGeom>
          <a:noFill/>
          <a:ln>
            <a:solidFill>
              <a:srgbClr val="68B1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/>
          </a:p>
        </p:txBody>
      </p:sp>
      <p:sp>
        <p:nvSpPr>
          <p:cNvPr id="57" name="Prostokąt zaokrąglony 56"/>
          <p:cNvSpPr/>
          <p:nvPr/>
        </p:nvSpPr>
        <p:spPr>
          <a:xfrm>
            <a:off x="3363816" y="2814843"/>
            <a:ext cx="6377525" cy="688834"/>
          </a:xfrm>
          <a:prstGeom prst="roundRect">
            <a:avLst/>
          </a:prstGeom>
          <a:noFill/>
          <a:ln>
            <a:solidFill>
              <a:srgbClr val="68B1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/>
          </a:p>
        </p:txBody>
      </p:sp>
      <p:sp>
        <p:nvSpPr>
          <p:cNvPr id="59" name="Prostokąt zaokrąglony 58"/>
          <p:cNvSpPr/>
          <p:nvPr/>
        </p:nvSpPr>
        <p:spPr>
          <a:xfrm>
            <a:off x="2325638" y="3979700"/>
            <a:ext cx="7040784" cy="688834"/>
          </a:xfrm>
          <a:prstGeom prst="roundRect">
            <a:avLst/>
          </a:prstGeom>
          <a:noFill/>
          <a:ln>
            <a:solidFill>
              <a:srgbClr val="68B1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/>
          </a:p>
        </p:txBody>
      </p:sp>
      <p:sp>
        <p:nvSpPr>
          <p:cNvPr id="62" name="Shape 86"/>
          <p:cNvSpPr/>
          <p:nvPr/>
        </p:nvSpPr>
        <p:spPr>
          <a:xfrm>
            <a:off x="2966747" y="1746904"/>
            <a:ext cx="6551149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ts val="1200"/>
              </a:spcBef>
              <a:defRPr sz="1800">
                <a:latin typeface="Roboto Regular"/>
                <a:ea typeface="Roboto Regular"/>
                <a:cs typeface="Roboto Regular"/>
                <a:sym typeface="Roboto Regular"/>
              </a:defRPr>
            </a:lvl1pPr>
          </a:lstStyle>
          <a:p>
            <a:pPr lvl="0" algn="l">
              <a:buClr>
                <a:srgbClr val="CC006A"/>
              </a:buClr>
              <a:buSzPct val="150000"/>
              <a:defRPr>
                <a:solidFill>
                  <a:srgbClr val="000000"/>
                </a:solidFill>
              </a:defRPr>
            </a:pPr>
            <a:r>
              <a:rPr lang="pl-PL" b="1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Zwiększenie świadomości mieszkańców </a:t>
            </a:r>
            <a:r>
              <a:rPr lang="pl-PL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nt. negatywnych skutków zmiany klimatu oraz jej wpływu na życie i zdrowie</a:t>
            </a:r>
          </a:p>
        </p:txBody>
      </p:sp>
      <p:sp>
        <p:nvSpPr>
          <p:cNvPr id="63" name="Shape 86"/>
          <p:cNvSpPr/>
          <p:nvPr/>
        </p:nvSpPr>
        <p:spPr>
          <a:xfrm>
            <a:off x="4199163" y="2906839"/>
            <a:ext cx="5582725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ts val="1200"/>
              </a:spcBef>
              <a:defRPr sz="1800">
                <a:latin typeface="Roboto Regular"/>
                <a:ea typeface="Roboto Regular"/>
                <a:cs typeface="Roboto Regular"/>
                <a:sym typeface="Roboto Regular"/>
              </a:defRPr>
            </a:lvl1pPr>
          </a:lstStyle>
          <a:p>
            <a:pPr lvl="0" algn="l">
              <a:buClr>
                <a:srgbClr val="CC006A"/>
              </a:buClr>
              <a:buSzPct val="150000"/>
              <a:defRPr>
                <a:solidFill>
                  <a:srgbClr val="000000"/>
                </a:solidFill>
              </a:defRPr>
            </a:pPr>
            <a:r>
              <a:rPr lang="pl-PL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Większe</a:t>
            </a:r>
            <a:r>
              <a:rPr lang="pl-PL" dirty="0" smtClean="0">
                <a:latin typeface="+mn-lt"/>
                <a:cs typeface="Arial" panose="020B0604020202020204" pitchFamily="34" charset="0"/>
              </a:rPr>
              <a:t> </a:t>
            </a:r>
            <a:r>
              <a:rPr lang="pl-PL" b="1" dirty="0" smtClean="0">
                <a:latin typeface="+mn-lt"/>
                <a:cs typeface="Arial" panose="020B0604020202020204" pitchFamily="34" charset="0"/>
              </a:rPr>
              <a:t>zaangażowanie mieszkańców</a:t>
            </a:r>
            <a:r>
              <a:rPr lang="pl-PL" dirty="0" smtClean="0">
                <a:latin typeface="+mn-lt"/>
                <a:cs typeface="Arial" panose="020B0604020202020204" pitchFamily="34" charset="0"/>
              </a:rPr>
              <a:t> w podejmowanie działań na rzecz klimatu</a:t>
            </a:r>
            <a:endParaRPr lang="pl-PL" dirty="0" smtClean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65" name="Shape 86"/>
          <p:cNvSpPr/>
          <p:nvPr/>
        </p:nvSpPr>
        <p:spPr>
          <a:xfrm>
            <a:off x="3230281" y="5388861"/>
            <a:ext cx="3723937" cy="1846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ts val="1200"/>
              </a:spcBef>
              <a:defRPr sz="1800">
                <a:latin typeface="Roboto Regular"/>
                <a:ea typeface="Roboto Regular"/>
                <a:cs typeface="Roboto Regular"/>
                <a:sym typeface="Roboto Regular"/>
              </a:defRPr>
            </a:lvl1pPr>
          </a:lstStyle>
          <a:p>
            <a:pPr lvl="0" algn="l">
              <a:buClr>
                <a:srgbClr val="CC006A"/>
              </a:buClr>
              <a:buSzPct val="150000"/>
              <a:defRPr>
                <a:solidFill>
                  <a:srgbClr val="000000"/>
                </a:solidFill>
              </a:defRPr>
            </a:pPr>
            <a:endParaRPr lang="pl-PL" sz="1200" dirty="0" smtClean="0">
              <a:solidFill>
                <a:schemeClr val="tx1"/>
              </a:solidFill>
              <a:latin typeface="Palatino"/>
              <a:cs typeface="Arial" panose="020B0604020202020204" pitchFamily="34" charset="0"/>
            </a:endParaRPr>
          </a:p>
        </p:txBody>
      </p:sp>
      <p:sp>
        <p:nvSpPr>
          <p:cNvPr id="67" name="Prostokąt 66"/>
          <p:cNvSpPr/>
          <p:nvPr/>
        </p:nvSpPr>
        <p:spPr>
          <a:xfrm>
            <a:off x="2936223" y="3988534"/>
            <a:ext cx="59939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CC006A"/>
              </a:buClr>
              <a:buSzPct val="150000"/>
              <a:defRPr>
                <a:solidFill>
                  <a:srgbClr val="000000"/>
                </a:solidFill>
              </a:defRPr>
            </a:pPr>
            <a:r>
              <a:rPr lang="pl-PL" b="1" dirty="0" smtClean="0">
                <a:solidFill>
                  <a:srgbClr val="000000"/>
                </a:solidFill>
                <a:cs typeface="Arial" panose="020B0604020202020204" pitchFamily="34" charset="0"/>
              </a:rPr>
              <a:t>Łatwiejszy dostęp do instalacji OZE </a:t>
            </a:r>
            <a:r>
              <a:rPr lang="pl-PL" dirty="0" smtClean="0">
                <a:solidFill>
                  <a:srgbClr val="000000"/>
                </a:solidFill>
                <a:cs typeface="Arial" panose="020B0604020202020204" pitchFamily="34" charset="0"/>
              </a:rPr>
              <a:t>– </a:t>
            </a:r>
            <a:r>
              <a:rPr lang="pl-PL" dirty="0">
                <a:cs typeface="Arial" panose="020B0604020202020204" pitchFamily="34" charset="0"/>
              </a:rPr>
              <a:t>większa liczba wykwalifikowanych </a:t>
            </a:r>
            <a:r>
              <a:rPr lang="pl-PL" dirty="0" smtClean="0">
                <a:cs typeface="Arial" panose="020B0604020202020204" pitchFamily="34" charset="0"/>
              </a:rPr>
              <a:t>specjalistów OZE (instalatorzy, projektanci)</a:t>
            </a:r>
            <a:endParaRPr lang="pl-PL" dirty="0">
              <a:cs typeface="Arial" panose="020B0604020202020204" pitchFamily="34" charset="0"/>
            </a:endParaRPr>
          </a:p>
        </p:txBody>
      </p:sp>
      <p:pic>
        <p:nvPicPr>
          <p:cNvPr id="70" name="Obraz 6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92884" y="1490122"/>
            <a:ext cx="604825" cy="610873"/>
          </a:xfrm>
          <a:prstGeom prst="rect">
            <a:avLst/>
          </a:prstGeom>
        </p:spPr>
      </p:pic>
      <p:pic>
        <p:nvPicPr>
          <p:cNvPr id="71" name="Obraz 7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92884" y="3842883"/>
            <a:ext cx="610873" cy="592728"/>
          </a:xfrm>
          <a:prstGeom prst="rect">
            <a:avLst/>
          </a:prstGeom>
        </p:spPr>
      </p:pic>
      <p:pic>
        <p:nvPicPr>
          <p:cNvPr id="74" name="Obraz 7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18242" y="2691119"/>
            <a:ext cx="598776" cy="592728"/>
          </a:xfrm>
          <a:prstGeom prst="rect">
            <a:avLst/>
          </a:prstGeom>
        </p:spPr>
      </p:pic>
      <p:sp>
        <p:nvSpPr>
          <p:cNvPr id="75" name="Prostokąt zaokrąglony 74"/>
          <p:cNvSpPr/>
          <p:nvPr/>
        </p:nvSpPr>
        <p:spPr>
          <a:xfrm>
            <a:off x="3404363" y="5228191"/>
            <a:ext cx="6377525" cy="688834"/>
          </a:xfrm>
          <a:prstGeom prst="roundRect">
            <a:avLst/>
          </a:prstGeom>
          <a:noFill/>
          <a:ln>
            <a:solidFill>
              <a:srgbClr val="68B1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>
              <a:solidFill>
                <a:schemeClr val="tx1"/>
              </a:solidFill>
            </a:endParaRPr>
          </a:p>
        </p:txBody>
      </p:sp>
      <p:pic>
        <p:nvPicPr>
          <p:cNvPr id="76" name="Obraz 7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47852" y="5036006"/>
            <a:ext cx="616921" cy="598776"/>
          </a:xfrm>
          <a:prstGeom prst="rect">
            <a:avLst/>
          </a:prstGeom>
        </p:spPr>
      </p:pic>
      <p:sp>
        <p:nvSpPr>
          <p:cNvPr id="82" name="Prostokąt 81"/>
          <p:cNvSpPr/>
          <p:nvPr/>
        </p:nvSpPr>
        <p:spPr>
          <a:xfrm>
            <a:off x="4103369" y="5354861"/>
            <a:ext cx="38063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rgbClr val="CC006A"/>
              </a:buClr>
              <a:buSzPct val="150000"/>
              <a:defRPr>
                <a:solidFill>
                  <a:srgbClr val="000000"/>
                </a:solidFill>
              </a:defRPr>
            </a:pPr>
            <a:r>
              <a:rPr lang="pl-PL" dirty="0" smtClean="0">
                <a:solidFill>
                  <a:srgbClr val="000000"/>
                </a:solidFill>
                <a:cs typeface="Arial" panose="020B0604020202020204" pitchFamily="34" charset="0"/>
              </a:rPr>
              <a:t>Poprawa </a:t>
            </a:r>
            <a:r>
              <a:rPr lang="pl-PL" b="1" dirty="0" smtClean="0">
                <a:solidFill>
                  <a:srgbClr val="000000"/>
                </a:solidFill>
                <a:cs typeface="Arial" panose="020B0604020202020204" pitchFamily="34" charset="0"/>
              </a:rPr>
              <a:t>jakości środowiska i życia</a:t>
            </a:r>
            <a:endParaRPr lang="pl-PL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32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xmlns="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xmlns="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:a16="http://schemas.microsoft.com/office/drawing/2014/main" xmlns="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:a16="http://schemas.microsoft.com/office/drawing/2014/main" xmlns="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:a16="http://schemas.microsoft.com/office/drawing/2014/main" xmlns="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xmlns="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:a16="http://schemas.microsoft.com/office/drawing/2014/main" xmlns="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:a16="http://schemas.microsoft.com/office/drawing/2014/main" xmlns="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:a16="http://schemas.microsoft.com/office/drawing/2014/main" xmlns="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:a16="http://schemas.microsoft.com/office/drawing/2014/main" xmlns="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:a16="http://schemas.microsoft.com/office/drawing/2014/main" xmlns="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:a16="http://schemas.microsoft.com/office/drawing/2014/main" xmlns="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:a16="http://schemas.microsoft.com/office/drawing/2014/main" xmlns="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:a16="http://schemas.microsoft.com/office/drawing/2014/main" xmlns="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:a16="http://schemas.microsoft.com/office/drawing/2014/main" xmlns="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5" name="Group 1157">
            <a:extLst>
              <a:ext uri="{FF2B5EF4-FFF2-40B4-BE49-F238E27FC236}">
                <a16:creationId xmlns:a16="http://schemas.microsoft.com/office/drawing/2014/main" xmlns="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:a16="http://schemas.microsoft.com/office/drawing/2014/main" xmlns="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:a16="http://schemas.microsoft.com/office/drawing/2014/main" xmlns="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:a16="http://schemas.microsoft.com/office/drawing/2014/main" xmlns="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:a16="http://schemas.microsoft.com/office/drawing/2014/main" xmlns="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:a16="http://schemas.microsoft.com/office/drawing/2014/main" xmlns="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8081" cap="flat">
            <a:solidFill>
              <a:schemeClr val="accent5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Schemat blokowy: proces alternatywny 33"/>
          <p:cNvSpPr/>
          <p:nvPr/>
        </p:nvSpPr>
        <p:spPr>
          <a:xfrm>
            <a:off x="2199955" y="287548"/>
            <a:ext cx="7360552" cy="923154"/>
          </a:xfrm>
          <a:prstGeom prst="flowChartAlternateProcess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41" name="Prostokąt 40"/>
          <p:cNvSpPr/>
          <p:nvPr/>
        </p:nvSpPr>
        <p:spPr>
          <a:xfrm>
            <a:off x="6139774" y="1590291"/>
            <a:ext cx="4681701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 Ekodoradców </a:t>
            </a:r>
          </a:p>
          <a:p>
            <a:pPr algn="ctr"/>
            <a:r>
              <a:rPr lang="pl-PL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wspierających małopolskie firmy</a:t>
            </a:r>
          </a:p>
          <a:p>
            <a:pPr algn="ctr"/>
            <a:r>
              <a:rPr lang="pl-PL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głównie z sektora MŚP </a:t>
            </a:r>
          </a:p>
          <a:p>
            <a:pPr algn="ctr"/>
            <a:endParaRPr lang="pl-PL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3" name="Obraz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pic>
        <p:nvPicPr>
          <p:cNvPr id="1026" name="Picture 2" descr="Tytuł: Logotyp Małopolskiego Centrum Przedsiębiorczości — opis: Logotyp Małopolskiego Centrum Przedsiębiorczości z podpisem Instytucja Województwa Małopolskie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6824" y="501193"/>
            <a:ext cx="1667562" cy="314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pole tekstowe 49"/>
          <p:cNvSpPr txBox="1"/>
          <p:nvPr/>
        </p:nvSpPr>
        <p:spPr>
          <a:xfrm>
            <a:off x="2294319" y="275609"/>
            <a:ext cx="7277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800" b="1" dirty="0" smtClean="0">
                <a:solidFill>
                  <a:prstClr val="white"/>
                </a:solidFill>
              </a:rPr>
              <a:t>Ekodoradcy dla biznesu </a:t>
            </a:r>
          </a:p>
          <a:p>
            <a:pPr lvl="0"/>
            <a:r>
              <a:rPr lang="pl-PL" sz="2800" b="1" dirty="0" smtClean="0">
                <a:solidFill>
                  <a:prstClr val="white"/>
                </a:solidFill>
              </a:rPr>
              <a:t>w Małopolskim Centrum Przedsiębiorczości </a:t>
            </a:r>
            <a:endParaRPr lang="pl-PL" sz="2800" b="1" i="1" dirty="0">
              <a:solidFill>
                <a:prstClr val="white"/>
              </a:solidFill>
            </a:endParaRPr>
          </a:p>
        </p:txBody>
      </p:sp>
      <p:sp>
        <p:nvSpPr>
          <p:cNvPr id="52" name="Schemat blokowy: proces alternatywny 51"/>
          <p:cNvSpPr/>
          <p:nvPr/>
        </p:nvSpPr>
        <p:spPr>
          <a:xfrm>
            <a:off x="5769025" y="3081694"/>
            <a:ext cx="5423231" cy="1148507"/>
          </a:xfrm>
          <a:prstGeom prst="flowChartAlternateProcess">
            <a:avLst/>
          </a:prstGeom>
          <a:ln w="19050">
            <a:solidFill>
              <a:schemeClr val="accent5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2 Ekodoradców biznesowych </a:t>
            </a:r>
          </a:p>
          <a:p>
            <a:pPr algn="ctr" defTabSz="438150" latinLnBrk="1" hangingPunct="0"/>
            <a:r>
              <a:rPr lang="pl-PL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z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atrudnionych w ramach budżetu województwa</a:t>
            </a:r>
            <a:endParaRPr lang="pl-PL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sp>
        <p:nvSpPr>
          <p:cNvPr id="54" name="Schemat blokowy: proces alternatywny 53"/>
          <p:cNvSpPr/>
          <p:nvPr/>
        </p:nvSpPr>
        <p:spPr>
          <a:xfrm>
            <a:off x="5769025" y="4308177"/>
            <a:ext cx="5423200" cy="1148507"/>
          </a:xfrm>
          <a:prstGeom prst="flowChartAlternateProcess">
            <a:avLst/>
          </a:prstGeom>
          <a:ln w="19050">
            <a:solidFill>
              <a:schemeClr val="accent5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2 biznesowych Doradców ds. klimatu i środowiska</a:t>
            </a:r>
          </a:p>
          <a:p>
            <a:pPr algn="ctr" defTabSz="438150" latinLnBrk="1" hangingPunct="0"/>
            <a:r>
              <a:rPr lang="pl-PL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z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atrudnionych w ramach Projektu LIFE</a:t>
            </a:r>
          </a:p>
          <a:p>
            <a:pPr algn="ctr" defTabSz="438150" latinLnBrk="1" hangingPunct="0"/>
            <a:r>
              <a:rPr lang="pl-PL" sz="2000" b="1" i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Ekomałopolska</a:t>
            </a:r>
            <a:r>
              <a:rPr lang="pl-PL" sz="2000" b="1" i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 dla klimatu</a:t>
            </a:r>
            <a:endParaRPr lang="pl-PL" sz="20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1"/>
          <a:stretch/>
        </p:blipFill>
        <p:spPr>
          <a:xfrm>
            <a:off x="1491818" y="1470991"/>
            <a:ext cx="3940299" cy="515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54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xmlns="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xmlns="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:a16="http://schemas.microsoft.com/office/drawing/2014/main" xmlns="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:a16="http://schemas.microsoft.com/office/drawing/2014/main" xmlns="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:a16="http://schemas.microsoft.com/office/drawing/2014/main" xmlns="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xmlns="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:a16="http://schemas.microsoft.com/office/drawing/2014/main" xmlns="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:a16="http://schemas.microsoft.com/office/drawing/2014/main" xmlns="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:a16="http://schemas.microsoft.com/office/drawing/2014/main" xmlns="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:a16="http://schemas.microsoft.com/office/drawing/2014/main" xmlns="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:a16="http://schemas.microsoft.com/office/drawing/2014/main" xmlns="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:a16="http://schemas.microsoft.com/office/drawing/2014/main" xmlns="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:a16="http://schemas.microsoft.com/office/drawing/2014/main" xmlns="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:a16="http://schemas.microsoft.com/office/drawing/2014/main" xmlns="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:a16="http://schemas.microsoft.com/office/drawing/2014/main" xmlns="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5" name="Group 1157">
            <a:extLst>
              <a:ext uri="{FF2B5EF4-FFF2-40B4-BE49-F238E27FC236}">
                <a16:creationId xmlns:a16="http://schemas.microsoft.com/office/drawing/2014/main" xmlns="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:a16="http://schemas.microsoft.com/office/drawing/2014/main" xmlns="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:a16="http://schemas.microsoft.com/office/drawing/2014/main" xmlns="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:a16="http://schemas.microsoft.com/office/drawing/2014/main" xmlns="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:a16="http://schemas.microsoft.com/office/drawing/2014/main" xmlns="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:a16="http://schemas.microsoft.com/office/drawing/2014/main" xmlns="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8081" cap="flat">
            <a:solidFill>
              <a:schemeClr val="accent5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Obraz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pic>
        <p:nvPicPr>
          <p:cNvPr id="1026" name="Picture 2" descr="Tytuł: Logotyp Małopolskiego Centrum Przedsiębiorczości — opis: Logotyp Małopolskiego Centrum Przedsiębiorczości z podpisem Instytucja Województwa Małopolskie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6824" y="501193"/>
            <a:ext cx="1667562" cy="314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pole tekstowe 49"/>
          <p:cNvSpPr txBox="1"/>
          <p:nvPr/>
        </p:nvSpPr>
        <p:spPr>
          <a:xfrm>
            <a:off x="2007951" y="510528"/>
            <a:ext cx="82786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6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Działania podejmowane przez Ekodoradców dla biznesu</a:t>
            </a:r>
            <a:endParaRPr lang="pl-PL" sz="2600" b="1" i="1" dirty="0">
              <a:solidFill>
                <a:prstClr val="white"/>
              </a:solidFill>
            </a:endParaRPr>
          </a:p>
        </p:txBody>
      </p:sp>
      <p:sp>
        <p:nvSpPr>
          <p:cNvPr id="52" name="Schemat blokowy: proces alternatywny 51"/>
          <p:cNvSpPr/>
          <p:nvPr/>
        </p:nvSpPr>
        <p:spPr>
          <a:xfrm>
            <a:off x="1069127" y="1528117"/>
            <a:ext cx="5689374" cy="2234125"/>
          </a:xfrm>
          <a:prstGeom prst="flowChartAlternateProcess">
            <a:avLst/>
          </a:prstGeom>
          <a:ln w="19050">
            <a:solidFill>
              <a:schemeClr val="accent5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Biuletyn informacyjny 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Ekodoradców dla biznesu </a:t>
            </a:r>
          </a:p>
          <a:p>
            <a:pPr algn="ctr" defTabSz="438150" latinLnBrk="1" hangingPunct="0"/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o możliwościach finansowania </a:t>
            </a:r>
          </a:p>
          <a:p>
            <a:pPr algn="ctr" defTabSz="438150" latinLnBrk="1" hangingPunct="0"/>
            <a:r>
              <a:rPr lang="pl-PL" sz="200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prośrodowiskowych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 działań </a:t>
            </a:r>
          </a:p>
          <a:p>
            <a:pPr algn="ctr" defTabSz="438150" latinLnBrk="1" hangingPunct="0"/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małopolskich przedsiębiorców oraz rolników</a:t>
            </a:r>
          </a:p>
          <a:p>
            <a:pPr algn="ctr" defTabSz="438150" latinLnBrk="1" hangingPunct="0"/>
            <a:r>
              <a:rPr lang="pl-PL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a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ktualizowany i publikowany co miesiąc </a:t>
            </a:r>
          </a:p>
          <a:p>
            <a:pPr algn="ctr" defTabSz="438150" latinLnBrk="1" hangingPunct="0"/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na stronie internetowej www.mcp.malopolska.pl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695" y="1359967"/>
            <a:ext cx="4147319" cy="4147319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951" y="3918193"/>
            <a:ext cx="3883584" cy="2589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23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xmlns="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xmlns="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:a16="http://schemas.microsoft.com/office/drawing/2014/main" xmlns="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:a16="http://schemas.microsoft.com/office/drawing/2014/main" xmlns="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:a16="http://schemas.microsoft.com/office/drawing/2014/main" xmlns="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xmlns="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:a16="http://schemas.microsoft.com/office/drawing/2014/main" xmlns="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:a16="http://schemas.microsoft.com/office/drawing/2014/main" xmlns="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:a16="http://schemas.microsoft.com/office/drawing/2014/main" xmlns="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:a16="http://schemas.microsoft.com/office/drawing/2014/main" xmlns="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:a16="http://schemas.microsoft.com/office/drawing/2014/main" xmlns="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:a16="http://schemas.microsoft.com/office/drawing/2014/main" xmlns="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:a16="http://schemas.microsoft.com/office/drawing/2014/main" xmlns="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:a16="http://schemas.microsoft.com/office/drawing/2014/main" xmlns="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:a16="http://schemas.microsoft.com/office/drawing/2014/main" xmlns="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5" name="Group 1157">
            <a:extLst>
              <a:ext uri="{FF2B5EF4-FFF2-40B4-BE49-F238E27FC236}">
                <a16:creationId xmlns:a16="http://schemas.microsoft.com/office/drawing/2014/main" xmlns="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:a16="http://schemas.microsoft.com/office/drawing/2014/main" xmlns="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:a16="http://schemas.microsoft.com/office/drawing/2014/main" xmlns="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:a16="http://schemas.microsoft.com/office/drawing/2014/main" xmlns="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:a16="http://schemas.microsoft.com/office/drawing/2014/main" xmlns="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:a16="http://schemas.microsoft.com/office/drawing/2014/main" xmlns="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8081" cap="flat">
            <a:solidFill>
              <a:schemeClr val="accent5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Obraz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pic>
        <p:nvPicPr>
          <p:cNvPr id="1026" name="Picture 2" descr="Tytuł: Logotyp Małopolskiego Centrum Przedsiębiorczości — opis: Logotyp Małopolskiego Centrum Przedsiębiorczości z podpisem Instytucja Województwa Małopolskie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6824" y="501193"/>
            <a:ext cx="1667562" cy="314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pole tekstowe 49"/>
          <p:cNvSpPr txBox="1"/>
          <p:nvPr/>
        </p:nvSpPr>
        <p:spPr>
          <a:xfrm>
            <a:off x="2007951" y="510528"/>
            <a:ext cx="82786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6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Działania podejmowane przez Ekodoradców dla biznesu</a:t>
            </a:r>
            <a:endParaRPr lang="pl-PL" sz="2600" b="1" i="1" dirty="0">
              <a:solidFill>
                <a:prstClr val="white"/>
              </a:solidFill>
            </a:endParaRPr>
          </a:p>
        </p:txBody>
      </p:sp>
      <p:sp>
        <p:nvSpPr>
          <p:cNvPr id="52" name="Schemat blokowy: proces alternatywny 51"/>
          <p:cNvSpPr/>
          <p:nvPr/>
        </p:nvSpPr>
        <p:spPr>
          <a:xfrm>
            <a:off x="1045801" y="1308483"/>
            <a:ext cx="9917213" cy="412532"/>
          </a:xfrm>
          <a:prstGeom prst="flowChartAlternateProcess">
            <a:avLst/>
          </a:prstGeom>
          <a:ln w="19050">
            <a:solidFill>
              <a:schemeClr val="accent5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Szkolenia dla biznesu on-line i stacjonarnie</a:t>
            </a:r>
          </a:p>
        </p:txBody>
      </p:sp>
      <p:sp>
        <p:nvSpPr>
          <p:cNvPr id="31" name="Schemat blokowy: proces alternatywny 30"/>
          <p:cNvSpPr/>
          <p:nvPr/>
        </p:nvSpPr>
        <p:spPr>
          <a:xfrm>
            <a:off x="1081377" y="4008348"/>
            <a:ext cx="9917213" cy="412532"/>
          </a:xfrm>
          <a:prstGeom prst="flowChartAlternateProcess">
            <a:avLst/>
          </a:prstGeom>
          <a:ln w="19050">
            <a:solidFill>
              <a:schemeClr val="accent5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Konsultacje dla MŚP w terenie</a:t>
            </a:r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3" t="5185" r="3923" b="5942"/>
          <a:stretch/>
        </p:blipFill>
        <p:spPr>
          <a:xfrm>
            <a:off x="6427704" y="4456414"/>
            <a:ext cx="3002009" cy="2203260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982" y="4456414"/>
            <a:ext cx="3327243" cy="2203466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633" y="1757312"/>
            <a:ext cx="2951945" cy="2213959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485" y="1757255"/>
            <a:ext cx="4059875" cy="2212633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919" y="1758175"/>
            <a:ext cx="4122806" cy="2211713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1" y="4456414"/>
            <a:ext cx="2933701" cy="2200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18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xmlns="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xmlns="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:a16="http://schemas.microsoft.com/office/drawing/2014/main" xmlns="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:a16="http://schemas.microsoft.com/office/drawing/2014/main" xmlns="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:a16="http://schemas.microsoft.com/office/drawing/2014/main" xmlns="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xmlns="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:a16="http://schemas.microsoft.com/office/drawing/2014/main" xmlns="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:a16="http://schemas.microsoft.com/office/drawing/2014/main" xmlns="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:a16="http://schemas.microsoft.com/office/drawing/2014/main" xmlns="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:a16="http://schemas.microsoft.com/office/drawing/2014/main" xmlns="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:a16="http://schemas.microsoft.com/office/drawing/2014/main" xmlns="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:a16="http://schemas.microsoft.com/office/drawing/2014/main" xmlns="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:a16="http://schemas.microsoft.com/office/drawing/2014/main" xmlns="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:a16="http://schemas.microsoft.com/office/drawing/2014/main" xmlns="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:a16="http://schemas.microsoft.com/office/drawing/2014/main" xmlns="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5" name="Group 1157">
            <a:extLst>
              <a:ext uri="{FF2B5EF4-FFF2-40B4-BE49-F238E27FC236}">
                <a16:creationId xmlns:a16="http://schemas.microsoft.com/office/drawing/2014/main" xmlns="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:a16="http://schemas.microsoft.com/office/drawing/2014/main" xmlns="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:a16="http://schemas.microsoft.com/office/drawing/2014/main" xmlns="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:a16="http://schemas.microsoft.com/office/drawing/2014/main" xmlns="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:a16="http://schemas.microsoft.com/office/drawing/2014/main" xmlns="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:a16="http://schemas.microsoft.com/office/drawing/2014/main" xmlns="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8081" cap="flat">
            <a:solidFill>
              <a:schemeClr val="accent5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Obraz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pic>
        <p:nvPicPr>
          <p:cNvPr id="1026" name="Picture 2" descr="Tytuł: Logotyp Małopolskiego Centrum Przedsiębiorczości — opis: Logotyp Małopolskiego Centrum Przedsiębiorczości z podpisem Instytucja Województwa Małopolskie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6824" y="501193"/>
            <a:ext cx="1667562" cy="314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pole tekstowe 49"/>
          <p:cNvSpPr txBox="1"/>
          <p:nvPr/>
        </p:nvSpPr>
        <p:spPr>
          <a:xfrm>
            <a:off x="2007951" y="510528"/>
            <a:ext cx="82786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6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Działania podejmowane przez Ekodoradców dla biznesu</a:t>
            </a:r>
            <a:endParaRPr lang="pl-PL" sz="2600" b="1" i="1" dirty="0">
              <a:solidFill>
                <a:prstClr val="white"/>
              </a:solidFill>
            </a:endParaRPr>
          </a:p>
        </p:txBody>
      </p:sp>
      <p:sp>
        <p:nvSpPr>
          <p:cNvPr id="52" name="Schemat blokowy: proces alternatywny 51"/>
          <p:cNvSpPr/>
          <p:nvPr/>
        </p:nvSpPr>
        <p:spPr>
          <a:xfrm>
            <a:off x="1045801" y="1308483"/>
            <a:ext cx="9917213" cy="412532"/>
          </a:xfrm>
          <a:prstGeom prst="flowChartAlternateProcess">
            <a:avLst/>
          </a:prstGeom>
          <a:ln w="19050">
            <a:solidFill>
              <a:schemeClr val="accent5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Konkurs GOZ-BIZNES na lidera GOZ wśród przedsiębiorców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4710" y="1811660"/>
            <a:ext cx="4535191" cy="2905398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801" y="1820349"/>
            <a:ext cx="5230976" cy="2896709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2811" y="5035334"/>
            <a:ext cx="983863" cy="137483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787" y="5035334"/>
            <a:ext cx="988757" cy="1381669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236" y="5035334"/>
            <a:ext cx="983863" cy="1374830"/>
          </a:xfrm>
          <a:prstGeom prst="rect">
            <a:avLst/>
          </a:prstGeom>
        </p:spPr>
      </p:pic>
      <p:sp>
        <p:nvSpPr>
          <p:cNvPr id="40" name="pole tekstowe 39"/>
          <p:cNvSpPr txBox="1"/>
          <p:nvPr/>
        </p:nvSpPr>
        <p:spPr>
          <a:xfrm>
            <a:off x="5144858" y="4816392"/>
            <a:ext cx="1703082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II </a:t>
            </a:r>
            <a:r>
              <a:rPr lang="pl-PL" b="1" dirty="0" smtClean="0"/>
              <a:t>miejsce</a:t>
            </a:r>
          </a:p>
          <a:p>
            <a:pPr algn="ctr"/>
            <a:r>
              <a:rPr lang="pl-PL" b="1" dirty="0" smtClean="0"/>
              <a:t>DEKO </a:t>
            </a:r>
            <a:r>
              <a:rPr lang="pl-PL" b="1" dirty="0"/>
              <a:t>EKO </a:t>
            </a:r>
            <a:endParaRPr lang="pl-PL" b="1" dirty="0" smtClean="0"/>
          </a:p>
          <a:p>
            <a:pPr algn="ctr"/>
            <a:r>
              <a:rPr lang="pl-PL" sz="1250" dirty="0" smtClean="0"/>
              <a:t>za </a:t>
            </a:r>
            <a:r>
              <a:rPr lang="pl-PL" sz="1250" dirty="0"/>
              <a:t>"Eko-logiczne" doniczki - cyrkularny produkt dla </a:t>
            </a:r>
            <a:r>
              <a:rPr lang="pl-PL" sz="1250" dirty="0" err="1" smtClean="0"/>
              <a:t>Castorama</a:t>
            </a:r>
            <a:r>
              <a:rPr lang="pl-PL" sz="1250" dirty="0" smtClean="0"/>
              <a:t> </a:t>
            </a:r>
            <a:r>
              <a:rPr lang="pl-PL" sz="1250" dirty="0"/>
              <a:t>Polska, zawracający odpady foliowe sieci handlowej do obieg</a:t>
            </a:r>
          </a:p>
        </p:txBody>
      </p:sp>
      <p:sp>
        <p:nvSpPr>
          <p:cNvPr id="41" name="pole tekstowe 40"/>
          <p:cNvSpPr txBox="1"/>
          <p:nvPr/>
        </p:nvSpPr>
        <p:spPr>
          <a:xfrm>
            <a:off x="7935721" y="4829341"/>
            <a:ext cx="170447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III </a:t>
            </a:r>
            <a:r>
              <a:rPr lang="pl-PL" b="1" dirty="0" smtClean="0"/>
              <a:t>miejsce</a:t>
            </a:r>
          </a:p>
          <a:p>
            <a:pPr algn="ctr"/>
            <a:r>
              <a:rPr lang="pl-PL" b="1" dirty="0" err="1" smtClean="0"/>
              <a:t>EcoTech</a:t>
            </a:r>
            <a:r>
              <a:rPr lang="pl-PL" b="1" dirty="0" smtClean="0"/>
              <a:t> </a:t>
            </a:r>
            <a:r>
              <a:rPr lang="pl-PL" b="1" dirty="0"/>
              <a:t>System </a:t>
            </a:r>
            <a:r>
              <a:rPr lang="pl-PL" sz="1550" dirty="0"/>
              <a:t>za Motywacyjny System Gospodarki Odpadami oparty na </a:t>
            </a:r>
            <a:r>
              <a:rPr lang="pl-PL" sz="1550" dirty="0" err="1"/>
              <a:t>recyklomatach</a:t>
            </a:r>
            <a:endParaRPr lang="pl-PL" sz="1550" dirty="0"/>
          </a:p>
        </p:txBody>
      </p:sp>
      <p:sp>
        <p:nvSpPr>
          <p:cNvPr id="42" name="pole tekstowe 41"/>
          <p:cNvSpPr txBox="1"/>
          <p:nvPr/>
        </p:nvSpPr>
        <p:spPr>
          <a:xfrm>
            <a:off x="2365794" y="4828458"/>
            <a:ext cx="1747702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/>
              <a:t>I miejsce</a:t>
            </a:r>
          </a:p>
          <a:p>
            <a:pPr algn="ctr"/>
            <a:r>
              <a:rPr lang="pl-PL" b="1" dirty="0" err="1" smtClean="0"/>
              <a:t>Rebread</a:t>
            </a:r>
            <a:endParaRPr lang="pl-PL" b="1" dirty="0" smtClean="0"/>
          </a:p>
          <a:p>
            <a:pPr algn="ctr"/>
            <a:r>
              <a:rPr lang="pl-PL" sz="1500" dirty="0"/>
              <a:t>za proces ratowania niesprzedanego chleba przed staniem się </a:t>
            </a:r>
            <a:r>
              <a:rPr lang="pl-PL" sz="1500" dirty="0" smtClean="0"/>
              <a:t>odpadem</a:t>
            </a:r>
            <a:endParaRPr lang="pl-PL" sz="1500" dirty="0"/>
          </a:p>
        </p:txBody>
      </p:sp>
    </p:spTree>
    <p:extLst>
      <p:ext uri="{BB962C8B-B14F-4D97-AF65-F5344CB8AC3E}">
        <p14:creationId xmlns:p14="http://schemas.microsoft.com/office/powerpoint/2010/main" val="2426628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3"/>
          <a:srcRect l="4876" t="10455"/>
          <a:stretch/>
        </p:blipFill>
        <p:spPr>
          <a:xfrm>
            <a:off x="26136" y="2355708"/>
            <a:ext cx="8499847" cy="4292415"/>
          </a:xfrm>
          <a:prstGeom prst="rect">
            <a:avLst/>
          </a:prstGeom>
        </p:spPr>
      </p:pic>
      <p:grpSp>
        <p:nvGrpSpPr>
          <p:cNvPr id="2" name="Group 1133">
            <a:extLst>
              <a:ext uri="{FF2B5EF4-FFF2-40B4-BE49-F238E27FC236}">
                <a16:creationId xmlns:a16="http://schemas.microsoft.com/office/drawing/2014/main" xmlns="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xmlns="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:a16="http://schemas.microsoft.com/office/drawing/2014/main" xmlns="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:a16="http://schemas.microsoft.com/office/drawing/2014/main" xmlns="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:a16="http://schemas.microsoft.com/office/drawing/2014/main" xmlns="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xmlns="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:a16="http://schemas.microsoft.com/office/drawing/2014/main" xmlns="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:a16="http://schemas.microsoft.com/office/drawing/2014/main" xmlns="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:a16="http://schemas.microsoft.com/office/drawing/2014/main" xmlns="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:a16="http://schemas.microsoft.com/office/drawing/2014/main" xmlns="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:a16="http://schemas.microsoft.com/office/drawing/2014/main" xmlns="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:a16="http://schemas.microsoft.com/office/drawing/2014/main" xmlns="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:a16="http://schemas.microsoft.com/office/drawing/2014/main" xmlns="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:a16="http://schemas.microsoft.com/office/drawing/2014/main" xmlns="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:a16="http://schemas.microsoft.com/office/drawing/2014/main" xmlns="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5" name="Group 1157">
            <a:extLst>
              <a:ext uri="{FF2B5EF4-FFF2-40B4-BE49-F238E27FC236}">
                <a16:creationId xmlns:a16="http://schemas.microsoft.com/office/drawing/2014/main" xmlns="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:a16="http://schemas.microsoft.com/office/drawing/2014/main" xmlns="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:a16="http://schemas.microsoft.com/office/drawing/2014/main" xmlns="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:a16="http://schemas.microsoft.com/office/drawing/2014/main" xmlns="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:a16="http://schemas.microsoft.com/office/drawing/2014/main" xmlns="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:a16="http://schemas.microsoft.com/office/drawing/2014/main" xmlns="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8081" cap="flat">
            <a:solidFill>
              <a:schemeClr val="accent5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Obraz 4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pic>
        <p:nvPicPr>
          <p:cNvPr id="1026" name="Picture 2" descr="Tytuł: Logotyp Małopolskiego Centrum Przedsiębiorczości — opis: Logotyp Małopolskiego Centrum Przedsiębiorczości z podpisem Instytucja Województwa Małopolskie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6824" y="501193"/>
            <a:ext cx="1667562" cy="314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pole tekstowe 49"/>
          <p:cNvSpPr txBox="1"/>
          <p:nvPr/>
        </p:nvSpPr>
        <p:spPr>
          <a:xfrm>
            <a:off x="2007951" y="510528"/>
            <a:ext cx="82786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6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Działania podejmowane przez Ekodoradców dla biznesu</a:t>
            </a:r>
            <a:endParaRPr lang="pl-PL" sz="2600" b="1" i="1" dirty="0">
              <a:solidFill>
                <a:prstClr val="white"/>
              </a:solidFill>
            </a:endParaRPr>
          </a:p>
        </p:txBody>
      </p:sp>
      <p:sp>
        <p:nvSpPr>
          <p:cNvPr id="52" name="Schemat blokowy: proces alternatywny 51"/>
          <p:cNvSpPr/>
          <p:nvPr/>
        </p:nvSpPr>
        <p:spPr>
          <a:xfrm>
            <a:off x="1015686" y="1247463"/>
            <a:ext cx="9982904" cy="1108245"/>
          </a:xfrm>
          <a:prstGeom prst="flowChartAlternateProcess">
            <a:avLst/>
          </a:prstGeom>
          <a:ln w="19050">
            <a:solidFill>
              <a:schemeClr val="accent5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38150" latinLnBrk="1" hangingPunct="0"/>
            <a:r>
              <a:rPr lang="pl-PL" sz="2000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EkoMałopolska</a:t>
            </a:r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 Baza Instalatorów (EMBI) – 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uruchomienie już wkrótce!</a:t>
            </a:r>
            <a:endParaRPr lang="pl-PL" sz="2000" b="1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Palatino"/>
              <a:cs typeface="Palatino"/>
              <a:sym typeface="Palatino"/>
            </a:endParaRPr>
          </a:p>
          <a:p>
            <a:pPr algn="ctr" defTabSz="438150" latinLnBrk="1" hangingPunct="0"/>
            <a:r>
              <a:rPr lang="pl-PL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w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yszukiwarka przedsiębiorstw oferujących usługi związane z szeroko pojętą branżą OZE</a:t>
            </a:r>
          </a:p>
          <a:p>
            <a:pPr algn="ctr" defTabSz="438150" latinLnBrk="1" hangingPunct="0"/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  <a:hlinkClick r:id="rId7"/>
              </a:rPr>
              <a:t>www.mcp.malopolska.pl/ekodoradcy-dla-biznesu/instalatorzy</a:t>
            </a:r>
            <a:r>
              <a:rPr lang="pl-PL" sz="2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 </a:t>
            </a:r>
          </a:p>
        </p:txBody>
      </p:sp>
      <p:sp>
        <p:nvSpPr>
          <p:cNvPr id="7" name="pole tekstowe 6"/>
          <p:cNvSpPr txBox="1"/>
          <p:nvPr/>
        </p:nvSpPr>
        <p:spPr>
          <a:xfrm>
            <a:off x="8525983" y="2355708"/>
            <a:ext cx="26232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pl-PL" sz="1200" dirty="0" smtClean="0"/>
              <a:t>bezpłatne narzędzie dostępne dla każdego mieszkańca i firmy</a:t>
            </a:r>
          </a:p>
          <a:p>
            <a:pPr marL="285750" indent="-285750"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pl-PL" sz="1200" dirty="0"/>
              <a:t>zaawansowane filtrowanie </a:t>
            </a:r>
            <a:r>
              <a:rPr lang="pl-PL" sz="1200" dirty="0" smtClean="0"/>
              <a:t>wyników</a:t>
            </a:r>
          </a:p>
          <a:p>
            <a:pPr marL="285750" indent="-285750"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pl-PL" sz="1200" dirty="0" smtClean="0"/>
              <a:t>wizytówka </a:t>
            </a:r>
            <a:r>
              <a:rPr lang="pl-PL" sz="1200" dirty="0" err="1" smtClean="0"/>
              <a:t>EkoInstalatora</a:t>
            </a:r>
            <a:r>
              <a:rPr lang="pl-PL" sz="1200" dirty="0" smtClean="0"/>
              <a:t>, a w niej m.in</a:t>
            </a:r>
            <a:r>
              <a:rPr lang="pl-PL" sz="1200" dirty="0"/>
              <a:t>. dane przedsiębiorstwa (w tym dane kontaktowe), </a:t>
            </a:r>
            <a:r>
              <a:rPr lang="pl-PL" sz="1200" b="1" dirty="0"/>
              <a:t>rodzaje wykonywanych instalacji </a:t>
            </a:r>
            <a:r>
              <a:rPr lang="pl-PL" sz="1200" dirty="0"/>
              <a:t>i świadczonych usług, szczegóły prowadzonej działalności, doświadczenie, a także </a:t>
            </a:r>
            <a:r>
              <a:rPr lang="pl-PL" sz="1200" b="1" dirty="0"/>
              <a:t>rodzaje wykonanych instalacji wraz ze wskazaniem dotychczasowej, łącznej zainstalowanej mocy źródeł bądź ich </a:t>
            </a:r>
            <a:r>
              <a:rPr lang="pl-PL" sz="1200" b="1" dirty="0" smtClean="0"/>
              <a:t>ilością</a:t>
            </a:r>
          </a:p>
          <a:p>
            <a:pPr marL="285750" indent="-285750">
              <a:buClr>
                <a:srgbClr val="00B050"/>
              </a:buClr>
              <a:buFont typeface="Wingdings" panose="05000000000000000000" pitchFamily="2" charset="2"/>
              <a:buChar char="ü"/>
            </a:pPr>
            <a:r>
              <a:rPr lang="pl-PL" sz="1200" dirty="0" err="1" smtClean="0"/>
              <a:t>EkoInstalatorzy</a:t>
            </a:r>
            <a:r>
              <a:rPr lang="pl-PL" sz="1200" dirty="0" smtClean="0"/>
              <a:t> realizujący usługi zgodnie z programem Czyste Powietrze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308199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xmlns="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xmlns="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:a16="http://schemas.microsoft.com/office/drawing/2014/main" xmlns="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:a16="http://schemas.microsoft.com/office/drawing/2014/main" xmlns="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:a16="http://schemas.microsoft.com/office/drawing/2014/main" xmlns="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xmlns="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:a16="http://schemas.microsoft.com/office/drawing/2014/main" xmlns="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:a16="http://schemas.microsoft.com/office/drawing/2014/main" xmlns="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:a16="http://schemas.microsoft.com/office/drawing/2014/main" xmlns="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schemeClr val="accent2">
                      <a:lumMod val="40000"/>
                      <a:lumOff val="60000"/>
                    </a:schemeClr>
                  </a:solidFill>
                </a:endParaRPr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:a16="http://schemas.microsoft.com/office/drawing/2014/main" xmlns="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:a16="http://schemas.microsoft.com/office/drawing/2014/main" xmlns="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:a16="http://schemas.microsoft.com/office/drawing/2014/main" xmlns="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:a16="http://schemas.microsoft.com/office/drawing/2014/main" xmlns="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:a16="http://schemas.microsoft.com/office/drawing/2014/main" xmlns="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:a16="http://schemas.microsoft.com/office/drawing/2014/main" xmlns="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5" name="Group 1157">
            <a:extLst>
              <a:ext uri="{FF2B5EF4-FFF2-40B4-BE49-F238E27FC236}">
                <a16:creationId xmlns:a16="http://schemas.microsoft.com/office/drawing/2014/main" xmlns="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:a16="http://schemas.microsoft.com/office/drawing/2014/main" xmlns="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:a16="http://schemas.microsoft.com/office/drawing/2014/main" xmlns="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:a16="http://schemas.microsoft.com/office/drawing/2014/main" xmlns="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:a16="http://schemas.microsoft.com/office/drawing/2014/main" xmlns="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:a16="http://schemas.microsoft.com/office/drawing/2014/main" xmlns="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8081" cap="flat">
            <a:solidFill>
              <a:schemeClr val="accent5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Obraz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pic>
        <p:nvPicPr>
          <p:cNvPr id="1026" name="Picture 2" descr="Tytuł: Logotyp Małopolskiego Centrum Przedsiębiorczości — opis: Logotyp Małopolskiego Centrum Przedsiębiorczości z podpisem Instytucja Województwa Małopolskie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6824" y="501193"/>
            <a:ext cx="1667562" cy="314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pole tekstowe 49"/>
          <p:cNvSpPr txBox="1"/>
          <p:nvPr/>
        </p:nvSpPr>
        <p:spPr>
          <a:xfrm>
            <a:off x="2007951" y="510528"/>
            <a:ext cx="82786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6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Działania podejmowane przez Ekodoradców dla biznesu</a:t>
            </a:r>
            <a:endParaRPr lang="pl-PL" sz="2600" b="1" i="1" dirty="0">
              <a:solidFill>
                <a:prstClr val="white"/>
              </a:solidFill>
            </a:endParaRPr>
          </a:p>
        </p:txBody>
      </p:sp>
      <p:sp>
        <p:nvSpPr>
          <p:cNvPr id="52" name="Schemat blokowy: proces alternatywny 51"/>
          <p:cNvSpPr/>
          <p:nvPr/>
        </p:nvSpPr>
        <p:spPr>
          <a:xfrm>
            <a:off x="1045801" y="1171419"/>
            <a:ext cx="10316613" cy="549596"/>
          </a:xfrm>
          <a:prstGeom prst="flowChartAlternateProcess">
            <a:avLst/>
          </a:prstGeom>
          <a:ln w="19050">
            <a:solidFill>
              <a:schemeClr val="accent5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defTabSz="438150" latinLnBrk="1" hangingPunct="0"/>
            <a:r>
              <a:rPr lang="pl-PL" sz="20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alatino"/>
                <a:cs typeface="Palatino"/>
                <a:sym typeface="Palatino"/>
              </a:rPr>
              <a:t>Akcje promocyjne, informacyjno-edukacyjne podejmowane wraz z biznesem np. RECYKLOMATY 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137" y="1797129"/>
            <a:ext cx="2903504" cy="3816677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829" y="1797129"/>
            <a:ext cx="2699042" cy="2407913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829" y="4265309"/>
            <a:ext cx="3477641" cy="2318427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059" y="1801804"/>
            <a:ext cx="3609240" cy="2406160"/>
          </a:xfrm>
          <a:prstGeom prst="rect">
            <a:avLst/>
          </a:prstGeom>
        </p:spPr>
      </p:pic>
      <p:pic>
        <p:nvPicPr>
          <p:cNvPr id="27" name="Obraz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15287" y="4651713"/>
            <a:ext cx="2318428" cy="1545619"/>
          </a:xfrm>
          <a:prstGeom prst="rect">
            <a:avLst/>
          </a:prstGeom>
        </p:spPr>
      </p:pic>
      <p:pic>
        <p:nvPicPr>
          <p:cNvPr id="28" name="Obraz 2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5639" y="1746685"/>
            <a:ext cx="1738155" cy="2458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01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133">
            <a:extLst>
              <a:ext uri="{FF2B5EF4-FFF2-40B4-BE49-F238E27FC236}">
                <a16:creationId xmlns:a16="http://schemas.microsoft.com/office/drawing/2014/main" xmlns="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11" name="Group 1134">
              <a:extLst>
                <a:ext uri="{FF2B5EF4-FFF2-40B4-BE49-F238E27FC236}">
                  <a16:creationId xmlns:a16="http://schemas.microsoft.com/office/drawing/2014/main" xmlns="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:a16="http://schemas.microsoft.com/office/drawing/2014/main" xmlns="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:a16="http://schemas.microsoft.com/office/drawing/2014/main" xmlns="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:a16="http://schemas.microsoft.com/office/drawing/2014/main" xmlns="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:a16="http://schemas.microsoft.com/office/drawing/2014/main" xmlns="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:a16="http://schemas.microsoft.com/office/drawing/2014/main" xmlns="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:a16="http://schemas.microsoft.com/office/drawing/2014/main" xmlns="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:a16="http://schemas.microsoft.com/office/drawing/2014/main" xmlns="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solidFill>
                  <a:schemeClr val="accent5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:a16="http://schemas.microsoft.com/office/drawing/2014/main" xmlns="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:a16="http://schemas.microsoft.com/office/drawing/2014/main" xmlns="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:a16="http://schemas.microsoft.com/office/drawing/2014/main" xmlns="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:a16="http://schemas.microsoft.com/office/drawing/2014/main" xmlns="" id="{856FB7BA-FECC-458D-9ECC-229C341E739A}"/>
              </a:ext>
            </a:extLst>
          </p:cNvPr>
          <p:cNvSpPr/>
          <p:nvPr/>
        </p:nvSpPr>
        <p:spPr>
          <a:xfrm>
            <a:off x="9675772" y="6207875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:a16="http://schemas.microsoft.com/office/drawing/2014/main" xmlns="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>
            <a:solidFill>
              <a:schemeClr val="accent5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:a16="http://schemas.microsoft.com/office/drawing/2014/main" xmlns="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:a16="http://schemas.microsoft.com/office/drawing/2014/main" xmlns="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36" name="Oval 1">
              <a:extLst>
                <a:ext uri="{FF2B5EF4-FFF2-40B4-BE49-F238E27FC236}">
                  <a16:creationId xmlns:a16="http://schemas.microsoft.com/office/drawing/2014/main" xmlns="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:a16="http://schemas.microsoft.com/office/drawing/2014/main" xmlns="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:a16="http://schemas.microsoft.com/office/drawing/2014/main" xmlns="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:a16="http://schemas.microsoft.com/office/drawing/2014/main" xmlns="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:a16="http://schemas.microsoft.com/office/drawing/2014/main" xmlns="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8081" cap="flat">
            <a:solidFill>
              <a:schemeClr val="accent5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cxnSp>
        <p:nvCxnSpPr>
          <p:cNvPr id="61" name="Łącznik prosty 60"/>
          <p:cNvCxnSpPr/>
          <p:nvPr/>
        </p:nvCxnSpPr>
        <p:spPr>
          <a:xfrm>
            <a:off x="1877565" y="252180"/>
            <a:ext cx="8467" cy="99389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/>
          <p:cNvCxnSpPr/>
          <p:nvPr/>
        </p:nvCxnSpPr>
        <p:spPr>
          <a:xfrm>
            <a:off x="1806949" y="412260"/>
            <a:ext cx="0" cy="701815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Obraz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6824" y="122147"/>
            <a:ext cx="1582934" cy="427170"/>
          </a:xfrm>
          <a:prstGeom prst="rect">
            <a:avLst/>
          </a:prstGeom>
        </p:spPr>
      </p:pic>
      <p:sp>
        <p:nvSpPr>
          <p:cNvPr id="41" name="Prostokąt 40"/>
          <p:cNvSpPr/>
          <p:nvPr/>
        </p:nvSpPr>
        <p:spPr>
          <a:xfrm>
            <a:off x="2011675" y="490879"/>
            <a:ext cx="7892537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pl-PL" sz="2800" b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Korzyści z działań Ekodoradców dla biznesu</a:t>
            </a:r>
            <a:endParaRPr lang="pl-PL" sz="28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5" name="Prostokąt zaokrąglony 54"/>
          <p:cNvSpPr/>
          <p:nvPr/>
        </p:nvSpPr>
        <p:spPr>
          <a:xfrm>
            <a:off x="3750626" y="1668321"/>
            <a:ext cx="7040784" cy="68883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/>
          </a:p>
        </p:txBody>
      </p:sp>
      <p:sp>
        <p:nvSpPr>
          <p:cNvPr id="57" name="Prostokąt zaokrąglony 56"/>
          <p:cNvSpPr/>
          <p:nvPr/>
        </p:nvSpPr>
        <p:spPr>
          <a:xfrm>
            <a:off x="2011675" y="2695411"/>
            <a:ext cx="7108471" cy="130313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/>
          </a:p>
        </p:txBody>
      </p:sp>
      <p:sp>
        <p:nvSpPr>
          <p:cNvPr id="59" name="Prostokąt zaokrąglony 58"/>
          <p:cNvSpPr/>
          <p:nvPr/>
        </p:nvSpPr>
        <p:spPr>
          <a:xfrm>
            <a:off x="3750626" y="4387953"/>
            <a:ext cx="7040784" cy="68883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/>
          </a:p>
        </p:txBody>
      </p:sp>
      <p:sp>
        <p:nvSpPr>
          <p:cNvPr id="62" name="Shape 86"/>
          <p:cNvSpPr/>
          <p:nvPr/>
        </p:nvSpPr>
        <p:spPr>
          <a:xfrm>
            <a:off x="4411865" y="1874238"/>
            <a:ext cx="6551149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ts val="1200"/>
              </a:spcBef>
              <a:defRPr sz="1800">
                <a:latin typeface="Roboto Regular"/>
                <a:ea typeface="Roboto Regular"/>
                <a:cs typeface="Roboto Regular"/>
                <a:sym typeface="Roboto Regular"/>
              </a:defRPr>
            </a:lvl1pPr>
          </a:lstStyle>
          <a:p>
            <a:pPr lvl="0" algn="l">
              <a:buClr>
                <a:srgbClr val="CC006A"/>
              </a:buClr>
              <a:buSzPct val="150000"/>
              <a:defRPr>
                <a:solidFill>
                  <a:srgbClr val="000000"/>
                </a:solidFill>
              </a:defRPr>
            </a:pPr>
            <a:r>
              <a:rPr lang="pl-PL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Akcje w zakresie </a:t>
            </a:r>
            <a:r>
              <a:rPr lang="pl-PL" b="1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społecznej odpowiedzialności biznesu</a:t>
            </a:r>
            <a:endParaRPr lang="pl-PL" dirty="0" smtClean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63" name="Shape 86"/>
          <p:cNvSpPr/>
          <p:nvPr/>
        </p:nvSpPr>
        <p:spPr>
          <a:xfrm>
            <a:off x="2474359" y="2792980"/>
            <a:ext cx="6542451" cy="11079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ts val="1200"/>
              </a:spcBef>
              <a:defRPr sz="1800">
                <a:latin typeface="Roboto Regular"/>
                <a:ea typeface="Roboto Regular"/>
                <a:cs typeface="Roboto Regular"/>
                <a:sym typeface="Roboto Regular"/>
              </a:defRPr>
            </a:lvl1pPr>
          </a:lstStyle>
          <a:p>
            <a:pPr lvl="0" algn="l">
              <a:spcBef>
                <a:spcPts val="0"/>
              </a:spcBef>
              <a:buClr>
                <a:srgbClr val="CC006A"/>
              </a:buClr>
              <a:buSzPct val="150000"/>
              <a:defRPr>
                <a:solidFill>
                  <a:srgbClr val="000000"/>
                </a:solidFill>
              </a:defRPr>
            </a:pPr>
            <a:r>
              <a:rPr lang="pl-PL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Informacja dla małopolskich przedsiębiorców w zakresie:</a:t>
            </a:r>
          </a:p>
          <a:p>
            <a:pPr marL="285750" lvl="0" indent="-285750" algn="l">
              <a:spcBef>
                <a:spcPts val="0"/>
              </a:spcBef>
              <a:buClr>
                <a:srgbClr val="57922A"/>
              </a:buClr>
              <a:buSzPct val="150000"/>
              <a:buFont typeface="Wingdings" panose="05000000000000000000" pitchFamily="2" charset="2"/>
              <a:buChar char="ü"/>
              <a:defRPr>
                <a:solidFill>
                  <a:srgbClr val="000000"/>
                </a:solidFill>
              </a:defRPr>
            </a:pPr>
            <a:r>
              <a:rPr lang="pl-PL" b="1" dirty="0">
                <a:latin typeface="+mn-lt"/>
                <a:cs typeface="Arial" panose="020B0604020202020204" pitchFamily="34" charset="0"/>
              </a:rPr>
              <a:t>z</a:t>
            </a:r>
            <a:r>
              <a:rPr lang="pl-PL" b="1" dirty="0" smtClean="0">
                <a:latin typeface="+mn-lt"/>
                <a:cs typeface="Arial" panose="020B0604020202020204" pitchFamily="34" charset="0"/>
              </a:rPr>
              <a:t>mian prawnych </a:t>
            </a:r>
            <a:r>
              <a:rPr lang="pl-PL" dirty="0" smtClean="0">
                <a:latin typeface="+mn-lt"/>
                <a:cs typeface="Arial" panose="020B0604020202020204" pitchFamily="34" charset="0"/>
              </a:rPr>
              <a:t>w obszarze środowiskowym,</a:t>
            </a:r>
          </a:p>
          <a:p>
            <a:pPr marL="285750" lvl="0" indent="-285750" algn="l">
              <a:spcBef>
                <a:spcPts val="0"/>
              </a:spcBef>
              <a:buClr>
                <a:srgbClr val="57922A"/>
              </a:buClr>
              <a:buSzPct val="150000"/>
              <a:buFont typeface="Wingdings" panose="05000000000000000000" pitchFamily="2" charset="2"/>
              <a:buChar char="ü"/>
              <a:defRPr>
                <a:solidFill>
                  <a:srgbClr val="000000"/>
                </a:solidFill>
              </a:defRPr>
            </a:pPr>
            <a:r>
              <a:rPr lang="pl-PL" b="1" dirty="0">
                <a:latin typeface="+mn-lt"/>
                <a:cs typeface="Arial" panose="020B0604020202020204" pitchFamily="34" charset="0"/>
              </a:rPr>
              <a:t>d</a:t>
            </a:r>
            <a:r>
              <a:rPr lang="pl-PL" b="1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ofinansowań</a:t>
            </a:r>
            <a:r>
              <a:rPr lang="pl-PL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do planowanych </a:t>
            </a:r>
            <a:r>
              <a:rPr lang="pl-PL" dirty="0" err="1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ekoinwestycji</a:t>
            </a:r>
            <a:r>
              <a:rPr lang="pl-PL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,</a:t>
            </a:r>
          </a:p>
          <a:p>
            <a:pPr marL="285750" lvl="0" indent="-285750" algn="l">
              <a:spcBef>
                <a:spcPts val="0"/>
              </a:spcBef>
              <a:buClr>
                <a:srgbClr val="57922A"/>
              </a:buClr>
              <a:buSzPct val="150000"/>
              <a:buFont typeface="Wingdings" panose="05000000000000000000" pitchFamily="2" charset="2"/>
              <a:buChar char="ü"/>
              <a:defRPr>
                <a:solidFill>
                  <a:srgbClr val="000000"/>
                </a:solidFill>
              </a:defRPr>
            </a:pPr>
            <a:r>
              <a:rPr lang="pl-PL" dirty="0">
                <a:latin typeface="+mn-lt"/>
                <a:cs typeface="Arial" panose="020B0604020202020204" pitchFamily="34" charset="0"/>
              </a:rPr>
              <a:t>k</a:t>
            </a:r>
            <a:r>
              <a:rPr lang="pl-PL" dirty="0" smtClean="0">
                <a:latin typeface="+mn-lt"/>
                <a:cs typeface="Arial" panose="020B0604020202020204" pitchFamily="34" charset="0"/>
              </a:rPr>
              <a:t>orzyści wynikających z </a:t>
            </a:r>
            <a:r>
              <a:rPr lang="pl-PL" b="1" dirty="0" smtClean="0">
                <a:latin typeface="+mn-lt"/>
                <a:cs typeface="Arial" panose="020B0604020202020204" pitchFamily="34" charset="0"/>
              </a:rPr>
              <a:t>wdrożenia OZE w działalności gospodarczej</a:t>
            </a:r>
            <a:endParaRPr lang="pl-PL" b="1" dirty="0" smtClean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65" name="Shape 86"/>
          <p:cNvSpPr/>
          <p:nvPr/>
        </p:nvSpPr>
        <p:spPr>
          <a:xfrm>
            <a:off x="3230281" y="5388861"/>
            <a:ext cx="3723937" cy="1846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ts val="1200"/>
              </a:spcBef>
              <a:defRPr sz="1800">
                <a:latin typeface="Roboto Regular"/>
                <a:ea typeface="Roboto Regular"/>
                <a:cs typeface="Roboto Regular"/>
                <a:sym typeface="Roboto Regular"/>
              </a:defRPr>
            </a:lvl1pPr>
          </a:lstStyle>
          <a:p>
            <a:pPr lvl="0" algn="l">
              <a:buClr>
                <a:srgbClr val="CC006A"/>
              </a:buClr>
              <a:buSzPct val="150000"/>
              <a:defRPr>
                <a:solidFill>
                  <a:srgbClr val="000000"/>
                </a:solidFill>
              </a:defRPr>
            </a:pPr>
            <a:endParaRPr lang="pl-PL" sz="1200" dirty="0" smtClean="0">
              <a:solidFill>
                <a:schemeClr val="tx1"/>
              </a:solidFill>
              <a:latin typeface="Palatino"/>
              <a:cs typeface="Arial" panose="020B0604020202020204" pitchFamily="34" charset="0"/>
            </a:endParaRPr>
          </a:p>
        </p:txBody>
      </p:sp>
      <p:sp>
        <p:nvSpPr>
          <p:cNvPr id="67" name="Prostokąt 66"/>
          <p:cNvSpPr/>
          <p:nvPr/>
        </p:nvSpPr>
        <p:spPr>
          <a:xfrm>
            <a:off x="4244412" y="4549941"/>
            <a:ext cx="5993917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>
              <a:buClr>
                <a:srgbClr val="CC006A"/>
              </a:buClr>
              <a:buSzPct val="150000"/>
              <a:defRPr>
                <a:solidFill>
                  <a:srgbClr val="000000"/>
                </a:solidFill>
              </a:defRPr>
            </a:pPr>
            <a:r>
              <a:rPr lang="pl-PL" b="1" dirty="0" smtClean="0">
                <a:solidFill>
                  <a:srgbClr val="000000"/>
                </a:solidFill>
                <a:cs typeface="Arial" panose="020B0604020202020204" pitchFamily="34" charset="0"/>
              </a:rPr>
              <a:t>Przydatne narzędzia w nowoczesnej formie</a:t>
            </a:r>
            <a:endParaRPr lang="pl-PL" dirty="0">
              <a:cs typeface="Arial" panose="020B0604020202020204" pitchFamily="34" charset="0"/>
            </a:endParaRPr>
          </a:p>
        </p:txBody>
      </p:sp>
      <p:pic>
        <p:nvPicPr>
          <p:cNvPr id="70" name="Obraz 6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76420" y="1431059"/>
            <a:ext cx="604825" cy="6108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</p:pic>
      <p:pic>
        <p:nvPicPr>
          <p:cNvPr id="71" name="Obraz 7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73395" y="4143969"/>
            <a:ext cx="610873" cy="5927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</p:pic>
      <p:pic>
        <p:nvPicPr>
          <p:cNvPr id="74" name="Obraz 7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27192" y="2431894"/>
            <a:ext cx="598776" cy="5927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</p:pic>
      <p:sp>
        <p:nvSpPr>
          <p:cNvPr id="75" name="Prostokąt zaokrąglony 74"/>
          <p:cNvSpPr/>
          <p:nvPr/>
        </p:nvSpPr>
        <p:spPr>
          <a:xfrm>
            <a:off x="2075532" y="5466195"/>
            <a:ext cx="7044614" cy="68883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>
              <a:solidFill>
                <a:schemeClr val="tx1"/>
              </a:solidFill>
            </a:endParaRPr>
          </a:p>
        </p:txBody>
      </p:sp>
      <p:pic>
        <p:nvPicPr>
          <p:cNvPr id="76" name="Obraz 7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716534" y="5199015"/>
            <a:ext cx="616921" cy="5987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</p:pic>
      <p:sp>
        <p:nvSpPr>
          <p:cNvPr id="82" name="Prostokąt 81"/>
          <p:cNvSpPr/>
          <p:nvPr/>
        </p:nvSpPr>
        <p:spPr>
          <a:xfrm>
            <a:off x="2409978" y="5487446"/>
            <a:ext cx="54463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Clr>
                <a:srgbClr val="CC006A"/>
              </a:buClr>
              <a:buSzPct val="150000"/>
              <a:defRPr>
                <a:solidFill>
                  <a:srgbClr val="000000"/>
                </a:solidFill>
              </a:defRPr>
            </a:pPr>
            <a:r>
              <a:rPr lang="pl-PL" dirty="0" smtClean="0">
                <a:solidFill>
                  <a:srgbClr val="000000"/>
                </a:solidFill>
                <a:cs typeface="Arial" panose="020B0604020202020204" pitchFamily="34" charset="0"/>
              </a:rPr>
              <a:t>Zaangażowanie w działania w ramach projektu </a:t>
            </a:r>
            <a:r>
              <a:rPr lang="pl-PL" b="1" dirty="0" smtClean="0">
                <a:solidFill>
                  <a:srgbClr val="000000"/>
                </a:solidFill>
                <a:cs typeface="Arial" panose="020B0604020202020204" pitchFamily="34" charset="0"/>
              </a:rPr>
              <a:t>LIFE-IP </a:t>
            </a:r>
            <a:r>
              <a:rPr lang="pl-PL" b="1" dirty="0" err="1" smtClean="0">
                <a:solidFill>
                  <a:srgbClr val="000000"/>
                </a:solidFill>
                <a:cs typeface="Arial" panose="020B0604020202020204" pitchFamily="34" charset="0"/>
              </a:rPr>
              <a:t>EkoMałopolska</a:t>
            </a:r>
            <a:r>
              <a:rPr lang="pl-PL" b="1" dirty="0" smtClean="0">
                <a:solidFill>
                  <a:srgbClr val="000000"/>
                </a:solidFill>
                <a:cs typeface="Arial" panose="020B0604020202020204" pitchFamily="34" charset="0"/>
              </a:rPr>
              <a:t> dla </a:t>
            </a:r>
            <a:r>
              <a:rPr lang="pl-PL" b="1" dirty="0" err="1" smtClean="0">
                <a:solidFill>
                  <a:srgbClr val="000000"/>
                </a:solidFill>
                <a:cs typeface="Arial" panose="020B0604020202020204" pitchFamily="34" charset="0"/>
              </a:rPr>
              <a:t>kliamatu</a:t>
            </a:r>
            <a:endParaRPr lang="pl-PL" b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pic>
        <p:nvPicPr>
          <p:cNvPr id="42" name="Picture 2" descr="Tytuł: Logotyp Małopolskiego Centrum Przedsiębiorczości — opis: Logotyp Małopolskiego Centrum Przedsiębiorczości z podpisem Instytucja Województwa Małopolskieg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6824" y="501193"/>
            <a:ext cx="1667562" cy="314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147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Obraz 4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0011" y="3359907"/>
            <a:ext cx="548688" cy="548688"/>
          </a:xfrm>
          <a:prstGeom prst="rect">
            <a:avLst/>
          </a:prstGeom>
        </p:spPr>
      </p:pic>
      <p:grpSp>
        <p:nvGrpSpPr>
          <p:cNvPr id="8" name="Group 1133">
            <a:extLst>
              <a:ext uri="{FF2B5EF4-FFF2-40B4-BE49-F238E27FC236}">
                <a16:creationId xmlns=""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306606"/>
            <a:ext cx="1096211" cy="1445026"/>
            <a:chOff x="5733204" y="4148522"/>
            <a:chExt cx="1306402" cy="1722100"/>
          </a:xfrm>
          <a:solidFill>
            <a:srgbClr val="1D9A78"/>
          </a:solidFill>
        </p:grpSpPr>
        <p:grpSp>
          <p:nvGrpSpPr>
            <p:cNvPr id="11" name="Group 1134">
              <a:extLst>
                <a:ext uri="{FF2B5EF4-FFF2-40B4-BE49-F238E27FC236}">
                  <a16:creationId xmlns=""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17" name="Freeform: Shape 1139">
                <a:extLst>
                  <a:ext uri="{FF2B5EF4-FFF2-40B4-BE49-F238E27FC236}">
                    <a16:creationId xmlns=""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140">
                <a:extLst>
                  <a:ext uri="{FF2B5EF4-FFF2-40B4-BE49-F238E27FC236}">
                    <a16:creationId xmlns=""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141">
                <a:extLst>
                  <a:ext uri="{FF2B5EF4-FFF2-40B4-BE49-F238E27FC236}">
                    <a16:creationId xmlns=""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13" name="Group 1135">
              <a:extLst>
                <a:ext uri="{FF2B5EF4-FFF2-40B4-BE49-F238E27FC236}">
                  <a16:creationId xmlns=""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14" name="Freeform: Shape 1136">
                <a:extLst>
                  <a:ext uri="{FF2B5EF4-FFF2-40B4-BE49-F238E27FC236}">
                    <a16:creationId xmlns=""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137">
                <a:extLst>
                  <a:ext uri="{FF2B5EF4-FFF2-40B4-BE49-F238E27FC236}">
                    <a16:creationId xmlns=""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138">
                <a:extLst>
                  <a:ext uri="{FF2B5EF4-FFF2-40B4-BE49-F238E27FC236}">
                    <a16:creationId xmlns=""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sp>
        <p:nvSpPr>
          <p:cNvPr id="20" name="Freeform: Shape 1142">
            <a:extLst>
              <a:ext uri="{FF2B5EF4-FFF2-40B4-BE49-F238E27FC236}">
                <a16:creationId xmlns="" xmlns:a16="http://schemas.microsoft.com/office/drawing/2014/main" id="{D9016F31-4569-462C-8265-2EB073441160}"/>
              </a:ext>
            </a:extLst>
          </p:cNvPr>
          <p:cNvSpPr/>
          <p:nvPr/>
        </p:nvSpPr>
        <p:spPr>
          <a:xfrm>
            <a:off x="10671557" y="5483170"/>
            <a:ext cx="291457" cy="1205216"/>
          </a:xfrm>
          <a:custGeom>
            <a:avLst/>
            <a:gdLst>
              <a:gd name="connsiteX0" fmla="*/ 360045 w 352425"/>
              <a:gd name="connsiteY0" fmla="*/ 1458278 h 1457325"/>
              <a:gd name="connsiteX1" fmla="*/ 360045 w 352425"/>
              <a:gd name="connsiteY1" fmla="*/ 1433513 h 1457325"/>
              <a:gd name="connsiteX2" fmla="*/ 360998 w 352425"/>
              <a:gd name="connsiteY2" fmla="*/ 160020 h 1457325"/>
              <a:gd name="connsiteX3" fmla="*/ 334328 w 352425"/>
              <a:gd name="connsiteY3" fmla="*/ 122873 h 1457325"/>
              <a:gd name="connsiteX4" fmla="*/ 124778 w 352425"/>
              <a:gd name="connsiteY4" fmla="*/ 45720 h 1457325"/>
              <a:gd name="connsiteX5" fmla="*/ 0 w 352425"/>
              <a:gd name="connsiteY5" fmla="*/ 0 h 1457325"/>
              <a:gd name="connsiteX6" fmla="*/ 0 w 352425"/>
              <a:gd name="connsiteY6" fmla="*/ 1457325 h 1457325"/>
              <a:gd name="connsiteX7" fmla="*/ 360045 w 352425"/>
              <a:gd name="connsiteY7" fmla="*/ 1457325 h 1457325"/>
              <a:gd name="connsiteX8" fmla="*/ 323850 w 352425"/>
              <a:gd name="connsiteY8" fmla="*/ 1391603 h 1457325"/>
              <a:gd name="connsiteX9" fmla="*/ 300990 w 352425"/>
              <a:gd name="connsiteY9" fmla="*/ 1392555 h 1457325"/>
              <a:gd name="connsiteX10" fmla="*/ 60960 w 352425"/>
              <a:gd name="connsiteY10" fmla="*/ 1392555 h 1457325"/>
              <a:gd name="connsiteX11" fmla="*/ 37148 w 352425"/>
              <a:gd name="connsiteY11" fmla="*/ 1362075 h 1457325"/>
              <a:gd name="connsiteX12" fmla="*/ 323850 w 352425"/>
              <a:gd name="connsiteY12" fmla="*/ 1362075 h 1457325"/>
              <a:gd name="connsiteX13" fmla="*/ 323850 w 352425"/>
              <a:gd name="connsiteY13" fmla="*/ 1391603 h 1457325"/>
              <a:gd name="connsiteX14" fmla="*/ 323850 w 352425"/>
              <a:gd name="connsiteY14" fmla="*/ 1333500 h 1457325"/>
              <a:gd name="connsiteX15" fmla="*/ 37148 w 352425"/>
              <a:gd name="connsiteY15" fmla="*/ 1333500 h 1457325"/>
              <a:gd name="connsiteX16" fmla="*/ 60960 w 352425"/>
              <a:gd name="connsiteY16" fmla="*/ 1302068 h 1457325"/>
              <a:gd name="connsiteX17" fmla="*/ 300990 w 352425"/>
              <a:gd name="connsiteY17" fmla="*/ 1302068 h 1457325"/>
              <a:gd name="connsiteX18" fmla="*/ 323850 w 352425"/>
              <a:gd name="connsiteY18" fmla="*/ 1303020 h 1457325"/>
              <a:gd name="connsiteX19" fmla="*/ 323850 w 352425"/>
              <a:gd name="connsiteY19" fmla="*/ 1333500 h 1457325"/>
              <a:gd name="connsiteX20" fmla="*/ 323850 w 352425"/>
              <a:gd name="connsiteY20" fmla="*/ 1277303 h 1457325"/>
              <a:gd name="connsiteX21" fmla="*/ 300990 w 352425"/>
              <a:gd name="connsiteY21" fmla="*/ 1278255 h 1457325"/>
              <a:gd name="connsiteX22" fmla="*/ 60960 w 352425"/>
              <a:gd name="connsiteY22" fmla="*/ 1278255 h 1457325"/>
              <a:gd name="connsiteX23" fmla="*/ 37148 w 352425"/>
              <a:gd name="connsiteY23" fmla="*/ 1247775 h 1457325"/>
              <a:gd name="connsiteX24" fmla="*/ 323850 w 352425"/>
              <a:gd name="connsiteY24" fmla="*/ 1247775 h 1457325"/>
              <a:gd name="connsiteX25" fmla="*/ 323850 w 352425"/>
              <a:gd name="connsiteY25" fmla="*/ 1277303 h 1457325"/>
              <a:gd name="connsiteX26" fmla="*/ 322898 w 352425"/>
              <a:gd name="connsiteY26" fmla="*/ 1163003 h 1457325"/>
              <a:gd name="connsiteX27" fmla="*/ 300038 w 352425"/>
              <a:gd name="connsiteY27" fmla="*/ 1163955 h 1457325"/>
              <a:gd name="connsiteX28" fmla="*/ 60008 w 352425"/>
              <a:gd name="connsiteY28" fmla="*/ 1163955 h 1457325"/>
              <a:gd name="connsiteX29" fmla="*/ 36195 w 352425"/>
              <a:gd name="connsiteY29" fmla="*/ 1133475 h 1457325"/>
              <a:gd name="connsiteX30" fmla="*/ 322898 w 352425"/>
              <a:gd name="connsiteY30" fmla="*/ 1133475 h 1457325"/>
              <a:gd name="connsiteX31" fmla="*/ 323850 w 352425"/>
              <a:gd name="connsiteY31" fmla="*/ 1150620 h 1457325"/>
              <a:gd name="connsiteX32" fmla="*/ 322898 w 352425"/>
              <a:gd name="connsiteY32" fmla="*/ 1163003 h 1457325"/>
              <a:gd name="connsiteX33" fmla="*/ 300990 w 352425"/>
              <a:gd name="connsiteY33" fmla="*/ 936308 h 1457325"/>
              <a:gd name="connsiteX34" fmla="*/ 60960 w 352425"/>
              <a:gd name="connsiteY34" fmla="*/ 936308 h 1457325"/>
              <a:gd name="connsiteX35" fmla="*/ 37148 w 352425"/>
              <a:gd name="connsiteY35" fmla="*/ 904875 h 1457325"/>
              <a:gd name="connsiteX36" fmla="*/ 323850 w 352425"/>
              <a:gd name="connsiteY36" fmla="*/ 904875 h 1457325"/>
              <a:gd name="connsiteX37" fmla="*/ 323850 w 352425"/>
              <a:gd name="connsiteY37" fmla="*/ 934403 h 1457325"/>
              <a:gd name="connsiteX38" fmla="*/ 300990 w 352425"/>
              <a:gd name="connsiteY38" fmla="*/ 936308 h 1457325"/>
              <a:gd name="connsiteX39" fmla="*/ 322898 w 352425"/>
              <a:gd name="connsiteY39" fmla="*/ 960120 h 1457325"/>
              <a:gd name="connsiteX40" fmla="*/ 322898 w 352425"/>
              <a:gd name="connsiteY40" fmla="*/ 990600 h 1457325"/>
              <a:gd name="connsiteX41" fmla="*/ 37148 w 352425"/>
              <a:gd name="connsiteY41" fmla="*/ 990600 h 1457325"/>
              <a:gd name="connsiteX42" fmla="*/ 60960 w 352425"/>
              <a:gd name="connsiteY42" fmla="*/ 959168 h 1457325"/>
              <a:gd name="connsiteX43" fmla="*/ 298133 w 352425"/>
              <a:gd name="connsiteY43" fmla="*/ 959168 h 1457325"/>
              <a:gd name="connsiteX44" fmla="*/ 322898 w 352425"/>
              <a:gd name="connsiteY44" fmla="*/ 960120 h 1457325"/>
              <a:gd name="connsiteX45" fmla="*/ 37148 w 352425"/>
              <a:gd name="connsiteY45" fmla="*/ 762000 h 1457325"/>
              <a:gd name="connsiteX46" fmla="*/ 37148 w 352425"/>
              <a:gd name="connsiteY46" fmla="*/ 731520 h 1457325"/>
              <a:gd name="connsiteX47" fmla="*/ 323850 w 352425"/>
              <a:gd name="connsiteY47" fmla="*/ 731520 h 1457325"/>
              <a:gd name="connsiteX48" fmla="*/ 323850 w 352425"/>
              <a:gd name="connsiteY48" fmla="*/ 762000 h 1457325"/>
              <a:gd name="connsiteX49" fmla="*/ 37148 w 352425"/>
              <a:gd name="connsiteY49" fmla="*/ 762000 h 1457325"/>
              <a:gd name="connsiteX50" fmla="*/ 322898 w 352425"/>
              <a:gd name="connsiteY50" fmla="*/ 789623 h 1457325"/>
              <a:gd name="connsiteX51" fmla="*/ 322898 w 352425"/>
              <a:gd name="connsiteY51" fmla="*/ 820103 h 1457325"/>
              <a:gd name="connsiteX52" fmla="*/ 300038 w 352425"/>
              <a:gd name="connsiteY52" fmla="*/ 821055 h 1457325"/>
              <a:gd name="connsiteX53" fmla="*/ 60008 w 352425"/>
              <a:gd name="connsiteY53" fmla="*/ 821055 h 1457325"/>
              <a:gd name="connsiteX54" fmla="*/ 36195 w 352425"/>
              <a:gd name="connsiteY54" fmla="*/ 789623 h 1457325"/>
              <a:gd name="connsiteX55" fmla="*/ 322898 w 352425"/>
              <a:gd name="connsiteY55" fmla="*/ 789623 h 1457325"/>
              <a:gd name="connsiteX56" fmla="*/ 39053 w 352425"/>
              <a:gd name="connsiteY56" fmla="*/ 647700 h 1457325"/>
              <a:gd name="connsiteX57" fmla="*/ 61913 w 352425"/>
              <a:gd name="connsiteY57" fmla="*/ 616268 h 1457325"/>
              <a:gd name="connsiteX58" fmla="*/ 301943 w 352425"/>
              <a:gd name="connsiteY58" fmla="*/ 616268 h 1457325"/>
              <a:gd name="connsiteX59" fmla="*/ 324803 w 352425"/>
              <a:gd name="connsiteY59" fmla="*/ 617220 h 1457325"/>
              <a:gd name="connsiteX60" fmla="*/ 324803 w 352425"/>
              <a:gd name="connsiteY60" fmla="*/ 647700 h 1457325"/>
              <a:gd name="connsiteX61" fmla="*/ 39053 w 352425"/>
              <a:gd name="connsiteY61" fmla="*/ 647700 h 1457325"/>
              <a:gd name="connsiteX62" fmla="*/ 37148 w 352425"/>
              <a:gd name="connsiteY62" fmla="*/ 561975 h 1457325"/>
              <a:gd name="connsiteX63" fmla="*/ 323850 w 352425"/>
              <a:gd name="connsiteY63" fmla="*/ 561975 h 1457325"/>
              <a:gd name="connsiteX64" fmla="*/ 323850 w 352425"/>
              <a:gd name="connsiteY64" fmla="*/ 591503 h 1457325"/>
              <a:gd name="connsiteX65" fmla="*/ 300990 w 352425"/>
              <a:gd name="connsiteY65" fmla="*/ 592455 h 1457325"/>
              <a:gd name="connsiteX66" fmla="*/ 60960 w 352425"/>
              <a:gd name="connsiteY66" fmla="*/ 592455 h 1457325"/>
              <a:gd name="connsiteX67" fmla="*/ 37148 w 352425"/>
              <a:gd name="connsiteY67" fmla="*/ 561975 h 1457325"/>
              <a:gd name="connsiteX68" fmla="*/ 60960 w 352425"/>
              <a:gd name="connsiteY68" fmla="*/ 1073468 h 1457325"/>
              <a:gd name="connsiteX69" fmla="*/ 300990 w 352425"/>
              <a:gd name="connsiteY69" fmla="*/ 1073468 h 1457325"/>
              <a:gd name="connsiteX70" fmla="*/ 323850 w 352425"/>
              <a:gd name="connsiteY70" fmla="*/ 1074420 h 1457325"/>
              <a:gd name="connsiteX71" fmla="*/ 323850 w 352425"/>
              <a:gd name="connsiteY71" fmla="*/ 1103948 h 1457325"/>
              <a:gd name="connsiteX72" fmla="*/ 37148 w 352425"/>
              <a:gd name="connsiteY72" fmla="*/ 1103948 h 1457325"/>
              <a:gd name="connsiteX73" fmla="*/ 60960 w 352425"/>
              <a:gd name="connsiteY73" fmla="*/ 1073468 h 1457325"/>
              <a:gd name="connsiteX74" fmla="*/ 323850 w 352425"/>
              <a:gd name="connsiteY74" fmla="*/ 533400 h 1457325"/>
              <a:gd name="connsiteX75" fmla="*/ 38100 w 352425"/>
              <a:gd name="connsiteY75" fmla="*/ 533400 h 1457325"/>
              <a:gd name="connsiteX76" fmla="*/ 60008 w 352425"/>
              <a:gd name="connsiteY76" fmla="*/ 502920 h 1457325"/>
              <a:gd name="connsiteX77" fmla="*/ 301943 w 352425"/>
              <a:gd name="connsiteY77" fmla="*/ 502920 h 1457325"/>
              <a:gd name="connsiteX78" fmla="*/ 324803 w 352425"/>
              <a:gd name="connsiteY78" fmla="*/ 504825 h 1457325"/>
              <a:gd name="connsiteX79" fmla="*/ 323850 w 352425"/>
              <a:gd name="connsiteY79" fmla="*/ 533400 h 1457325"/>
              <a:gd name="connsiteX80" fmla="*/ 38100 w 352425"/>
              <a:gd name="connsiteY80" fmla="*/ 447675 h 1457325"/>
              <a:gd name="connsiteX81" fmla="*/ 322898 w 352425"/>
              <a:gd name="connsiteY81" fmla="*/ 447675 h 1457325"/>
              <a:gd name="connsiteX82" fmla="*/ 322898 w 352425"/>
              <a:gd name="connsiteY82" fmla="*/ 477203 h 1457325"/>
              <a:gd name="connsiteX83" fmla="*/ 300990 w 352425"/>
              <a:gd name="connsiteY83" fmla="*/ 479108 h 1457325"/>
              <a:gd name="connsiteX84" fmla="*/ 59055 w 352425"/>
              <a:gd name="connsiteY84" fmla="*/ 479108 h 1457325"/>
              <a:gd name="connsiteX85" fmla="*/ 38100 w 352425"/>
              <a:gd name="connsiteY85" fmla="*/ 447675 h 1457325"/>
              <a:gd name="connsiteX86" fmla="*/ 37148 w 352425"/>
              <a:gd name="connsiteY86" fmla="*/ 218123 h 1457325"/>
              <a:gd name="connsiteX87" fmla="*/ 322898 w 352425"/>
              <a:gd name="connsiteY87" fmla="*/ 218123 h 1457325"/>
              <a:gd name="connsiteX88" fmla="*/ 322898 w 352425"/>
              <a:gd name="connsiteY88" fmla="*/ 248603 h 1457325"/>
              <a:gd name="connsiteX89" fmla="*/ 300038 w 352425"/>
              <a:gd name="connsiteY89" fmla="*/ 249555 h 1457325"/>
              <a:gd name="connsiteX90" fmla="*/ 60008 w 352425"/>
              <a:gd name="connsiteY90" fmla="*/ 249555 h 1457325"/>
              <a:gd name="connsiteX91" fmla="*/ 37148 w 352425"/>
              <a:gd name="connsiteY91" fmla="*/ 218123 h 1457325"/>
              <a:gd name="connsiteX92" fmla="*/ 61913 w 352425"/>
              <a:gd name="connsiteY92" fmla="*/ 273368 h 1457325"/>
              <a:gd name="connsiteX93" fmla="*/ 299085 w 352425"/>
              <a:gd name="connsiteY93" fmla="*/ 273368 h 1457325"/>
              <a:gd name="connsiteX94" fmla="*/ 323850 w 352425"/>
              <a:gd name="connsiteY94" fmla="*/ 274320 h 1457325"/>
              <a:gd name="connsiteX95" fmla="*/ 323850 w 352425"/>
              <a:gd name="connsiteY95" fmla="*/ 304800 h 1457325"/>
              <a:gd name="connsiteX96" fmla="*/ 39053 w 352425"/>
              <a:gd name="connsiteY96" fmla="*/ 304800 h 1457325"/>
              <a:gd name="connsiteX97" fmla="*/ 61913 w 352425"/>
              <a:gd name="connsiteY97" fmla="*/ 273368 h 1457325"/>
              <a:gd name="connsiteX98" fmla="*/ 322898 w 352425"/>
              <a:gd name="connsiteY98" fmla="*/ 332423 h 1457325"/>
              <a:gd name="connsiteX99" fmla="*/ 322898 w 352425"/>
              <a:gd name="connsiteY99" fmla="*/ 362903 h 1457325"/>
              <a:gd name="connsiteX100" fmla="*/ 300038 w 352425"/>
              <a:gd name="connsiteY100" fmla="*/ 363855 h 1457325"/>
              <a:gd name="connsiteX101" fmla="*/ 60008 w 352425"/>
              <a:gd name="connsiteY101" fmla="*/ 363855 h 1457325"/>
              <a:gd name="connsiteX102" fmla="*/ 36195 w 352425"/>
              <a:gd name="connsiteY102" fmla="*/ 332423 h 1457325"/>
              <a:gd name="connsiteX103" fmla="*/ 322898 w 352425"/>
              <a:gd name="connsiteY103" fmla="*/ 332423 h 1457325"/>
              <a:gd name="connsiteX104" fmla="*/ 60960 w 352425"/>
              <a:gd name="connsiteY104" fmla="*/ 387668 h 1457325"/>
              <a:gd name="connsiteX105" fmla="*/ 300990 w 352425"/>
              <a:gd name="connsiteY105" fmla="*/ 387668 h 1457325"/>
              <a:gd name="connsiteX106" fmla="*/ 323850 w 352425"/>
              <a:gd name="connsiteY106" fmla="*/ 388620 h 1457325"/>
              <a:gd name="connsiteX107" fmla="*/ 323850 w 352425"/>
              <a:gd name="connsiteY107" fmla="*/ 419100 h 1457325"/>
              <a:gd name="connsiteX108" fmla="*/ 39053 w 352425"/>
              <a:gd name="connsiteY108" fmla="*/ 419100 h 1457325"/>
              <a:gd name="connsiteX109" fmla="*/ 60960 w 352425"/>
              <a:gd name="connsiteY109" fmla="*/ 387668 h 1457325"/>
              <a:gd name="connsiteX110" fmla="*/ 60960 w 352425"/>
              <a:gd name="connsiteY110" fmla="*/ 844868 h 1457325"/>
              <a:gd name="connsiteX111" fmla="*/ 300990 w 352425"/>
              <a:gd name="connsiteY111" fmla="*/ 844868 h 1457325"/>
              <a:gd name="connsiteX112" fmla="*/ 324803 w 352425"/>
              <a:gd name="connsiteY112" fmla="*/ 845820 h 1457325"/>
              <a:gd name="connsiteX113" fmla="*/ 324803 w 352425"/>
              <a:gd name="connsiteY113" fmla="*/ 875348 h 1457325"/>
              <a:gd name="connsiteX114" fmla="*/ 40005 w 352425"/>
              <a:gd name="connsiteY114" fmla="*/ 875348 h 1457325"/>
              <a:gd name="connsiteX115" fmla="*/ 60960 w 352425"/>
              <a:gd name="connsiteY115" fmla="*/ 844868 h 1457325"/>
              <a:gd name="connsiteX116" fmla="*/ 37148 w 352425"/>
              <a:gd name="connsiteY116" fmla="*/ 1019175 h 1457325"/>
              <a:gd name="connsiteX117" fmla="*/ 323850 w 352425"/>
              <a:gd name="connsiteY117" fmla="*/ 1019175 h 1457325"/>
              <a:gd name="connsiteX118" fmla="*/ 323850 w 352425"/>
              <a:gd name="connsiteY118" fmla="*/ 1049655 h 1457325"/>
              <a:gd name="connsiteX119" fmla="*/ 219075 w 352425"/>
              <a:gd name="connsiteY119" fmla="*/ 1049655 h 1457325"/>
              <a:gd name="connsiteX120" fmla="*/ 61913 w 352425"/>
              <a:gd name="connsiteY120" fmla="*/ 1049655 h 1457325"/>
              <a:gd name="connsiteX121" fmla="*/ 37148 w 352425"/>
              <a:gd name="connsiteY121" fmla="*/ 1019175 h 1457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352425" h="1457325">
                <a:moveTo>
                  <a:pt x="360045" y="1458278"/>
                </a:moveTo>
                <a:cubicBezTo>
                  <a:pt x="360045" y="1449705"/>
                  <a:pt x="360045" y="1442085"/>
                  <a:pt x="360045" y="1433513"/>
                </a:cubicBezTo>
                <a:cubicBezTo>
                  <a:pt x="360045" y="1008698"/>
                  <a:pt x="360045" y="584835"/>
                  <a:pt x="360998" y="160020"/>
                </a:cubicBezTo>
                <a:cubicBezTo>
                  <a:pt x="360998" y="138113"/>
                  <a:pt x="353378" y="129540"/>
                  <a:pt x="334328" y="122873"/>
                </a:cubicBezTo>
                <a:cubicBezTo>
                  <a:pt x="263843" y="98108"/>
                  <a:pt x="194310" y="71438"/>
                  <a:pt x="124778" y="45720"/>
                </a:cubicBezTo>
                <a:cubicBezTo>
                  <a:pt x="83820" y="30480"/>
                  <a:pt x="43815" y="16193"/>
                  <a:pt x="0" y="0"/>
                </a:cubicBezTo>
                <a:cubicBezTo>
                  <a:pt x="0" y="487680"/>
                  <a:pt x="0" y="972503"/>
                  <a:pt x="0" y="1457325"/>
                </a:cubicBezTo>
                <a:lnTo>
                  <a:pt x="360045" y="1457325"/>
                </a:lnTo>
                <a:close/>
                <a:moveTo>
                  <a:pt x="323850" y="1391603"/>
                </a:moveTo>
                <a:cubicBezTo>
                  <a:pt x="315278" y="1392555"/>
                  <a:pt x="307658" y="1392555"/>
                  <a:pt x="300990" y="1392555"/>
                </a:cubicBezTo>
                <a:cubicBezTo>
                  <a:pt x="220980" y="1392555"/>
                  <a:pt x="140970" y="1392555"/>
                  <a:pt x="60960" y="1392555"/>
                </a:cubicBezTo>
                <a:cubicBezTo>
                  <a:pt x="34290" y="1392555"/>
                  <a:pt x="34290" y="1392555"/>
                  <a:pt x="37148" y="1362075"/>
                </a:cubicBezTo>
                <a:cubicBezTo>
                  <a:pt x="131445" y="1362075"/>
                  <a:pt x="226695" y="1362075"/>
                  <a:pt x="323850" y="1362075"/>
                </a:cubicBezTo>
                <a:cubicBezTo>
                  <a:pt x="323850" y="1372553"/>
                  <a:pt x="323850" y="1381125"/>
                  <a:pt x="323850" y="1391603"/>
                </a:cubicBezTo>
                <a:close/>
                <a:moveTo>
                  <a:pt x="323850" y="1333500"/>
                </a:moveTo>
                <a:cubicBezTo>
                  <a:pt x="228600" y="1333500"/>
                  <a:pt x="133350" y="1333500"/>
                  <a:pt x="37148" y="1333500"/>
                </a:cubicBezTo>
                <a:cubicBezTo>
                  <a:pt x="33338" y="1302068"/>
                  <a:pt x="33338" y="1302068"/>
                  <a:pt x="60960" y="1302068"/>
                </a:cubicBezTo>
                <a:cubicBezTo>
                  <a:pt x="140970" y="1302068"/>
                  <a:pt x="220980" y="1302068"/>
                  <a:pt x="300990" y="1302068"/>
                </a:cubicBezTo>
                <a:cubicBezTo>
                  <a:pt x="308610" y="1302068"/>
                  <a:pt x="316230" y="1303020"/>
                  <a:pt x="323850" y="1303020"/>
                </a:cubicBezTo>
                <a:cubicBezTo>
                  <a:pt x="323850" y="1314450"/>
                  <a:pt x="323850" y="1323023"/>
                  <a:pt x="323850" y="1333500"/>
                </a:cubicBezTo>
                <a:close/>
                <a:moveTo>
                  <a:pt x="323850" y="1277303"/>
                </a:moveTo>
                <a:cubicBezTo>
                  <a:pt x="315278" y="1278255"/>
                  <a:pt x="307658" y="1278255"/>
                  <a:pt x="300990" y="1278255"/>
                </a:cubicBezTo>
                <a:cubicBezTo>
                  <a:pt x="220980" y="1278255"/>
                  <a:pt x="140970" y="1278255"/>
                  <a:pt x="60960" y="1278255"/>
                </a:cubicBezTo>
                <a:cubicBezTo>
                  <a:pt x="34290" y="1278255"/>
                  <a:pt x="34290" y="1278255"/>
                  <a:pt x="37148" y="1247775"/>
                </a:cubicBezTo>
                <a:cubicBezTo>
                  <a:pt x="131445" y="1247775"/>
                  <a:pt x="226695" y="1247775"/>
                  <a:pt x="323850" y="1247775"/>
                </a:cubicBezTo>
                <a:cubicBezTo>
                  <a:pt x="323850" y="1258253"/>
                  <a:pt x="323850" y="1266825"/>
                  <a:pt x="323850" y="1277303"/>
                </a:cubicBezTo>
                <a:close/>
                <a:moveTo>
                  <a:pt x="322898" y="1163003"/>
                </a:moveTo>
                <a:cubicBezTo>
                  <a:pt x="315278" y="1163003"/>
                  <a:pt x="307658" y="1163955"/>
                  <a:pt x="300038" y="1163955"/>
                </a:cubicBezTo>
                <a:cubicBezTo>
                  <a:pt x="220028" y="1163955"/>
                  <a:pt x="140018" y="1163955"/>
                  <a:pt x="60008" y="1163955"/>
                </a:cubicBezTo>
                <a:cubicBezTo>
                  <a:pt x="33338" y="1163955"/>
                  <a:pt x="33338" y="1163955"/>
                  <a:pt x="36195" y="1133475"/>
                </a:cubicBezTo>
                <a:cubicBezTo>
                  <a:pt x="130493" y="1133475"/>
                  <a:pt x="225743" y="1133475"/>
                  <a:pt x="322898" y="1133475"/>
                </a:cubicBezTo>
                <a:cubicBezTo>
                  <a:pt x="322898" y="1140143"/>
                  <a:pt x="323850" y="1144905"/>
                  <a:pt x="323850" y="1150620"/>
                </a:cubicBezTo>
                <a:cubicBezTo>
                  <a:pt x="324803" y="1154430"/>
                  <a:pt x="323850" y="1157288"/>
                  <a:pt x="322898" y="1163003"/>
                </a:cubicBezTo>
                <a:close/>
                <a:moveTo>
                  <a:pt x="300990" y="936308"/>
                </a:moveTo>
                <a:cubicBezTo>
                  <a:pt x="220980" y="936308"/>
                  <a:pt x="140970" y="936308"/>
                  <a:pt x="60960" y="936308"/>
                </a:cubicBezTo>
                <a:cubicBezTo>
                  <a:pt x="34290" y="936308"/>
                  <a:pt x="34290" y="936308"/>
                  <a:pt x="37148" y="904875"/>
                </a:cubicBezTo>
                <a:cubicBezTo>
                  <a:pt x="133350" y="904875"/>
                  <a:pt x="227648" y="904875"/>
                  <a:pt x="323850" y="904875"/>
                </a:cubicBezTo>
                <a:cubicBezTo>
                  <a:pt x="323850" y="915353"/>
                  <a:pt x="323850" y="923925"/>
                  <a:pt x="323850" y="934403"/>
                </a:cubicBezTo>
                <a:cubicBezTo>
                  <a:pt x="316230" y="935355"/>
                  <a:pt x="308610" y="936308"/>
                  <a:pt x="300990" y="936308"/>
                </a:cubicBezTo>
                <a:close/>
                <a:moveTo>
                  <a:pt x="322898" y="960120"/>
                </a:moveTo>
                <a:cubicBezTo>
                  <a:pt x="322898" y="970598"/>
                  <a:pt x="322898" y="980123"/>
                  <a:pt x="322898" y="990600"/>
                </a:cubicBezTo>
                <a:cubicBezTo>
                  <a:pt x="227648" y="990600"/>
                  <a:pt x="133350" y="990600"/>
                  <a:pt x="37148" y="990600"/>
                </a:cubicBezTo>
                <a:cubicBezTo>
                  <a:pt x="34290" y="959168"/>
                  <a:pt x="34290" y="959168"/>
                  <a:pt x="60960" y="959168"/>
                </a:cubicBezTo>
                <a:cubicBezTo>
                  <a:pt x="140018" y="959168"/>
                  <a:pt x="219075" y="959168"/>
                  <a:pt x="298133" y="959168"/>
                </a:cubicBezTo>
                <a:cubicBezTo>
                  <a:pt x="306705" y="959168"/>
                  <a:pt x="313373" y="960120"/>
                  <a:pt x="322898" y="960120"/>
                </a:cubicBezTo>
                <a:close/>
                <a:moveTo>
                  <a:pt x="37148" y="762000"/>
                </a:moveTo>
                <a:cubicBezTo>
                  <a:pt x="37148" y="752475"/>
                  <a:pt x="37148" y="742950"/>
                  <a:pt x="37148" y="731520"/>
                </a:cubicBezTo>
                <a:cubicBezTo>
                  <a:pt x="133350" y="731520"/>
                  <a:pt x="227648" y="731520"/>
                  <a:pt x="323850" y="731520"/>
                </a:cubicBezTo>
                <a:cubicBezTo>
                  <a:pt x="323850" y="741998"/>
                  <a:pt x="323850" y="751523"/>
                  <a:pt x="323850" y="762000"/>
                </a:cubicBezTo>
                <a:cubicBezTo>
                  <a:pt x="227648" y="762000"/>
                  <a:pt x="133350" y="762000"/>
                  <a:pt x="37148" y="762000"/>
                </a:cubicBezTo>
                <a:close/>
                <a:moveTo>
                  <a:pt x="322898" y="789623"/>
                </a:moveTo>
                <a:cubicBezTo>
                  <a:pt x="322898" y="799148"/>
                  <a:pt x="322898" y="808673"/>
                  <a:pt x="322898" y="820103"/>
                </a:cubicBezTo>
                <a:cubicBezTo>
                  <a:pt x="315278" y="820103"/>
                  <a:pt x="307658" y="821055"/>
                  <a:pt x="300038" y="821055"/>
                </a:cubicBezTo>
                <a:cubicBezTo>
                  <a:pt x="220028" y="821055"/>
                  <a:pt x="140018" y="821055"/>
                  <a:pt x="60008" y="821055"/>
                </a:cubicBezTo>
                <a:cubicBezTo>
                  <a:pt x="33338" y="821055"/>
                  <a:pt x="33338" y="821055"/>
                  <a:pt x="36195" y="789623"/>
                </a:cubicBezTo>
                <a:cubicBezTo>
                  <a:pt x="133350" y="789623"/>
                  <a:pt x="227648" y="789623"/>
                  <a:pt x="322898" y="789623"/>
                </a:cubicBezTo>
                <a:close/>
                <a:moveTo>
                  <a:pt x="39053" y="647700"/>
                </a:moveTo>
                <a:cubicBezTo>
                  <a:pt x="32385" y="618173"/>
                  <a:pt x="33338" y="616268"/>
                  <a:pt x="61913" y="616268"/>
                </a:cubicBezTo>
                <a:cubicBezTo>
                  <a:pt x="141923" y="616268"/>
                  <a:pt x="221933" y="616268"/>
                  <a:pt x="301943" y="616268"/>
                </a:cubicBezTo>
                <a:cubicBezTo>
                  <a:pt x="308610" y="616268"/>
                  <a:pt x="315278" y="617220"/>
                  <a:pt x="324803" y="617220"/>
                </a:cubicBezTo>
                <a:cubicBezTo>
                  <a:pt x="324803" y="628650"/>
                  <a:pt x="324803" y="637223"/>
                  <a:pt x="324803" y="647700"/>
                </a:cubicBezTo>
                <a:cubicBezTo>
                  <a:pt x="228600" y="647700"/>
                  <a:pt x="133350" y="647700"/>
                  <a:pt x="39053" y="647700"/>
                </a:cubicBezTo>
                <a:close/>
                <a:moveTo>
                  <a:pt x="37148" y="561975"/>
                </a:moveTo>
                <a:cubicBezTo>
                  <a:pt x="131445" y="561975"/>
                  <a:pt x="226695" y="561975"/>
                  <a:pt x="323850" y="561975"/>
                </a:cubicBezTo>
                <a:cubicBezTo>
                  <a:pt x="323850" y="571500"/>
                  <a:pt x="323850" y="581025"/>
                  <a:pt x="323850" y="591503"/>
                </a:cubicBezTo>
                <a:cubicBezTo>
                  <a:pt x="315278" y="591503"/>
                  <a:pt x="307658" y="592455"/>
                  <a:pt x="300990" y="592455"/>
                </a:cubicBezTo>
                <a:cubicBezTo>
                  <a:pt x="220980" y="592455"/>
                  <a:pt x="140970" y="592455"/>
                  <a:pt x="60960" y="592455"/>
                </a:cubicBezTo>
                <a:cubicBezTo>
                  <a:pt x="34290" y="593408"/>
                  <a:pt x="34290" y="593408"/>
                  <a:pt x="37148" y="561975"/>
                </a:cubicBezTo>
                <a:close/>
                <a:moveTo>
                  <a:pt x="60960" y="1073468"/>
                </a:moveTo>
                <a:cubicBezTo>
                  <a:pt x="140970" y="1073468"/>
                  <a:pt x="220980" y="1073468"/>
                  <a:pt x="300990" y="1073468"/>
                </a:cubicBezTo>
                <a:cubicBezTo>
                  <a:pt x="308610" y="1073468"/>
                  <a:pt x="316230" y="1074420"/>
                  <a:pt x="323850" y="1074420"/>
                </a:cubicBezTo>
                <a:cubicBezTo>
                  <a:pt x="323850" y="1084898"/>
                  <a:pt x="323850" y="1094423"/>
                  <a:pt x="323850" y="1103948"/>
                </a:cubicBezTo>
                <a:cubicBezTo>
                  <a:pt x="228600" y="1103948"/>
                  <a:pt x="133350" y="1103948"/>
                  <a:pt x="37148" y="1103948"/>
                </a:cubicBezTo>
                <a:cubicBezTo>
                  <a:pt x="34290" y="1074420"/>
                  <a:pt x="34290" y="1073468"/>
                  <a:pt x="60960" y="1073468"/>
                </a:cubicBezTo>
                <a:close/>
                <a:moveTo>
                  <a:pt x="323850" y="533400"/>
                </a:moveTo>
                <a:cubicBezTo>
                  <a:pt x="228600" y="533400"/>
                  <a:pt x="133350" y="533400"/>
                  <a:pt x="38100" y="533400"/>
                </a:cubicBezTo>
                <a:cubicBezTo>
                  <a:pt x="33338" y="503873"/>
                  <a:pt x="33338" y="502920"/>
                  <a:pt x="60008" y="502920"/>
                </a:cubicBezTo>
                <a:cubicBezTo>
                  <a:pt x="140970" y="502920"/>
                  <a:pt x="220980" y="502920"/>
                  <a:pt x="301943" y="502920"/>
                </a:cubicBezTo>
                <a:cubicBezTo>
                  <a:pt x="308610" y="502920"/>
                  <a:pt x="315278" y="503873"/>
                  <a:pt x="324803" y="504825"/>
                </a:cubicBezTo>
                <a:cubicBezTo>
                  <a:pt x="323850" y="514350"/>
                  <a:pt x="323850" y="522923"/>
                  <a:pt x="323850" y="533400"/>
                </a:cubicBezTo>
                <a:close/>
                <a:moveTo>
                  <a:pt x="38100" y="447675"/>
                </a:moveTo>
                <a:cubicBezTo>
                  <a:pt x="132398" y="447675"/>
                  <a:pt x="227648" y="447675"/>
                  <a:pt x="322898" y="447675"/>
                </a:cubicBezTo>
                <a:cubicBezTo>
                  <a:pt x="322898" y="457200"/>
                  <a:pt x="322898" y="465773"/>
                  <a:pt x="322898" y="477203"/>
                </a:cubicBezTo>
                <a:cubicBezTo>
                  <a:pt x="315278" y="478155"/>
                  <a:pt x="308610" y="479108"/>
                  <a:pt x="300990" y="479108"/>
                </a:cubicBezTo>
                <a:cubicBezTo>
                  <a:pt x="220028" y="479108"/>
                  <a:pt x="140018" y="479108"/>
                  <a:pt x="59055" y="479108"/>
                </a:cubicBezTo>
                <a:cubicBezTo>
                  <a:pt x="34290" y="479108"/>
                  <a:pt x="33338" y="477203"/>
                  <a:pt x="38100" y="447675"/>
                </a:cubicBezTo>
                <a:close/>
                <a:moveTo>
                  <a:pt x="37148" y="218123"/>
                </a:moveTo>
                <a:cubicBezTo>
                  <a:pt x="132398" y="218123"/>
                  <a:pt x="226695" y="218123"/>
                  <a:pt x="322898" y="218123"/>
                </a:cubicBezTo>
                <a:cubicBezTo>
                  <a:pt x="322898" y="227648"/>
                  <a:pt x="322898" y="237173"/>
                  <a:pt x="322898" y="248603"/>
                </a:cubicBezTo>
                <a:cubicBezTo>
                  <a:pt x="315278" y="248603"/>
                  <a:pt x="307658" y="249555"/>
                  <a:pt x="300038" y="249555"/>
                </a:cubicBezTo>
                <a:cubicBezTo>
                  <a:pt x="220028" y="249555"/>
                  <a:pt x="140018" y="249555"/>
                  <a:pt x="60008" y="249555"/>
                </a:cubicBezTo>
                <a:cubicBezTo>
                  <a:pt x="34290" y="250508"/>
                  <a:pt x="34290" y="249555"/>
                  <a:pt x="37148" y="218123"/>
                </a:cubicBezTo>
                <a:close/>
                <a:moveTo>
                  <a:pt x="61913" y="273368"/>
                </a:moveTo>
                <a:cubicBezTo>
                  <a:pt x="140970" y="273368"/>
                  <a:pt x="220028" y="273368"/>
                  <a:pt x="299085" y="273368"/>
                </a:cubicBezTo>
                <a:cubicBezTo>
                  <a:pt x="306705" y="273368"/>
                  <a:pt x="314325" y="274320"/>
                  <a:pt x="323850" y="274320"/>
                </a:cubicBezTo>
                <a:cubicBezTo>
                  <a:pt x="323850" y="285750"/>
                  <a:pt x="323850" y="294323"/>
                  <a:pt x="323850" y="304800"/>
                </a:cubicBezTo>
                <a:cubicBezTo>
                  <a:pt x="227648" y="304800"/>
                  <a:pt x="133350" y="304800"/>
                  <a:pt x="39053" y="304800"/>
                </a:cubicBezTo>
                <a:cubicBezTo>
                  <a:pt x="32385" y="275273"/>
                  <a:pt x="33338" y="273368"/>
                  <a:pt x="61913" y="273368"/>
                </a:cubicBezTo>
                <a:close/>
                <a:moveTo>
                  <a:pt x="322898" y="332423"/>
                </a:moveTo>
                <a:cubicBezTo>
                  <a:pt x="322898" y="341948"/>
                  <a:pt x="322898" y="351473"/>
                  <a:pt x="322898" y="362903"/>
                </a:cubicBezTo>
                <a:cubicBezTo>
                  <a:pt x="315278" y="362903"/>
                  <a:pt x="307658" y="363855"/>
                  <a:pt x="300038" y="363855"/>
                </a:cubicBezTo>
                <a:cubicBezTo>
                  <a:pt x="220028" y="363855"/>
                  <a:pt x="140018" y="363855"/>
                  <a:pt x="60008" y="363855"/>
                </a:cubicBezTo>
                <a:cubicBezTo>
                  <a:pt x="33338" y="363855"/>
                  <a:pt x="33338" y="363855"/>
                  <a:pt x="36195" y="332423"/>
                </a:cubicBezTo>
                <a:cubicBezTo>
                  <a:pt x="133350" y="332423"/>
                  <a:pt x="227648" y="332423"/>
                  <a:pt x="322898" y="332423"/>
                </a:cubicBezTo>
                <a:close/>
                <a:moveTo>
                  <a:pt x="60960" y="387668"/>
                </a:moveTo>
                <a:cubicBezTo>
                  <a:pt x="140970" y="387668"/>
                  <a:pt x="220980" y="387668"/>
                  <a:pt x="300990" y="387668"/>
                </a:cubicBezTo>
                <a:cubicBezTo>
                  <a:pt x="307658" y="387668"/>
                  <a:pt x="314325" y="388620"/>
                  <a:pt x="323850" y="388620"/>
                </a:cubicBezTo>
                <a:cubicBezTo>
                  <a:pt x="323850" y="400050"/>
                  <a:pt x="323850" y="408623"/>
                  <a:pt x="323850" y="419100"/>
                </a:cubicBezTo>
                <a:cubicBezTo>
                  <a:pt x="227648" y="419100"/>
                  <a:pt x="133350" y="419100"/>
                  <a:pt x="39053" y="419100"/>
                </a:cubicBezTo>
                <a:cubicBezTo>
                  <a:pt x="32385" y="389573"/>
                  <a:pt x="33338" y="387668"/>
                  <a:pt x="60960" y="387668"/>
                </a:cubicBezTo>
                <a:close/>
                <a:moveTo>
                  <a:pt x="60960" y="844868"/>
                </a:moveTo>
                <a:cubicBezTo>
                  <a:pt x="140970" y="844868"/>
                  <a:pt x="220980" y="844868"/>
                  <a:pt x="300990" y="844868"/>
                </a:cubicBezTo>
                <a:cubicBezTo>
                  <a:pt x="308610" y="844868"/>
                  <a:pt x="316230" y="845820"/>
                  <a:pt x="324803" y="845820"/>
                </a:cubicBezTo>
                <a:cubicBezTo>
                  <a:pt x="324803" y="856298"/>
                  <a:pt x="324803" y="864870"/>
                  <a:pt x="324803" y="875348"/>
                </a:cubicBezTo>
                <a:cubicBezTo>
                  <a:pt x="229553" y="875348"/>
                  <a:pt x="135255" y="875348"/>
                  <a:pt x="40005" y="875348"/>
                </a:cubicBezTo>
                <a:cubicBezTo>
                  <a:pt x="31433" y="848678"/>
                  <a:pt x="33338" y="844868"/>
                  <a:pt x="60960" y="844868"/>
                </a:cubicBezTo>
                <a:close/>
                <a:moveTo>
                  <a:pt x="37148" y="1019175"/>
                </a:moveTo>
                <a:cubicBezTo>
                  <a:pt x="131445" y="1019175"/>
                  <a:pt x="226695" y="1019175"/>
                  <a:pt x="323850" y="1019175"/>
                </a:cubicBezTo>
                <a:cubicBezTo>
                  <a:pt x="323850" y="1028700"/>
                  <a:pt x="323850" y="1037273"/>
                  <a:pt x="323850" y="1049655"/>
                </a:cubicBezTo>
                <a:cubicBezTo>
                  <a:pt x="287655" y="1049655"/>
                  <a:pt x="253365" y="1049655"/>
                  <a:pt x="219075" y="1049655"/>
                </a:cubicBezTo>
                <a:cubicBezTo>
                  <a:pt x="166688" y="1049655"/>
                  <a:pt x="114300" y="1048703"/>
                  <a:pt x="61913" y="1049655"/>
                </a:cubicBezTo>
                <a:cubicBezTo>
                  <a:pt x="38100" y="1051560"/>
                  <a:pt x="31433" y="1042988"/>
                  <a:pt x="37148" y="1019175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1" name="Freeform: Shape 1143">
            <a:extLst>
              <a:ext uri="{FF2B5EF4-FFF2-40B4-BE49-F238E27FC236}">
                <a16:creationId xmlns="" xmlns:a16="http://schemas.microsoft.com/office/drawing/2014/main" id="{FC3DC54F-7F9F-49D6-BE67-8B5EDDC497FE}"/>
              </a:ext>
            </a:extLst>
          </p:cNvPr>
          <p:cNvSpPr/>
          <p:nvPr/>
        </p:nvSpPr>
        <p:spPr>
          <a:xfrm>
            <a:off x="10282299" y="5743119"/>
            <a:ext cx="338721" cy="945267"/>
          </a:xfrm>
          <a:custGeom>
            <a:avLst/>
            <a:gdLst>
              <a:gd name="connsiteX0" fmla="*/ 417195 w 409575"/>
              <a:gd name="connsiteY0" fmla="*/ 1149668 h 1143000"/>
              <a:gd name="connsiteX1" fmla="*/ 417195 w 409575"/>
              <a:gd name="connsiteY1" fmla="*/ 0 h 1143000"/>
              <a:gd name="connsiteX2" fmla="*/ 0 w 409575"/>
              <a:gd name="connsiteY2" fmla="*/ 0 h 1143000"/>
              <a:gd name="connsiteX3" fmla="*/ 0 w 409575"/>
              <a:gd name="connsiteY3" fmla="*/ 1149668 h 1143000"/>
              <a:gd name="connsiteX4" fmla="*/ 417195 w 409575"/>
              <a:gd name="connsiteY4" fmla="*/ 1149668 h 1143000"/>
              <a:gd name="connsiteX5" fmla="*/ 342900 w 409575"/>
              <a:gd name="connsiteY5" fmla="*/ 1091565 h 1143000"/>
              <a:gd name="connsiteX6" fmla="*/ 342900 w 409575"/>
              <a:gd name="connsiteY6" fmla="*/ 921068 h 1143000"/>
              <a:gd name="connsiteX7" fmla="*/ 383858 w 409575"/>
              <a:gd name="connsiteY7" fmla="*/ 951548 h 1143000"/>
              <a:gd name="connsiteX8" fmla="*/ 383858 w 409575"/>
              <a:gd name="connsiteY8" fmla="*/ 1061085 h 1143000"/>
              <a:gd name="connsiteX9" fmla="*/ 342900 w 409575"/>
              <a:gd name="connsiteY9" fmla="*/ 1091565 h 1143000"/>
              <a:gd name="connsiteX10" fmla="*/ 382905 w 409575"/>
              <a:gd name="connsiteY10" fmla="*/ 879158 h 1143000"/>
              <a:gd name="connsiteX11" fmla="*/ 343852 w 409575"/>
              <a:gd name="connsiteY11" fmla="*/ 894398 h 1143000"/>
              <a:gd name="connsiteX12" fmla="*/ 343852 w 409575"/>
              <a:gd name="connsiteY12" fmla="*/ 727710 h 1143000"/>
              <a:gd name="connsiteX13" fmla="*/ 367665 w 409575"/>
              <a:gd name="connsiteY13" fmla="*/ 728663 h 1143000"/>
              <a:gd name="connsiteX14" fmla="*/ 382905 w 409575"/>
              <a:gd name="connsiteY14" fmla="*/ 741998 h 1143000"/>
              <a:gd name="connsiteX15" fmla="*/ 382905 w 409575"/>
              <a:gd name="connsiteY15" fmla="*/ 879158 h 1143000"/>
              <a:gd name="connsiteX16" fmla="*/ 342900 w 409575"/>
              <a:gd name="connsiteY16" fmla="*/ 139065 h 1143000"/>
              <a:gd name="connsiteX17" fmla="*/ 382905 w 409575"/>
              <a:gd name="connsiteY17" fmla="*/ 139065 h 1143000"/>
              <a:gd name="connsiteX18" fmla="*/ 382905 w 409575"/>
              <a:gd name="connsiteY18" fmla="*/ 225743 h 1143000"/>
              <a:gd name="connsiteX19" fmla="*/ 382905 w 409575"/>
              <a:gd name="connsiteY19" fmla="*/ 268605 h 1143000"/>
              <a:gd name="connsiteX20" fmla="*/ 342900 w 409575"/>
              <a:gd name="connsiteY20" fmla="*/ 301943 h 1143000"/>
              <a:gd name="connsiteX21" fmla="*/ 342900 w 409575"/>
              <a:gd name="connsiteY21" fmla="*/ 139065 h 1143000"/>
              <a:gd name="connsiteX22" fmla="*/ 382905 w 409575"/>
              <a:gd name="connsiteY22" fmla="*/ 470535 h 1143000"/>
              <a:gd name="connsiteX23" fmla="*/ 342900 w 409575"/>
              <a:gd name="connsiteY23" fmla="*/ 501015 h 1143000"/>
              <a:gd name="connsiteX24" fmla="*/ 342900 w 409575"/>
              <a:gd name="connsiteY24" fmla="*/ 340043 h 1143000"/>
              <a:gd name="connsiteX25" fmla="*/ 382905 w 409575"/>
              <a:gd name="connsiteY25" fmla="*/ 370522 h 1143000"/>
              <a:gd name="connsiteX26" fmla="*/ 382905 w 409575"/>
              <a:gd name="connsiteY26" fmla="*/ 470535 h 1143000"/>
              <a:gd name="connsiteX27" fmla="*/ 342900 w 409575"/>
              <a:gd name="connsiteY27" fmla="*/ 531495 h 1143000"/>
              <a:gd name="connsiteX28" fmla="*/ 383858 w 409575"/>
              <a:gd name="connsiteY28" fmla="*/ 559118 h 1143000"/>
              <a:gd name="connsiteX29" fmla="*/ 383858 w 409575"/>
              <a:gd name="connsiteY29" fmla="*/ 690563 h 1143000"/>
              <a:gd name="connsiteX30" fmla="*/ 342900 w 409575"/>
              <a:gd name="connsiteY30" fmla="*/ 690563 h 1143000"/>
              <a:gd name="connsiteX31" fmla="*/ 342900 w 409575"/>
              <a:gd name="connsiteY31" fmla="*/ 531495 h 1143000"/>
              <a:gd name="connsiteX32" fmla="*/ 263842 w 409575"/>
              <a:gd name="connsiteY32" fmla="*/ 139065 h 1143000"/>
              <a:gd name="connsiteX33" fmla="*/ 305752 w 409575"/>
              <a:gd name="connsiteY33" fmla="*/ 139065 h 1143000"/>
              <a:gd name="connsiteX34" fmla="*/ 305752 w 409575"/>
              <a:gd name="connsiteY34" fmla="*/ 250508 h 1143000"/>
              <a:gd name="connsiteX35" fmla="*/ 305752 w 409575"/>
              <a:gd name="connsiteY35" fmla="*/ 278130 h 1143000"/>
              <a:gd name="connsiteX36" fmla="*/ 277177 w 409575"/>
              <a:gd name="connsiteY36" fmla="*/ 302895 h 1143000"/>
              <a:gd name="connsiteX37" fmla="*/ 264795 w 409575"/>
              <a:gd name="connsiteY37" fmla="*/ 289560 h 1143000"/>
              <a:gd name="connsiteX38" fmla="*/ 263842 w 409575"/>
              <a:gd name="connsiteY38" fmla="*/ 139065 h 1143000"/>
              <a:gd name="connsiteX39" fmla="*/ 284798 w 409575"/>
              <a:gd name="connsiteY39" fmla="*/ 526733 h 1143000"/>
              <a:gd name="connsiteX40" fmla="*/ 306705 w 409575"/>
              <a:gd name="connsiteY40" fmla="*/ 549593 h 1143000"/>
              <a:gd name="connsiteX41" fmla="*/ 306705 w 409575"/>
              <a:gd name="connsiteY41" fmla="*/ 691515 h 1143000"/>
              <a:gd name="connsiteX42" fmla="*/ 264795 w 409575"/>
              <a:gd name="connsiteY42" fmla="*/ 691515 h 1143000"/>
              <a:gd name="connsiteX43" fmla="*/ 264795 w 409575"/>
              <a:gd name="connsiteY43" fmla="*/ 602933 h 1143000"/>
              <a:gd name="connsiteX44" fmla="*/ 264795 w 409575"/>
              <a:gd name="connsiteY44" fmla="*/ 550545 h 1143000"/>
              <a:gd name="connsiteX45" fmla="*/ 284798 w 409575"/>
              <a:gd name="connsiteY45" fmla="*/ 526733 h 1143000"/>
              <a:gd name="connsiteX46" fmla="*/ 230505 w 409575"/>
              <a:gd name="connsiteY46" fmla="*/ 1012508 h 1143000"/>
              <a:gd name="connsiteX47" fmla="*/ 230505 w 409575"/>
              <a:gd name="connsiteY47" fmla="*/ 1079183 h 1143000"/>
              <a:gd name="connsiteX48" fmla="*/ 210502 w 409575"/>
              <a:gd name="connsiteY48" fmla="*/ 1093470 h 1143000"/>
              <a:gd name="connsiteX49" fmla="*/ 187642 w 409575"/>
              <a:gd name="connsiteY49" fmla="*/ 1079183 h 1143000"/>
              <a:gd name="connsiteX50" fmla="*/ 187642 w 409575"/>
              <a:gd name="connsiteY50" fmla="*/ 919163 h 1143000"/>
              <a:gd name="connsiteX51" fmla="*/ 230505 w 409575"/>
              <a:gd name="connsiteY51" fmla="*/ 919163 h 1143000"/>
              <a:gd name="connsiteX52" fmla="*/ 230505 w 409575"/>
              <a:gd name="connsiteY52" fmla="*/ 1012508 h 1143000"/>
              <a:gd name="connsiteX53" fmla="*/ 187642 w 409575"/>
              <a:gd name="connsiteY53" fmla="*/ 351472 h 1143000"/>
              <a:gd name="connsiteX54" fmla="*/ 200977 w 409575"/>
              <a:gd name="connsiteY54" fmla="*/ 338138 h 1143000"/>
              <a:gd name="connsiteX55" fmla="*/ 229552 w 409575"/>
              <a:gd name="connsiteY55" fmla="*/ 337185 h 1143000"/>
              <a:gd name="connsiteX56" fmla="*/ 229552 w 409575"/>
              <a:gd name="connsiteY56" fmla="*/ 490538 h 1143000"/>
              <a:gd name="connsiteX57" fmla="*/ 208598 w 409575"/>
              <a:gd name="connsiteY57" fmla="*/ 502920 h 1143000"/>
              <a:gd name="connsiteX58" fmla="*/ 187642 w 409575"/>
              <a:gd name="connsiteY58" fmla="*/ 490538 h 1143000"/>
              <a:gd name="connsiteX59" fmla="*/ 187642 w 409575"/>
              <a:gd name="connsiteY59" fmla="*/ 351472 h 1143000"/>
              <a:gd name="connsiteX60" fmla="*/ 187642 w 409575"/>
              <a:gd name="connsiteY60" fmla="*/ 743903 h 1143000"/>
              <a:gd name="connsiteX61" fmla="*/ 227648 w 409575"/>
              <a:gd name="connsiteY61" fmla="*/ 727710 h 1143000"/>
              <a:gd name="connsiteX62" fmla="*/ 227648 w 409575"/>
              <a:gd name="connsiteY62" fmla="*/ 893445 h 1143000"/>
              <a:gd name="connsiteX63" fmla="*/ 202883 w 409575"/>
              <a:gd name="connsiteY63" fmla="*/ 893445 h 1143000"/>
              <a:gd name="connsiteX64" fmla="*/ 186690 w 409575"/>
              <a:gd name="connsiteY64" fmla="*/ 878205 h 1143000"/>
              <a:gd name="connsiteX65" fmla="*/ 187642 w 409575"/>
              <a:gd name="connsiteY65" fmla="*/ 743903 h 1143000"/>
              <a:gd name="connsiteX66" fmla="*/ 114300 w 409575"/>
              <a:gd name="connsiteY66" fmla="*/ 139065 h 1143000"/>
              <a:gd name="connsiteX67" fmla="*/ 154305 w 409575"/>
              <a:gd name="connsiteY67" fmla="*/ 139065 h 1143000"/>
              <a:gd name="connsiteX68" fmla="*/ 154305 w 409575"/>
              <a:gd name="connsiteY68" fmla="*/ 230505 h 1143000"/>
              <a:gd name="connsiteX69" fmla="*/ 154305 w 409575"/>
              <a:gd name="connsiteY69" fmla="*/ 269558 h 1143000"/>
              <a:gd name="connsiteX70" fmla="*/ 114300 w 409575"/>
              <a:gd name="connsiteY70" fmla="*/ 301943 h 1143000"/>
              <a:gd name="connsiteX71" fmla="*/ 114300 w 409575"/>
              <a:gd name="connsiteY71" fmla="*/ 139065 h 1143000"/>
              <a:gd name="connsiteX72" fmla="*/ 114300 w 409575"/>
              <a:gd name="connsiteY72" fmla="*/ 339090 h 1143000"/>
              <a:gd name="connsiteX73" fmla="*/ 130492 w 409575"/>
              <a:gd name="connsiteY73" fmla="*/ 337185 h 1143000"/>
              <a:gd name="connsiteX74" fmla="*/ 155258 w 409575"/>
              <a:gd name="connsiteY74" fmla="*/ 360997 h 1143000"/>
              <a:gd name="connsiteX75" fmla="*/ 155258 w 409575"/>
              <a:gd name="connsiteY75" fmla="*/ 472440 h 1143000"/>
              <a:gd name="connsiteX76" fmla="*/ 115252 w 409575"/>
              <a:gd name="connsiteY76" fmla="*/ 501015 h 1143000"/>
              <a:gd name="connsiteX77" fmla="*/ 114300 w 409575"/>
              <a:gd name="connsiteY77" fmla="*/ 339090 h 1143000"/>
              <a:gd name="connsiteX78" fmla="*/ 154305 w 409575"/>
              <a:gd name="connsiteY78" fmla="*/ 691515 h 1143000"/>
              <a:gd name="connsiteX79" fmla="*/ 114300 w 409575"/>
              <a:gd name="connsiteY79" fmla="*/ 691515 h 1143000"/>
              <a:gd name="connsiteX80" fmla="*/ 114300 w 409575"/>
              <a:gd name="connsiteY80" fmla="*/ 530543 h 1143000"/>
              <a:gd name="connsiteX81" fmla="*/ 154305 w 409575"/>
              <a:gd name="connsiteY81" fmla="*/ 559118 h 1143000"/>
              <a:gd name="connsiteX82" fmla="*/ 154305 w 409575"/>
              <a:gd name="connsiteY82" fmla="*/ 691515 h 1143000"/>
              <a:gd name="connsiteX83" fmla="*/ 114300 w 409575"/>
              <a:gd name="connsiteY83" fmla="*/ 727710 h 1143000"/>
              <a:gd name="connsiteX84" fmla="*/ 139065 w 409575"/>
              <a:gd name="connsiteY84" fmla="*/ 728663 h 1143000"/>
              <a:gd name="connsiteX85" fmla="*/ 154305 w 409575"/>
              <a:gd name="connsiteY85" fmla="*/ 741998 h 1143000"/>
              <a:gd name="connsiteX86" fmla="*/ 154305 w 409575"/>
              <a:gd name="connsiteY86" fmla="*/ 879158 h 1143000"/>
              <a:gd name="connsiteX87" fmla="*/ 114300 w 409575"/>
              <a:gd name="connsiteY87" fmla="*/ 894398 h 1143000"/>
              <a:gd name="connsiteX88" fmla="*/ 114300 w 409575"/>
              <a:gd name="connsiteY88" fmla="*/ 727710 h 114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409575" h="1143000">
                <a:moveTo>
                  <a:pt x="417195" y="1149668"/>
                </a:moveTo>
                <a:cubicBezTo>
                  <a:pt x="417195" y="764858"/>
                  <a:pt x="417195" y="381953"/>
                  <a:pt x="417195" y="0"/>
                </a:cubicBezTo>
                <a:cubicBezTo>
                  <a:pt x="276225" y="0"/>
                  <a:pt x="139065" y="0"/>
                  <a:pt x="0" y="0"/>
                </a:cubicBezTo>
                <a:cubicBezTo>
                  <a:pt x="0" y="384810"/>
                  <a:pt x="0" y="766763"/>
                  <a:pt x="0" y="1149668"/>
                </a:cubicBezTo>
                <a:lnTo>
                  <a:pt x="417195" y="1149668"/>
                </a:lnTo>
                <a:close/>
                <a:moveTo>
                  <a:pt x="342900" y="1091565"/>
                </a:moveTo>
                <a:cubicBezTo>
                  <a:pt x="342900" y="1034415"/>
                  <a:pt x="342900" y="977265"/>
                  <a:pt x="342900" y="921068"/>
                </a:cubicBezTo>
                <a:cubicBezTo>
                  <a:pt x="382905" y="914400"/>
                  <a:pt x="383858" y="914400"/>
                  <a:pt x="383858" y="951548"/>
                </a:cubicBezTo>
                <a:cubicBezTo>
                  <a:pt x="383858" y="987743"/>
                  <a:pt x="383858" y="1023938"/>
                  <a:pt x="383858" y="1061085"/>
                </a:cubicBezTo>
                <a:cubicBezTo>
                  <a:pt x="382905" y="1096328"/>
                  <a:pt x="382905" y="1097280"/>
                  <a:pt x="342900" y="1091565"/>
                </a:cubicBezTo>
                <a:close/>
                <a:moveTo>
                  <a:pt x="382905" y="879158"/>
                </a:moveTo>
                <a:cubicBezTo>
                  <a:pt x="381000" y="906780"/>
                  <a:pt x="358140" y="887730"/>
                  <a:pt x="343852" y="894398"/>
                </a:cubicBezTo>
                <a:cubicBezTo>
                  <a:pt x="343852" y="838200"/>
                  <a:pt x="343852" y="784860"/>
                  <a:pt x="343852" y="727710"/>
                </a:cubicBezTo>
                <a:cubicBezTo>
                  <a:pt x="353377" y="727710"/>
                  <a:pt x="360998" y="725805"/>
                  <a:pt x="367665" y="728663"/>
                </a:cubicBezTo>
                <a:cubicBezTo>
                  <a:pt x="373380" y="730568"/>
                  <a:pt x="382905" y="737235"/>
                  <a:pt x="382905" y="741998"/>
                </a:cubicBezTo>
                <a:cubicBezTo>
                  <a:pt x="383858" y="787718"/>
                  <a:pt x="384810" y="833438"/>
                  <a:pt x="382905" y="879158"/>
                </a:cubicBezTo>
                <a:close/>
                <a:moveTo>
                  <a:pt x="342900" y="139065"/>
                </a:moveTo>
                <a:cubicBezTo>
                  <a:pt x="356235" y="139065"/>
                  <a:pt x="367665" y="139065"/>
                  <a:pt x="382905" y="139065"/>
                </a:cubicBezTo>
                <a:cubicBezTo>
                  <a:pt x="382905" y="168593"/>
                  <a:pt x="382905" y="197168"/>
                  <a:pt x="382905" y="225743"/>
                </a:cubicBezTo>
                <a:cubicBezTo>
                  <a:pt x="382905" y="240030"/>
                  <a:pt x="382905" y="254318"/>
                  <a:pt x="382905" y="268605"/>
                </a:cubicBezTo>
                <a:cubicBezTo>
                  <a:pt x="382905" y="305753"/>
                  <a:pt x="382905" y="305753"/>
                  <a:pt x="342900" y="301943"/>
                </a:cubicBezTo>
                <a:cubicBezTo>
                  <a:pt x="342900" y="246698"/>
                  <a:pt x="342900" y="193358"/>
                  <a:pt x="342900" y="139065"/>
                </a:cubicBezTo>
                <a:close/>
                <a:moveTo>
                  <a:pt x="382905" y="470535"/>
                </a:moveTo>
                <a:cubicBezTo>
                  <a:pt x="382905" y="506730"/>
                  <a:pt x="382905" y="506730"/>
                  <a:pt x="342900" y="501015"/>
                </a:cubicBezTo>
                <a:cubicBezTo>
                  <a:pt x="342900" y="447675"/>
                  <a:pt x="342900" y="393383"/>
                  <a:pt x="342900" y="340043"/>
                </a:cubicBezTo>
                <a:cubicBezTo>
                  <a:pt x="382905" y="333375"/>
                  <a:pt x="382905" y="333375"/>
                  <a:pt x="382905" y="370522"/>
                </a:cubicBezTo>
                <a:cubicBezTo>
                  <a:pt x="382905" y="403860"/>
                  <a:pt x="382905" y="437197"/>
                  <a:pt x="382905" y="470535"/>
                </a:cubicBezTo>
                <a:close/>
                <a:moveTo>
                  <a:pt x="342900" y="531495"/>
                </a:moveTo>
                <a:cubicBezTo>
                  <a:pt x="378142" y="521018"/>
                  <a:pt x="383858" y="523875"/>
                  <a:pt x="383858" y="559118"/>
                </a:cubicBezTo>
                <a:cubicBezTo>
                  <a:pt x="383858" y="601980"/>
                  <a:pt x="383858" y="645795"/>
                  <a:pt x="383858" y="690563"/>
                </a:cubicBezTo>
                <a:cubicBezTo>
                  <a:pt x="368617" y="690563"/>
                  <a:pt x="356235" y="690563"/>
                  <a:pt x="342900" y="690563"/>
                </a:cubicBezTo>
                <a:cubicBezTo>
                  <a:pt x="342900" y="637223"/>
                  <a:pt x="342900" y="584835"/>
                  <a:pt x="342900" y="531495"/>
                </a:cubicBezTo>
                <a:close/>
                <a:moveTo>
                  <a:pt x="263842" y="139065"/>
                </a:moveTo>
                <a:cubicBezTo>
                  <a:pt x="279083" y="139065"/>
                  <a:pt x="290512" y="139065"/>
                  <a:pt x="305752" y="139065"/>
                </a:cubicBezTo>
                <a:cubicBezTo>
                  <a:pt x="305752" y="177165"/>
                  <a:pt x="305752" y="214313"/>
                  <a:pt x="305752" y="250508"/>
                </a:cubicBezTo>
                <a:cubicBezTo>
                  <a:pt x="305752" y="260033"/>
                  <a:pt x="305752" y="268605"/>
                  <a:pt x="305752" y="278130"/>
                </a:cubicBezTo>
                <a:cubicBezTo>
                  <a:pt x="305752" y="303847"/>
                  <a:pt x="301942" y="307658"/>
                  <a:pt x="277177" y="302895"/>
                </a:cubicBezTo>
                <a:cubicBezTo>
                  <a:pt x="272415" y="301943"/>
                  <a:pt x="264795" y="294323"/>
                  <a:pt x="264795" y="289560"/>
                </a:cubicBezTo>
                <a:cubicBezTo>
                  <a:pt x="263842" y="240030"/>
                  <a:pt x="263842" y="190500"/>
                  <a:pt x="263842" y="139065"/>
                </a:cubicBezTo>
                <a:close/>
                <a:moveTo>
                  <a:pt x="284798" y="526733"/>
                </a:moveTo>
                <a:cubicBezTo>
                  <a:pt x="301942" y="526733"/>
                  <a:pt x="306705" y="533400"/>
                  <a:pt x="306705" y="549593"/>
                </a:cubicBezTo>
                <a:cubicBezTo>
                  <a:pt x="305752" y="596265"/>
                  <a:pt x="306705" y="641985"/>
                  <a:pt x="306705" y="691515"/>
                </a:cubicBezTo>
                <a:cubicBezTo>
                  <a:pt x="291465" y="691515"/>
                  <a:pt x="280035" y="691515"/>
                  <a:pt x="264795" y="691515"/>
                </a:cubicBezTo>
                <a:cubicBezTo>
                  <a:pt x="264795" y="661035"/>
                  <a:pt x="264795" y="631508"/>
                  <a:pt x="264795" y="602933"/>
                </a:cubicBezTo>
                <a:cubicBezTo>
                  <a:pt x="264795" y="585788"/>
                  <a:pt x="265748" y="567690"/>
                  <a:pt x="264795" y="550545"/>
                </a:cubicBezTo>
                <a:cubicBezTo>
                  <a:pt x="262890" y="534353"/>
                  <a:pt x="267652" y="526733"/>
                  <a:pt x="284798" y="526733"/>
                </a:cubicBezTo>
                <a:close/>
                <a:moveTo>
                  <a:pt x="230505" y="1012508"/>
                </a:moveTo>
                <a:cubicBezTo>
                  <a:pt x="230505" y="1034415"/>
                  <a:pt x="230505" y="1056323"/>
                  <a:pt x="230505" y="1079183"/>
                </a:cubicBezTo>
                <a:cubicBezTo>
                  <a:pt x="230505" y="1094423"/>
                  <a:pt x="220980" y="1094423"/>
                  <a:pt x="210502" y="1093470"/>
                </a:cubicBezTo>
                <a:cubicBezTo>
                  <a:pt x="200025" y="1093470"/>
                  <a:pt x="187642" y="1096328"/>
                  <a:pt x="187642" y="1079183"/>
                </a:cubicBezTo>
                <a:cubicBezTo>
                  <a:pt x="187642" y="1026795"/>
                  <a:pt x="187642" y="974408"/>
                  <a:pt x="187642" y="919163"/>
                </a:cubicBezTo>
                <a:cubicBezTo>
                  <a:pt x="202883" y="919163"/>
                  <a:pt x="215265" y="919163"/>
                  <a:pt x="230505" y="919163"/>
                </a:cubicBezTo>
                <a:cubicBezTo>
                  <a:pt x="230505" y="951548"/>
                  <a:pt x="230505" y="982027"/>
                  <a:pt x="230505" y="1012508"/>
                </a:cubicBezTo>
                <a:close/>
                <a:moveTo>
                  <a:pt x="187642" y="351472"/>
                </a:moveTo>
                <a:cubicBezTo>
                  <a:pt x="187642" y="346710"/>
                  <a:pt x="195262" y="340043"/>
                  <a:pt x="200977" y="338138"/>
                </a:cubicBezTo>
                <a:cubicBezTo>
                  <a:pt x="208598" y="336233"/>
                  <a:pt x="217170" y="337185"/>
                  <a:pt x="229552" y="337185"/>
                </a:cubicBezTo>
                <a:cubicBezTo>
                  <a:pt x="229552" y="390525"/>
                  <a:pt x="229552" y="440055"/>
                  <a:pt x="229552" y="490538"/>
                </a:cubicBezTo>
                <a:cubicBezTo>
                  <a:pt x="229552" y="506730"/>
                  <a:pt x="217170" y="504825"/>
                  <a:pt x="208598" y="502920"/>
                </a:cubicBezTo>
                <a:cubicBezTo>
                  <a:pt x="200977" y="501015"/>
                  <a:pt x="187642" y="495300"/>
                  <a:pt x="187642" y="490538"/>
                </a:cubicBezTo>
                <a:cubicBezTo>
                  <a:pt x="186690" y="443865"/>
                  <a:pt x="186690" y="398145"/>
                  <a:pt x="187642" y="351472"/>
                </a:cubicBezTo>
                <a:close/>
                <a:moveTo>
                  <a:pt x="187642" y="743903"/>
                </a:moveTo>
                <a:cubicBezTo>
                  <a:pt x="188595" y="715328"/>
                  <a:pt x="212408" y="733425"/>
                  <a:pt x="227648" y="727710"/>
                </a:cubicBezTo>
                <a:cubicBezTo>
                  <a:pt x="227648" y="783908"/>
                  <a:pt x="227648" y="837248"/>
                  <a:pt x="227648" y="893445"/>
                </a:cubicBezTo>
                <a:cubicBezTo>
                  <a:pt x="218123" y="893445"/>
                  <a:pt x="210502" y="893445"/>
                  <a:pt x="202883" y="893445"/>
                </a:cubicBezTo>
                <a:cubicBezTo>
                  <a:pt x="191452" y="894398"/>
                  <a:pt x="186690" y="889635"/>
                  <a:pt x="186690" y="878205"/>
                </a:cubicBezTo>
                <a:cubicBezTo>
                  <a:pt x="187642" y="833438"/>
                  <a:pt x="185737" y="787718"/>
                  <a:pt x="187642" y="743903"/>
                </a:cubicBezTo>
                <a:close/>
                <a:moveTo>
                  <a:pt x="114300" y="139065"/>
                </a:moveTo>
                <a:cubicBezTo>
                  <a:pt x="127635" y="139065"/>
                  <a:pt x="139065" y="139065"/>
                  <a:pt x="154305" y="139065"/>
                </a:cubicBezTo>
                <a:cubicBezTo>
                  <a:pt x="154305" y="170498"/>
                  <a:pt x="154305" y="200025"/>
                  <a:pt x="154305" y="230505"/>
                </a:cubicBezTo>
                <a:cubicBezTo>
                  <a:pt x="154305" y="243840"/>
                  <a:pt x="154305" y="256223"/>
                  <a:pt x="154305" y="269558"/>
                </a:cubicBezTo>
                <a:cubicBezTo>
                  <a:pt x="154305" y="306705"/>
                  <a:pt x="154305" y="306705"/>
                  <a:pt x="114300" y="301943"/>
                </a:cubicBezTo>
                <a:cubicBezTo>
                  <a:pt x="114300" y="248603"/>
                  <a:pt x="114300" y="195263"/>
                  <a:pt x="114300" y="139065"/>
                </a:cubicBezTo>
                <a:close/>
                <a:moveTo>
                  <a:pt x="114300" y="339090"/>
                </a:moveTo>
                <a:cubicBezTo>
                  <a:pt x="120015" y="338138"/>
                  <a:pt x="124777" y="338138"/>
                  <a:pt x="130492" y="337185"/>
                </a:cubicBezTo>
                <a:cubicBezTo>
                  <a:pt x="148590" y="334328"/>
                  <a:pt x="156210" y="340995"/>
                  <a:pt x="155258" y="360997"/>
                </a:cubicBezTo>
                <a:cubicBezTo>
                  <a:pt x="154305" y="398145"/>
                  <a:pt x="155258" y="435293"/>
                  <a:pt x="155258" y="472440"/>
                </a:cubicBezTo>
                <a:cubicBezTo>
                  <a:pt x="155258" y="506730"/>
                  <a:pt x="152400" y="508635"/>
                  <a:pt x="115252" y="501015"/>
                </a:cubicBezTo>
                <a:cubicBezTo>
                  <a:pt x="114300" y="447675"/>
                  <a:pt x="114300" y="394335"/>
                  <a:pt x="114300" y="339090"/>
                </a:cubicBezTo>
                <a:close/>
                <a:moveTo>
                  <a:pt x="154305" y="691515"/>
                </a:moveTo>
                <a:cubicBezTo>
                  <a:pt x="139065" y="691515"/>
                  <a:pt x="127635" y="691515"/>
                  <a:pt x="114300" y="691515"/>
                </a:cubicBezTo>
                <a:cubicBezTo>
                  <a:pt x="114300" y="637223"/>
                  <a:pt x="114300" y="583883"/>
                  <a:pt x="114300" y="530543"/>
                </a:cubicBezTo>
                <a:cubicBezTo>
                  <a:pt x="150495" y="521018"/>
                  <a:pt x="154305" y="523875"/>
                  <a:pt x="154305" y="559118"/>
                </a:cubicBezTo>
                <a:cubicBezTo>
                  <a:pt x="154305" y="603885"/>
                  <a:pt x="154305" y="646748"/>
                  <a:pt x="154305" y="691515"/>
                </a:cubicBezTo>
                <a:close/>
                <a:moveTo>
                  <a:pt x="114300" y="727710"/>
                </a:moveTo>
                <a:cubicBezTo>
                  <a:pt x="123825" y="727710"/>
                  <a:pt x="132398" y="725805"/>
                  <a:pt x="139065" y="728663"/>
                </a:cubicBezTo>
                <a:cubicBezTo>
                  <a:pt x="144780" y="730568"/>
                  <a:pt x="154305" y="737235"/>
                  <a:pt x="154305" y="741998"/>
                </a:cubicBezTo>
                <a:cubicBezTo>
                  <a:pt x="155258" y="787718"/>
                  <a:pt x="157162" y="833438"/>
                  <a:pt x="154305" y="879158"/>
                </a:cubicBezTo>
                <a:cubicBezTo>
                  <a:pt x="152400" y="906780"/>
                  <a:pt x="129540" y="887730"/>
                  <a:pt x="114300" y="894398"/>
                </a:cubicBezTo>
                <a:cubicBezTo>
                  <a:pt x="114300" y="837248"/>
                  <a:pt x="114300" y="783908"/>
                  <a:pt x="114300" y="72771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1144">
            <a:extLst>
              <a:ext uri="{FF2B5EF4-FFF2-40B4-BE49-F238E27FC236}">
                <a16:creationId xmlns="" xmlns:a16="http://schemas.microsoft.com/office/drawing/2014/main" id="{7EF318D1-AABD-46B6-A652-1DEBCB57693C}"/>
              </a:ext>
            </a:extLst>
          </p:cNvPr>
          <p:cNvSpPr/>
          <p:nvPr/>
        </p:nvSpPr>
        <p:spPr>
          <a:xfrm>
            <a:off x="9524795" y="5695855"/>
            <a:ext cx="385984" cy="992531"/>
          </a:xfrm>
          <a:custGeom>
            <a:avLst/>
            <a:gdLst>
              <a:gd name="connsiteX0" fmla="*/ 0 w 466725"/>
              <a:gd name="connsiteY0" fmla="*/ 1203008 h 1200150"/>
              <a:gd name="connsiteX1" fmla="*/ 468630 w 466725"/>
              <a:gd name="connsiteY1" fmla="*/ 1203008 h 1200150"/>
              <a:gd name="connsiteX2" fmla="*/ 464820 w 466725"/>
              <a:gd name="connsiteY2" fmla="*/ 1182053 h 1200150"/>
              <a:gd name="connsiteX3" fmla="*/ 464820 w 466725"/>
              <a:gd name="connsiteY3" fmla="*/ 32385 h 1200150"/>
              <a:gd name="connsiteX4" fmla="*/ 464820 w 466725"/>
              <a:gd name="connsiteY4" fmla="*/ 0 h 1200150"/>
              <a:gd name="connsiteX5" fmla="*/ 0 w 466725"/>
              <a:gd name="connsiteY5" fmla="*/ 0 h 1200150"/>
              <a:gd name="connsiteX6" fmla="*/ 0 w 466725"/>
              <a:gd name="connsiteY6" fmla="*/ 29528 h 1200150"/>
              <a:gd name="connsiteX7" fmla="*/ 0 w 466725"/>
              <a:gd name="connsiteY7" fmla="*/ 1183958 h 1200150"/>
              <a:gd name="connsiteX8" fmla="*/ 0 w 466725"/>
              <a:gd name="connsiteY8" fmla="*/ 1203008 h 1200150"/>
              <a:gd name="connsiteX9" fmla="*/ 110490 w 466725"/>
              <a:gd name="connsiteY9" fmla="*/ 892493 h 1200150"/>
              <a:gd name="connsiteX10" fmla="*/ 41910 w 466725"/>
              <a:gd name="connsiteY10" fmla="*/ 892493 h 1200150"/>
              <a:gd name="connsiteX11" fmla="*/ 41910 w 466725"/>
              <a:gd name="connsiteY11" fmla="*/ 825818 h 1200150"/>
              <a:gd name="connsiteX12" fmla="*/ 110490 w 466725"/>
              <a:gd name="connsiteY12" fmla="*/ 825818 h 1200150"/>
              <a:gd name="connsiteX13" fmla="*/ 110490 w 466725"/>
              <a:gd name="connsiteY13" fmla="*/ 892493 h 1200150"/>
              <a:gd name="connsiteX14" fmla="*/ 204788 w 466725"/>
              <a:gd name="connsiteY14" fmla="*/ 892493 h 1200150"/>
              <a:gd name="connsiteX15" fmla="*/ 146685 w 466725"/>
              <a:gd name="connsiteY15" fmla="*/ 892493 h 1200150"/>
              <a:gd name="connsiteX16" fmla="*/ 146685 w 466725"/>
              <a:gd name="connsiteY16" fmla="*/ 824865 h 1200150"/>
              <a:gd name="connsiteX17" fmla="*/ 204788 w 466725"/>
              <a:gd name="connsiteY17" fmla="*/ 824865 h 1200150"/>
              <a:gd name="connsiteX18" fmla="*/ 204788 w 466725"/>
              <a:gd name="connsiteY18" fmla="*/ 892493 h 1200150"/>
              <a:gd name="connsiteX19" fmla="*/ 206692 w 466725"/>
              <a:gd name="connsiteY19" fmla="*/ 673418 h 1200150"/>
              <a:gd name="connsiteX20" fmla="*/ 206692 w 466725"/>
              <a:gd name="connsiteY20" fmla="*/ 701040 h 1200150"/>
              <a:gd name="connsiteX21" fmla="*/ 195263 w 466725"/>
              <a:gd name="connsiteY21" fmla="*/ 702945 h 1200150"/>
              <a:gd name="connsiteX22" fmla="*/ 144780 w 466725"/>
              <a:gd name="connsiteY22" fmla="*/ 652463 h 1200150"/>
              <a:gd name="connsiteX23" fmla="*/ 164782 w 466725"/>
              <a:gd name="connsiteY23" fmla="*/ 632460 h 1200150"/>
              <a:gd name="connsiteX24" fmla="*/ 206692 w 466725"/>
              <a:gd name="connsiteY24" fmla="*/ 673418 h 1200150"/>
              <a:gd name="connsiteX25" fmla="*/ 309563 w 466725"/>
              <a:gd name="connsiteY25" fmla="*/ 892493 h 1200150"/>
              <a:gd name="connsiteX26" fmla="*/ 252413 w 466725"/>
              <a:gd name="connsiteY26" fmla="*/ 892493 h 1200150"/>
              <a:gd name="connsiteX27" fmla="*/ 252413 w 466725"/>
              <a:gd name="connsiteY27" fmla="*/ 824865 h 1200150"/>
              <a:gd name="connsiteX28" fmla="*/ 309563 w 466725"/>
              <a:gd name="connsiteY28" fmla="*/ 824865 h 1200150"/>
              <a:gd name="connsiteX29" fmla="*/ 309563 w 466725"/>
              <a:gd name="connsiteY29" fmla="*/ 892493 h 1200150"/>
              <a:gd name="connsiteX30" fmla="*/ 311467 w 466725"/>
              <a:gd name="connsiteY30" fmla="*/ 701993 h 1200150"/>
              <a:gd name="connsiteX31" fmla="*/ 250507 w 466725"/>
              <a:gd name="connsiteY31" fmla="*/ 701993 h 1200150"/>
              <a:gd name="connsiteX32" fmla="*/ 251460 w 466725"/>
              <a:gd name="connsiteY32" fmla="*/ 644843 h 1200150"/>
              <a:gd name="connsiteX33" fmla="*/ 264795 w 466725"/>
              <a:gd name="connsiteY33" fmla="*/ 633413 h 1200150"/>
              <a:gd name="connsiteX34" fmla="*/ 311467 w 466725"/>
              <a:gd name="connsiteY34" fmla="*/ 672465 h 1200150"/>
              <a:gd name="connsiteX35" fmla="*/ 311467 w 466725"/>
              <a:gd name="connsiteY35" fmla="*/ 701993 h 1200150"/>
              <a:gd name="connsiteX36" fmla="*/ 404813 w 466725"/>
              <a:gd name="connsiteY36" fmla="*/ 892493 h 1200150"/>
              <a:gd name="connsiteX37" fmla="*/ 347663 w 466725"/>
              <a:gd name="connsiteY37" fmla="*/ 892493 h 1200150"/>
              <a:gd name="connsiteX38" fmla="*/ 347663 w 466725"/>
              <a:gd name="connsiteY38" fmla="*/ 824865 h 1200150"/>
              <a:gd name="connsiteX39" fmla="*/ 404813 w 466725"/>
              <a:gd name="connsiteY39" fmla="*/ 824865 h 1200150"/>
              <a:gd name="connsiteX40" fmla="*/ 404813 w 466725"/>
              <a:gd name="connsiteY40" fmla="*/ 892493 h 1200150"/>
              <a:gd name="connsiteX41" fmla="*/ 404813 w 466725"/>
              <a:gd name="connsiteY41" fmla="*/ 797243 h 1200150"/>
              <a:gd name="connsiteX42" fmla="*/ 346710 w 466725"/>
              <a:gd name="connsiteY42" fmla="*/ 797243 h 1200150"/>
              <a:gd name="connsiteX43" fmla="*/ 345757 w 466725"/>
              <a:gd name="connsiteY43" fmla="*/ 779145 h 1200150"/>
              <a:gd name="connsiteX44" fmla="*/ 404813 w 466725"/>
              <a:gd name="connsiteY44" fmla="*/ 731520 h 1200150"/>
              <a:gd name="connsiteX45" fmla="*/ 404813 w 466725"/>
              <a:gd name="connsiteY45" fmla="*/ 797243 h 1200150"/>
              <a:gd name="connsiteX46" fmla="*/ 405765 w 466725"/>
              <a:gd name="connsiteY46" fmla="*/ 701993 h 1200150"/>
              <a:gd name="connsiteX47" fmla="*/ 345757 w 466725"/>
              <a:gd name="connsiteY47" fmla="*/ 701993 h 1200150"/>
              <a:gd name="connsiteX48" fmla="*/ 345757 w 466725"/>
              <a:gd name="connsiteY48" fmla="*/ 643890 h 1200150"/>
              <a:gd name="connsiteX49" fmla="*/ 355282 w 466725"/>
              <a:gd name="connsiteY49" fmla="*/ 634365 h 1200150"/>
              <a:gd name="connsiteX50" fmla="*/ 404813 w 466725"/>
              <a:gd name="connsiteY50" fmla="*/ 634365 h 1200150"/>
              <a:gd name="connsiteX51" fmla="*/ 405765 w 466725"/>
              <a:gd name="connsiteY51" fmla="*/ 701993 h 1200150"/>
              <a:gd name="connsiteX52" fmla="*/ 405765 w 466725"/>
              <a:gd name="connsiteY52" fmla="*/ 444818 h 1200150"/>
              <a:gd name="connsiteX53" fmla="*/ 405765 w 466725"/>
              <a:gd name="connsiteY53" fmla="*/ 513398 h 1200150"/>
              <a:gd name="connsiteX54" fmla="*/ 358140 w 466725"/>
              <a:gd name="connsiteY54" fmla="*/ 512445 h 1200150"/>
              <a:gd name="connsiteX55" fmla="*/ 345757 w 466725"/>
              <a:gd name="connsiteY55" fmla="*/ 500063 h 1200150"/>
              <a:gd name="connsiteX56" fmla="*/ 344805 w 466725"/>
              <a:gd name="connsiteY56" fmla="*/ 443865 h 1200150"/>
              <a:gd name="connsiteX57" fmla="*/ 405765 w 466725"/>
              <a:gd name="connsiteY57" fmla="*/ 444818 h 1200150"/>
              <a:gd name="connsiteX58" fmla="*/ 404813 w 466725"/>
              <a:gd name="connsiteY58" fmla="*/ 321945 h 1200150"/>
              <a:gd name="connsiteX59" fmla="*/ 346710 w 466725"/>
              <a:gd name="connsiteY59" fmla="*/ 321945 h 1200150"/>
              <a:gd name="connsiteX60" fmla="*/ 346710 w 466725"/>
              <a:gd name="connsiteY60" fmla="*/ 254318 h 1200150"/>
              <a:gd name="connsiteX61" fmla="*/ 404813 w 466725"/>
              <a:gd name="connsiteY61" fmla="*/ 254318 h 1200150"/>
              <a:gd name="connsiteX62" fmla="*/ 404813 w 466725"/>
              <a:gd name="connsiteY62" fmla="*/ 321945 h 1200150"/>
              <a:gd name="connsiteX63" fmla="*/ 404813 w 466725"/>
              <a:gd name="connsiteY63" fmla="*/ 159068 h 1200150"/>
              <a:gd name="connsiteX64" fmla="*/ 404813 w 466725"/>
              <a:gd name="connsiteY64" fmla="*/ 224790 h 1200150"/>
              <a:gd name="connsiteX65" fmla="*/ 346710 w 466725"/>
              <a:gd name="connsiteY65" fmla="*/ 224790 h 1200150"/>
              <a:gd name="connsiteX66" fmla="*/ 345757 w 466725"/>
              <a:gd name="connsiteY66" fmla="*/ 207645 h 1200150"/>
              <a:gd name="connsiteX67" fmla="*/ 404813 w 466725"/>
              <a:gd name="connsiteY67" fmla="*/ 159068 h 1200150"/>
              <a:gd name="connsiteX68" fmla="*/ 346710 w 466725"/>
              <a:gd name="connsiteY68" fmla="*/ 349568 h 1200150"/>
              <a:gd name="connsiteX69" fmla="*/ 403860 w 466725"/>
              <a:gd name="connsiteY69" fmla="*/ 349568 h 1200150"/>
              <a:gd name="connsiteX70" fmla="*/ 403860 w 466725"/>
              <a:gd name="connsiteY70" fmla="*/ 415290 h 1200150"/>
              <a:gd name="connsiteX71" fmla="*/ 399097 w 466725"/>
              <a:gd name="connsiteY71" fmla="*/ 417195 h 1200150"/>
              <a:gd name="connsiteX72" fmla="*/ 346710 w 466725"/>
              <a:gd name="connsiteY72" fmla="*/ 349568 h 1200150"/>
              <a:gd name="connsiteX73" fmla="*/ 348615 w 466725"/>
              <a:gd name="connsiteY73" fmla="*/ 544830 h 1200150"/>
              <a:gd name="connsiteX74" fmla="*/ 405765 w 466725"/>
              <a:gd name="connsiteY74" fmla="*/ 534353 h 1200150"/>
              <a:gd name="connsiteX75" fmla="*/ 405765 w 466725"/>
              <a:gd name="connsiteY75" fmla="*/ 593408 h 1200150"/>
              <a:gd name="connsiteX76" fmla="*/ 403860 w 466725"/>
              <a:gd name="connsiteY76" fmla="*/ 611505 h 1200150"/>
              <a:gd name="connsiteX77" fmla="*/ 348615 w 466725"/>
              <a:gd name="connsiteY77" fmla="*/ 602933 h 1200150"/>
              <a:gd name="connsiteX78" fmla="*/ 348615 w 466725"/>
              <a:gd name="connsiteY78" fmla="*/ 544830 h 1200150"/>
              <a:gd name="connsiteX79" fmla="*/ 306705 w 466725"/>
              <a:gd name="connsiteY79" fmla="*/ 605790 h 1200150"/>
              <a:gd name="connsiteX80" fmla="*/ 258127 w 466725"/>
              <a:gd name="connsiteY80" fmla="*/ 607695 h 1200150"/>
              <a:gd name="connsiteX81" fmla="*/ 251460 w 466725"/>
              <a:gd name="connsiteY81" fmla="*/ 595313 h 1200150"/>
              <a:gd name="connsiteX82" fmla="*/ 251460 w 466725"/>
              <a:gd name="connsiteY82" fmla="*/ 570548 h 1200150"/>
              <a:gd name="connsiteX83" fmla="*/ 284797 w 466725"/>
              <a:gd name="connsiteY83" fmla="*/ 537210 h 1200150"/>
              <a:gd name="connsiteX84" fmla="*/ 314325 w 466725"/>
              <a:gd name="connsiteY84" fmla="*/ 575310 h 1200150"/>
              <a:gd name="connsiteX85" fmla="*/ 306705 w 466725"/>
              <a:gd name="connsiteY85" fmla="*/ 605790 h 1200150"/>
              <a:gd name="connsiteX86" fmla="*/ 252413 w 466725"/>
              <a:gd name="connsiteY86" fmla="*/ 254318 h 1200150"/>
              <a:gd name="connsiteX87" fmla="*/ 309563 w 466725"/>
              <a:gd name="connsiteY87" fmla="*/ 254318 h 1200150"/>
              <a:gd name="connsiteX88" fmla="*/ 309563 w 466725"/>
              <a:gd name="connsiteY88" fmla="*/ 321945 h 1200150"/>
              <a:gd name="connsiteX89" fmla="*/ 252413 w 466725"/>
              <a:gd name="connsiteY89" fmla="*/ 321945 h 1200150"/>
              <a:gd name="connsiteX90" fmla="*/ 252413 w 466725"/>
              <a:gd name="connsiteY90" fmla="*/ 254318 h 1200150"/>
              <a:gd name="connsiteX91" fmla="*/ 253365 w 466725"/>
              <a:gd name="connsiteY91" fmla="*/ 349568 h 1200150"/>
              <a:gd name="connsiteX92" fmla="*/ 309563 w 466725"/>
              <a:gd name="connsiteY92" fmla="*/ 349568 h 1200150"/>
              <a:gd name="connsiteX93" fmla="*/ 309563 w 466725"/>
              <a:gd name="connsiteY93" fmla="*/ 414338 h 1200150"/>
              <a:gd name="connsiteX94" fmla="*/ 304800 w 466725"/>
              <a:gd name="connsiteY94" fmla="*/ 417195 h 1200150"/>
              <a:gd name="connsiteX95" fmla="*/ 253365 w 466725"/>
              <a:gd name="connsiteY95" fmla="*/ 349568 h 1200150"/>
              <a:gd name="connsiteX96" fmla="*/ 254317 w 466725"/>
              <a:gd name="connsiteY96" fmla="*/ 736283 h 1200150"/>
              <a:gd name="connsiteX97" fmla="*/ 310515 w 466725"/>
              <a:gd name="connsiteY97" fmla="*/ 725805 h 1200150"/>
              <a:gd name="connsiteX98" fmla="*/ 310515 w 466725"/>
              <a:gd name="connsiteY98" fmla="*/ 799147 h 1200150"/>
              <a:gd name="connsiteX99" fmla="*/ 255270 w 466725"/>
              <a:gd name="connsiteY99" fmla="*/ 793433 h 1200150"/>
              <a:gd name="connsiteX100" fmla="*/ 254317 w 466725"/>
              <a:gd name="connsiteY100" fmla="*/ 736283 h 1200150"/>
              <a:gd name="connsiteX101" fmla="*/ 201930 w 466725"/>
              <a:gd name="connsiteY101" fmla="*/ 605790 h 1200150"/>
              <a:gd name="connsiteX102" fmla="*/ 153352 w 466725"/>
              <a:gd name="connsiteY102" fmla="*/ 607695 h 1200150"/>
              <a:gd name="connsiteX103" fmla="*/ 146685 w 466725"/>
              <a:gd name="connsiteY103" fmla="*/ 595313 h 1200150"/>
              <a:gd name="connsiteX104" fmla="*/ 145732 w 466725"/>
              <a:gd name="connsiteY104" fmla="*/ 559118 h 1200150"/>
              <a:gd name="connsiteX105" fmla="*/ 169545 w 466725"/>
              <a:gd name="connsiteY105" fmla="*/ 536258 h 1200150"/>
              <a:gd name="connsiteX106" fmla="*/ 208597 w 466725"/>
              <a:gd name="connsiteY106" fmla="*/ 574358 h 1200150"/>
              <a:gd name="connsiteX107" fmla="*/ 201930 w 466725"/>
              <a:gd name="connsiteY107" fmla="*/ 605790 h 1200150"/>
              <a:gd name="connsiteX108" fmla="*/ 145732 w 466725"/>
              <a:gd name="connsiteY108" fmla="*/ 167640 h 1200150"/>
              <a:gd name="connsiteX109" fmla="*/ 157163 w 466725"/>
              <a:gd name="connsiteY109" fmla="*/ 158115 h 1200150"/>
              <a:gd name="connsiteX110" fmla="*/ 204788 w 466725"/>
              <a:gd name="connsiteY110" fmla="*/ 158115 h 1200150"/>
              <a:gd name="connsiteX111" fmla="*/ 204788 w 466725"/>
              <a:gd name="connsiteY111" fmla="*/ 226695 h 1200150"/>
              <a:gd name="connsiteX112" fmla="*/ 144780 w 466725"/>
              <a:gd name="connsiteY112" fmla="*/ 226695 h 1200150"/>
              <a:gd name="connsiteX113" fmla="*/ 145732 w 466725"/>
              <a:gd name="connsiteY113" fmla="*/ 167640 h 1200150"/>
              <a:gd name="connsiteX114" fmla="*/ 204788 w 466725"/>
              <a:gd name="connsiteY114" fmla="*/ 254318 h 1200150"/>
              <a:gd name="connsiteX115" fmla="*/ 204788 w 466725"/>
              <a:gd name="connsiteY115" fmla="*/ 320993 h 1200150"/>
              <a:gd name="connsiteX116" fmla="*/ 146685 w 466725"/>
              <a:gd name="connsiteY116" fmla="*/ 320993 h 1200150"/>
              <a:gd name="connsiteX117" fmla="*/ 146685 w 466725"/>
              <a:gd name="connsiteY117" fmla="*/ 254318 h 1200150"/>
              <a:gd name="connsiteX118" fmla="*/ 204788 w 466725"/>
              <a:gd name="connsiteY118" fmla="*/ 254318 h 1200150"/>
              <a:gd name="connsiteX119" fmla="*/ 144780 w 466725"/>
              <a:gd name="connsiteY119" fmla="*/ 349568 h 1200150"/>
              <a:gd name="connsiteX120" fmla="*/ 205740 w 466725"/>
              <a:gd name="connsiteY120" fmla="*/ 349568 h 1200150"/>
              <a:gd name="connsiteX121" fmla="*/ 204788 w 466725"/>
              <a:gd name="connsiteY121" fmla="*/ 407670 h 1200150"/>
              <a:gd name="connsiteX122" fmla="*/ 194310 w 466725"/>
              <a:gd name="connsiteY122" fmla="*/ 418148 h 1200150"/>
              <a:gd name="connsiteX123" fmla="*/ 144780 w 466725"/>
              <a:gd name="connsiteY123" fmla="*/ 377190 h 1200150"/>
              <a:gd name="connsiteX124" fmla="*/ 144780 w 466725"/>
              <a:gd name="connsiteY124" fmla="*/ 349568 h 1200150"/>
              <a:gd name="connsiteX125" fmla="*/ 148590 w 466725"/>
              <a:gd name="connsiteY125" fmla="*/ 451485 h 1200150"/>
              <a:gd name="connsiteX126" fmla="*/ 204788 w 466725"/>
              <a:gd name="connsiteY126" fmla="*/ 441008 h 1200150"/>
              <a:gd name="connsiteX127" fmla="*/ 204788 w 466725"/>
              <a:gd name="connsiteY127" fmla="*/ 515303 h 1200150"/>
              <a:gd name="connsiteX128" fmla="*/ 148590 w 466725"/>
              <a:gd name="connsiteY128" fmla="*/ 506730 h 1200150"/>
              <a:gd name="connsiteX129" fmla="*/ 148590 w 466725"/>
              <a:gd name="connsiteY129" fmla="*/ 451485 h 1200150"/>
              <a:gd name="connsiteX130" fmla="*/ 112395 w 466725"/>
              <a:gd name="connsiteY130" fmla="*/ 782003 h 1200150"/>
              <a:gd name="connsiteX131" fmla="*/ 110490 w 466725"/>
              <a:gd name="connsiteY131" fmla="*/ 797243 h 1200150"/>
              <a:gd name="connsiteX132" fmla="*/ 89535 w 466725"/>
              <a:gd name="connsiteY132" fmla="*/ 798195 h 1200150"/>
              <a:gd name="connsiteX133" fmla="*/ 39052 w 466725"/>
              <a:gd name="connsiteY133" fmla="*/ 745808 h 1200150"/>
              <a:gd name="connsiteX134" fmla="*/ 56197 w 466725"/>
              <a:gd name="connsiteY134" fmla="*/ 727710 h 1200150"/>
              <a:gd name="connsiteX135" fmla="*/ 112395 w 466725"/>
              <a:gd name="connsiteY135" fmla="*/ 782003 h 1200150"/>
              <a:gd name="connsiteX136" fmla="*/ 74295 w 466725"/>
              <a:gd name="connsiteY136" fmla="*/ 609600 h 1200150"/>
              <a:gd name="connsiteX137" fmla="*/ 40005 w 466725"/>
              <a:gd name="connsiteY137" fmla="*/ 572453 h 1200150"/>
              <a:gd name="connsiteX138" fmla="*/ 78105 w 466725"/>
              <a:gd name="connsiteY138" fmla="*/ 537210 h 1200150"/>
              <a:gd name="connsiteX139" fmla="*/ 112395 w 466725"/>
              <a:gd name="connsiteY139" fmla="*/ 574358 h 1200150"/>
              <a:gd name="connsiteX140" fmla="*/ 74295 w 466725"/>
              <a:gd name="connsiteY140" fmla="*/ 609600 h 1200150"/>
              <a:gd name="connsiteX141" fmla="*/ 112395 w 466725"/>
              <a:gd name="connsiteY141" fmla="*/ 480060 h 1200150"/>
              <a:gd name="connsiteX142" fmla="*/ 75247 w 466725"/>
              <a:gd name="connsiteY142" fmla="*/ 513398 h 1200150"/>
              <a:gd name="connsiteX143" fmla="*/ 40005 w 466725"/>
              <a:gd name="connsiteY143" fmla="*/ 477203 h 1200150"/>
              <a:gd name="connsiteX144" fmla="*/ 76200 w 466725"/>
              <a:gd name="connsiteY144" fmla="*/ 442913 h 1200150"/>
              <a:gd name="connsiteX145" fmla="*/ 112395 w 466725"/>
              <a:gd name="connsiteY145" fmla="*/ 480060 h 1200150"/>
              <a:gd name="connsiteX146" fmla="*/ 41910 w 466725"/>
              <a:gd name="connsiteY146" fmla="*/ 320993 h 1200150"/>
              <a:gd name="connsiteX147" fmla="*/ 41910 w 466725"/>
              <a:gd name="connsiteY147" fmla="*/ 252413 h 1200150"/>
              <a:gd name="connsiteX148" fmla="*/ 109538 w 466725"/>
              <a:gd name="connsiteY148" fmla="*/ 252413 h 1200150"/>
              <a:gd name="connsiteX149" fmla="*/ 109538 w 466725"/>
              <a:gd name="connsiteY149" fmla="*/ 320993 h 1200150"/>
              <a:gd name="connsiteX150" fmla="*/ 41910 w 466725"/>
              <a:gd name="connsiteY150" fmla="*/ 320993 h 1200150"/>
              <a:gd name="connsiteX151" fmla="*/ 40957 w 466725"/>
              <a:gd name="connsiteY151" fmla="*/ 169545 h 1200150"/>
              <a:gd name="connsiteX152" fmla="*/ 91440 w 466725"/>
              <a:gd name="connsiteY152" fmla="*/ 158115 h 1200150"/>
              <a:gd name="connsiteX153" fmla="*/ 111442 w 466725"/>
              <a:gd name="connsiteY153" fmla="*/ 171450 h 1200150"/>
              <a:gd name="connsiteX154" fmla="*/ 111442 w 466725"/>
              <a:gd name="connsiteY154" fmla="*/ 226695 h 1200150"/>
              <a:gd name="connsiteX155" fmla="*/ 87630 w 466725"/>
              <a:gd name="connsiteY155" fmla="*/ 227648 h 1200150"/>
              <a:gd name="connsiteX156" fmla="*/ 39052 w 466725"/>
              <a:gd name="connsiteY156" fmla="*/ 227648 h 1200150"/>
              <a:gd name="connsiteX157" fmla="*/ 40957 w 466725"/>
              <a:gd name="connsiteY157" fmla="*/ 169545 h 1200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</a:cxnLst>
            <a:rect l="l" t="t" r="r" b="b"/>
            <a:pathLst>
              <a:path w="466725" h="1200150">
                <a:moveTo>
                  <a:pt x="0" y="1203008"/>
                </a:moveTo>
                <a:lnTo>
                  <a:pt x="468630" y="1203008"/>
                </a:lnTo>
                <a:cubicBezTo>
                  <a:pt x="466725" y="1197293"/>
                  <a:pt x="464820" y="1189673"/>
                  <a:pt x="464820" y="1182053"/>
                </a:cubicBezTo>
                <a:cubicBezTo>
                  <a:pt x="464820" y="799147"/>
                  <a:pt x="464820" y="415290"/>
                  <a:pt x="464820" y="32385"/>
                </a:cubicBezTo>
                <a:cubicBezTo>
                  <a:pt x="464820" y="21908"/>
                  <a:pt x="464820" y="11430"/>
                  <a:pt x="464820" y="0"/>
                </a:cubicBezTo>
                <a:cubicBezTo>
                  <a:pt x="308610" y="0"/>
                  <a:pt x="156210" y="0"/>
                  <a:pt x="0" y="0"/>
                </a:cubicBezTo>
                <a:cubicBezTo>
                  <a:pt x="0" y="10478"/>
                  <a:pt x="0" y="20003"/>
                  <a:pt x="0" y="29528"/>
                </a:cubicBezTo>
                <a:cubicBezTo>
                  <a:pt x="0" y="414338"/>
                  <a:pt x="0" y="799147"/>
                  <a:pt x="0" y="1183958"/>
                </a:cubicBezTo>
                <a:cubicBezTo>
                  <a:pt x="952" y="1189673"/>
                  <a:pt x="1905" y="1196340"/>
                  <a:pt x="0" y="1203008"/>
                </a:cubicBezTo>
                <a:close/>
                <a:moveTo>
                  <a:pt x="110490" y="892493"/>
                </a:moveTo>
                <a:cubicBezTo>
                  <a:pt x="87630" y="892493"/>
                  <a:pt x="65722" y="892493"/>
                  <a:pt x="41910" y="892493"/>
                </a:cubicBezTo>
                <a:cubicBezTo>
                  <a:pt x="41910" y="870585"/>
                  <a:pt x="41910" y="848678"/>
                  <a:pt x="41910" y="825818"/>
                </a:cubicBezTo>
                <a:cubicBezTo>
                  <a:pt x="64770" y="825818"/>
                  <a:pt x="86677" y="825818"/>
                  <a:pt x="110490" y="825818"/>
                </a:cubicBezTo>
                <a:cubicBezTo>
                  <a:pt x="110490" y="847725"/>
                  <a:pt x="110490" y="869633"/>
                  <a:pt x="110490" y="892493"/>
                </a:cubicBezTo>
                <a:close/>
                <a:moveTo>
                  <a:pt x="204788" y="892493"/>
                </a:moveTo>
                <a:cubicBezTo>
                  <a:pt x="184785" y="892493"/>
                  <a:pt x="166688" y="892493"/>
                  <a:pt x="146685" y="892493"/>
                </a:cubicBezTo>
                <a:cubicBezTo>
                  <a:pt x="146685" y="870585"/>
                  <a:pt x="146685" y="848678"/>
                  <a:pt x="146685" y="824865"/>
                </a:cubicBezTo>
                <a:cubicBezTo>
                  <a:pt x="165735" y="824865"/>
                  <a:pt x="184785" y="824865"/>
                  <a:pt x="204788" y="824865"/>
                </a:cubicBezTo>
                <a:cubicBezTo>
                  <a:pt x="204788" y="848678"/>
                  <a:pt x="204788" y="869633"/>
                  <a:pt x="204788" y="892493"/>
                </a:cubicBezTo>
                <a:close/>
                <a:moveTo>
                  <a:pt x="206692" y="673418"/>
                </a:moveTo>
                <a:cubicBezTo>
                  <a:pt x="206692" y="681990"/>
                  <a:pt x="206692" y="691515"/>
                  <a:pt x="206692" y="701040"/>
                </a:cubicBezTo>
                <a:cubicBezTo>
                  <a:pt x="200025" y="701993"/>
                  <a:pt x="198120" y="702945"/>
                  <a:pt x="195263" y="702945"/>
                </a:cubicBezTo>
                <a:cubicBezTo>
                  <a:pt x="136207" y="701993"/>
                  <a:pt x="146685" y="712470"/>
                  <a:pt x="144780" y="652463"/>
                </a:cubicBezTo>
                <a:cubicBezTo>
                  <a:pt x="144780" y="638175"/>
                  <a:pt x="149542" y="632460"/>
                  <a:pt x="164782" y="632460"/>
                </a:cubicBezTo>
                <a:cubicBezTo>
                  <a:pt x="215265" y="633413"/>
                  <a:pt x="204788" y="629603"/>
                  <a:pt x="206692" y="673418"/>
                </a:cubicBezTo>
                <a:close/>
                <a:moveTo>
                  <a:pt x="309563" y="892493"/>
                </a:moveTo>
                <a:cubicBezTo>
                  <a:pt x="291465" y="892493"/>
                  <a:pt x="272415" y="892493"/>
                  <a:pt x="252413" y="892493"/>
                </a:cubicBezTo>
                <a:cubicBezTo>
                  <a:pt x="252413" y="870585"/>
                  <a:pt x="252413" y="848678"/>
                  <a:pt x="252413" y="824865"/>
                </a:cubicBezTo>
                <a:cubicBezTo>
                  <a:pt x="272415" y="824865"/>
                  <a:pt x="290513" y="824865"/>
                  <a:pt x="309563" y="824865"/>
                </a:cubicBezTo>
                <a:cubicBezTo>
                  <a:pt x="309563" y="847725"/>
                  <a:pt x="309563" y="869633"/>
                  <a:pt x="309563" y="892493"/>
                </a:cubicBezTo>
                <a:close/>
                <a:moveTo>
                  <a:pt x="311467" y="701993"/>
                </a:moveTo>
                <a:cubicBezTo>
                  <a:pt x="289560" y="701993"/>
                  <a:pt x="271463" y="701993"/>
                  <a:pt x="250507" y="701993"/>
                </a:cubicBezTo>
                <a:cubicBezTo>
                  <a:pt x="250507" y="681990"/>
                  <a:pt x="249555" y="662940"/>
                  <a:pt x="251460" y="644843"/>
                </a:cubicBezTo>
                <a:cubicBezTo>
                  <a:pt x="251460" y="641033"/>
                  <a:pt x="259080" y="634365"/>
                  <a:pt x="264795" y="633413"/>
                </a:cubicBezTo>
                <a:cubicBezTo>
                  <a:pt x="307657" y="626745"/>
                  <a:pt x="312420" y="630555"/>
                  <a:pt x="311467" y="672465"/>
                </a:cubicBezTo>
                <a:cubicBezTo>
                  <a:pt x="311467" y="681990"/>
                  <a:pt x="311467" y="690563"/>
                  <a:pt x="311467" y="701993"/>
                </a:cubicBezTo>
                <a:close/>
                <a:moveTo>
                  <a:pt x="404813" y="892493"/>
                </a:moveTo>
                <a:cubicBezTo>
                  <a:pt x="385763" y="892493"/>
                  <a:pt x="367665" y="892493"/>
                  <a:pt x="347663" y="892493"/>
                </a:cubicBezTo>
                <a:cubicBezTo>
                  <a:pt x="347663" y="870585"/>
                  <a:pt x="347663" y="848678"/>
                  <a:pt x="347663" y="824865"/>
                </a:cubicBezTo>
                <a:cubicBezTo>
                  <a:pt x="366713" y="824865"/>
                  <a:pt x="384810" y="824865"/>
                  <a:pt x="404813" y="824865"/>
                </a:cubicBezTo>
                <a:cubicBezTo>
                  <a:pt x="404813" y="846772"/>
                  <a:pt x="404813" y="869633"/>
                  <a:pt x="404813" y="892493"/>
                </a:cubicBezTo>
                <a:close/>
                <a:moveTo>
                  <a:pt x="404813" y="797243"/>
                </a:moveTo>
                <a:cubicBezTo>
                  <a:pt x="385763" y="797243"/>
                  <a:pt x="367665" y="797243"/>
                  <a:pt x="346710" y="797243"/>
                </a:cubicBezTo>
                <a:cubicBezTo>
                  <a:pt x="345757" y="789622"/>
                  <a:pt x="345757" y="784860"/>
                  <a:pt x="345757" y="779145"/>
                </a:cubicBezTo>
                <a:cubicBezTo>
                  <a:pt x="344805" y="722947"/>
                  <a:pt x="346710" y="721043"/>
                  <a:pt x="404813" y="731520"/>
                </a:cubicBezTo>
                <a:cubicBezTo>
                  <a:pt x="404813" y="752475"/>
                  <a:pt x="404813" y="773430"/>
                  <a:pt x="404813" y="797243"/>
                </a:cubicBezTo>
                <a:close/>
                <a:moveTo>
                  <a:pt x="405765" y="701993"/>
                </a:moveTo>
                <a:cubicBezTo>
                  <a:pt x="386715" y="701993"/>
                  <a:pt x="367665" y="701993"/>
                  <a:pt x="345757" y="701993"/>
                </a:cubicBezTo>
                <a:cubicBezTo>
                  <a:pt x="345757" y="681990"/>
                  <a:pt x="344805" y="662940"/>
                  <a:pt x="345757" y="643890"/>
                </a:cubicBezTo>
                <a:cubicBezTo>
                  <a:pt x="345757" y="640080"/>
                  <a:pt x="351472" y="634365"/>
                  <a:pt x="355282" y="634365"/>
                </a:cubicBezTo>
                <a:cubicBezTo>
                  <a:pt x="371475" y="633413"/>
                  <a:pt x="387667" y="634365"/>
                  <a:pt x="404813" y="634365"/>
                </a:cubicBezTo>
                <a:cubicBezTo>
                  <a:pt x="405765" y="659130"/>
                  <a:pt x="405765" y="680085"/>
                  <a:pt x="405765" y="701993"/>
                </a:cubicBezTo>
                <a:close/>
                <a:moveTo>
                  <a:pt x="405765" y="444818"/>
                </a:moveTo>
                <a:cubicBezTo>
                  <a:pt x="405765" y="467678"/>
                  <a:pt x="405765" y="488633"/>
                  <a:pt x="405765" y="513398"/>
                </a:cubicBezTo>
                <a:cubicBezTo>
                  <a:pt x="389572" y="513398"/>
                  <a:pt x="373380" y="514350"/>
                  <a:pt x="358140" y="512445"/>
                </a:cubicBezTo>
                <a:cubicBezTo>
                  <a:pt x="353377" y="512445"/>
                  <a:pt x="346710" y="504825"/>
                  <a:pt x="345757" y="500063"/>
                </a:cubicBezTo>
                <a:cubicBezTo>
                  <a:pt x="344805" y="481965"/>
                  <a:pt x="344805" y="463868"/>
                  <a:pt x="344805" y="443865"/>
                </a:cubicBezTo>
                <a:cubicBezTo>
                  <a:pt x="365760" y="444818"/>
                  <a:pt x="384810" y="444818"/>
                  <a:pt x="405765" y="444818"/>
                </a:cubicBezTo>
                <a:close/>
                <a:moveTo>
                  <a:pt x="404813" y="321945"/>
                </a:moveTo>
                <a:cubicBezTo>
                  <a:pt x="385763" y="321945"/>
                  <a:pt x="367665" y="321945"/>
                  <a:pt x="346710" y="321945"/>
                </a:cubicBezTo>
                <a:cubicBezTo>
                  <a:pt x="346710" y="298133"/>
                  <a:pt x="346710" y="277178"/>
                  <a:pt x="346710" y="254318"/>
                </a:cubicBezTo>
                <a:cubicBezTo>
                  <a:pt x="365760" y="254318"/>
                  <a:pt x="384810" y="254318"/>
                  <a:pt x="404813" y="254318"/>
                </a:cubicBezTo>
                <a:cubicBezTo>
                  <a:pt x="404813" y="276225"/>
                  <a:pt x="404813" y="298133"/>
                  <a:pt x="404813" y="321945"/>
                </a:cubicBezTo>
                <a:close/>
                <a:moveTo>
                  <a:pt x="404813" y="159068"/>
                </a:moveTo>
                <a:cubicBezTo>
                  <a:pt x="404813" y="180023"/>
                  <a:pt x="404813" y="201930"/>
                  <a:pt x="404813" y="224790"/>
                </a:cubicBezTo>
                <a:cubicBezTo>
                  <a:pt x="386715" y="224790"/>
                  <a:pt x="367665" y="224790"/>
                  <a:pt x="346710" y="224790"/>
                </a:cubicBezTo>
                <a:cubicBezTo>
                  <a:pt x="345757" y="218123"/>
                  <a:pt x="345757" y="212408"/>
                  <a:pt x="345757" y="207645"/>
                </a:cubicBezTo>
                <a:cubicBezTo>
                  <a:pt x="343852" y="151448"/>
                  <a:pt x="345757" y="150495"/>
                  <a:pt x="404813" y="159068"/>
                </a:cubicBezTo>
                <a:close/>
                <a:moveTo>
                  <a:pt x="346710" y="349568"/>
                </a:moveTo>
                <a:cubicBezTo>
                  <a:pt x="365760" y="349568"/>
                  <a:pt x="383857" y="349568"/>
                  <a:pt x="403860" y="349568"/>
                </a:cubicBezTo>
                <a:cubicBezTo>
                  <a:pt x="403860" y="371475"/>
                  <a:pt x="403860" y="393383"/>
                  <a:pt x="403860" y="415290"/>
                </a:cubicBezTo>
                <a:cubicBezTo>
                  <a:pt x="401955" y="416243"/>
                  <a:pt x="401003" y="417195"/>
                  <a:pt x="399097" y="417195"/>
                </a:cubicBezTo>
                <a:cubicBezTo>
                  <a:pt x="336232" y="417195"/>
                  <a:pt x="343852" y="433388"/>
                  <a:pt x="346710" y="349568"/>
                </a:cubicBezTo>
                <a:close/>
                <a:moveTo>
                  <a:pt x="348615" y="544830"/>
                </a:moveTo>
                <a:cubicBezTo>
                  <a:pt x="355282" y="534353"/>
                  <a:pt x="383857" y="538163"/>
                  <a:pt x="405765" y="534353"/>
                </a:cubicBezTo>
                <a:cubicBezTo>
                  <a:pt x="405765" y="558165"/>
                  <a:pt x="405765" y="576263"/>
                  <a:pt x="405765" y="593408"/>
                </a:cubicBezTo>
                <a:cubicBezTo>
                  <a:pt x="405765" y="598170"/>
                  <a:pt x="404813" y="601980"/>
                  <a:pt x="403860" y="611505"/>
                </a:cubicBezTo>
                <a:cubicBezTo>
                  <a:pt x="383857" y="608648"/>
                  <a:pt x="355282" y="613410"/>
                  <a:pt x="348615" y="602933"/>
                </a:cubicBezTo>
                <a:cubicBezTo>
                  <a:pt x="340042" y="588645"/>
                  <a:pt x="340042" y="559118"/>
                  <a:pt x="348615" y="544830"/>
                </a:cubicBezTo>
                <a:close/>
                <a:moveTo>
                  <a:pt x="306705" y="605790"/>
                </a:moveTo>
                <a:cubicBezTo>
                  <a:pt x="291465" y="609600"/>
                  <a:pt x="274320" y="608648"/>
                  <a:pt x="258127" y="607695"/>
                </a:cubicBezTo>
                <a:cubicBezTo>
                  <a:pt x="255270" y="607695"/>
                  <a:pt x="252413" y="600075"/>
                  <a:pt x="251460" y="595313"/>
                </a:cubicBezTo>
                <a:cubicBezTo>
                  <a:pt x="250507" y="586740"/>
                  <a:pt x="251460" y="579120"/>
                  <a:pt x="251460" y="570548"/>
                </a:cubicBezTo>
                <a:cubicBezTo>
                  <a:pt x="251460" y="537210"/>
                  <a:pt x="251460" y="537210"/>
                  <a:pt x="284797" y="537210"/>
                </a:cubicBezTo>
                <a:cubicBezTo>
                  <a:pt x="312420" y="537210"/>
                  <a:pt x="312420" y="537210"/>
                  <a:pt x="314325" y="575310"/>
                </a:cubicBezTo>
                <a:cubicBezTo>
                  <a:pt x="311467" y="585788"/>
                  <a:pt x="311467" y="604838"/>
                  <a:pt x="306705" y="605790"/>
                </a:cubicBezTo>
                <a:close/>
                <a:moveTo>
                  <a:pt x="252413" y="254318"/>
                </a:moveTo>
                <a:cubicBezTo>
                  <a:pt x="270510" y="254318"/>
                  <a:pt x="289560" y="254318"/>
                  <a:pt x="309563" y="254318"/>
                </a:cubicBezTo>
                <a:cubicBezTo>
                  <a:pt x="309563" y="275273"/>
                  <a:pt x="309563" y="297180"/>
                  <a:pt x="309563" y="321945"/>
                </a:cubicBezTo>
                <a:cubicBezTo>
                  <a:pt x="290513" y="321945"/>
                  <a:pt x="272415" y="321945"/>
                  <a:pt x="252413" y="321945"/>
                </a:cubicBezTo>
                <a:cubicBezTo>
                  <a:pt x="252413" y="300038"/>
                  <a:pt x="252413" y="278130"/>
                  <a:pt x="252413" y="254318"/>
                </a:cubicBezTo>
                <a:close/>
                <a:moveTo>
                  <a:pt x="253365" y="349568"/>
                </a:moveTo>
                <a:cubicBezTo>
                  <a:pt x="271463" y="349568"/>
                  <a:pt x="289560" y="349568"/>
                  <a:pt x="309563" y="349568"/>
                </a:cubicBezTo>
                <a:cubicBezTo>
                  <a:pt x="309563" y="372428"/>
                  <a:pt x="309563" y="393383"/>
                  <a:pt x="309563" y="414338"/>
                </a:cubicBezTo>
                <a:cubicBezTo>
                  <a:pt x="306705" y="416243"/>
                  <a:pt x="305752" y="417195"/>
                  <a:pt x="304800" y="417195"/>
                </a:cubicBezTo>
                <a:cubicBezTo>
                  <a:pt x="247650" y="422910"/>
                  <a:pt x="240030" y="412433"/>
                  <a:pt x="253365" y="349568"/>
                </a:cubicBezTo>
                <a:close/>
                <a:moveTo>
                  <a:pt x="254317" y="736283"/>
                </a:moveTo>
                <a:cubicBezTo>
                  <a:pt x="260985" y="725805"/>
                  <a:pt x="288607" y="728663"/>
                  <a:pt x="310515" y="725805"/>
                </a:cubicBezTo>
                <a:cubicBezTo>
                  <a:pt x="310515" y="753428"/>
                  <a:pt x="310515" y="774383"/>
                  <a:pt x="310515" y="799147"/>
                </a:cubicBezTo>
                <a:cubicBezTo>
                  <a:pt x="291465" y="798195"/>
                  <a:pt x="262890" y="803910"/>
                  <a:pt x="255270" y="793433"/>
                </a:cubicBezTo>
                <a:cubicBezTo>
                  <a:pt x="245745" y="780097"/>
                  <a:pt x="244792" y="750570"/>
                  <a:pt x="254317" y="736283"/>
                </a:cubicBezTo>
                <a:close/>
                <a:moveTo>
                  <a:pt x="201930" y="605790"/>
                </a:moveTo>
                <a:cubicBezTo>
                  <a:pt x="186690" y="610553"/>
                  <a:pt x="169545" y="608648"/>
                  <a:pt x="153352" y="607695"/>
                </a:cubicBezTo>
                <a:cubicBezTo>
                  <a:pt x="150495" y="607695"/>
                  <a:pt x="146685" y="600075"/>
                  <a:pt x="146685" y="595313"/>
                </a:cubicBezTo>
                <a:cubicBezTo>
                  <a:pt x="145732" y="582930"/>
                  <a:pt x="147638" y="571500"/>
                  <a:pt x="145732" y="559118"/>
                </a:cubicBezTo>
                <a:cubicBezTo>
                  <a:pt x="143827" y="540068"/>
                  <a:pt x="152400" y="536258"/>
                  <a:pt x="169545" y="536258"/>
                </a:cubicBezTo>
                <a:cubicBezTo>
                  <a:pt x="214313" y="537210"/>
                  <a:pt x="206692" y="533400"/>
                  <a:pt x="208597" y="574358"/>
                </a:cubicBezTo>
                <a:cubicBezTo>
                  <a:pt x="205740" y="585788"/>
                  <a:pt x="206692" y="604838"/>
                  <a:pt x="201930" y="605790"/>
                </a:cubicBezTo>
                <a:close/>
                <a:moveTo>
                  <a:pt x="145732" y="167640"/>
                </a:moveTo>
                <a:cubicBezTo>
                  <a:pt x="145732" y="163830"/>
                  <a:pt x="153352" y="158115"/>
                  <a:pt x="157163" y="158115"/>
                </a:cubicBezTo>
                <a:cubicBezTo>
                  <a:pt x="172402" y="157163"/>
                  <a:pt x="186690" y="158115"/>
                  <a:pt x="204788" y="158115"/>
                </a:cubicBezTo>
                <a:cubicBezTo>
                  <a:pt x="204788" y="182880"/>
                  <a:pt x="204788" y="203835"/>
                  <a:pt x="204788" y="226695"/>
                </a:cubicBezTo>
                <a:cubicBezTo>
                  <a:pt x="185738" y="226695"/>
                  <a:pt x="166688" y="226695"/>
                  <a:pt x="144780" y="226695"/>
                </a:cubicBezTo>
                <a:cubicBezTo>
                  <a:pt x="145732" y="205740"/>
                  <a:pt x="144780" y="186690"/>
                  <a:pt x="145732" y="167640"/>
                </a:cubicBezTo>
                <a:close/>
                <a:moveTo>
                  <a:pt x="204788" y="254318"/>
                </a:moveTo>
                <a:cubicBezTo>
                  <a:pt x="204788" y="276225"/>
                  <a:pt x="204788" y="297180"/>
                  <a:pt x="204788" y="320993"/>
                </a:cubicBezTo>
                <a:cubicBezTo>
                  <a:pt x="186690" y="320993"/>
                  <a:pt x="167640" y="320993"/>
                  <a:pt x="146685" y="320993"/>
                </a:cubicBezTo>
                <a:cubicBezTo>
                  <a:pt x="146685" y="298133"/>
                  <a:pt x="146685" y="277178"/>
                  <a:pt x="146685" y="254318"/>
                </a:cubicBezTo>
                <a:cubicBezTo>
                  <a:pt x="165735" y="254318"/>
                  <a:pt x="183832" y="254318"/>
                  <a:pt x="204788" y="254318"/>
                </a:cubicBezTo>
                <a:close/>
                <a:moveTo>
                  <a:pt x="144780" y="349568"/>
                </a:moveTo>
                <a:cubicBezTo>
                  <a:pt x="165735" y="349568"/>
                  <a:pt x="183832" y="349568"/>
                  <a:pt x="205740" y="349568"/>
                </a:cubicBezTo>
                <a:cubicBezTo>
                  <a:pt x="205740" y="368618"/>
                  <a:pt x="206692" y="388620"/>
                  <a:pt x="204788" y="407670"/>
                </a:cubicBezTo>
                <a:cubicBezTo>
                  <a:pt x="204788" y="411480"/>
                  <a:pt x="198120" y="417195"/>
                  <a:pt x="194310" y="418148"/>
                </a:cubicBezTo>
                <a:cubicBezTo>
                  <a:pt x="150495" y="426720"/>
                  <a:pt x="144780" y="421005"/>
                  <a:pt x="144780" y="377190"/>
                </a:cubicBezTo>
                <a:cubicBezTo>
                  <a:pt x="144780" y="368618"/>
                  <a:pt x="144780" y="359093"/>
                  <a:pt x="144780" y="349568"/>
                </a:cubicBezTo>
                <a:close/>
                <a:moveTo>
                  <a:pt x="148590" y="451485"/>
                </a:moveTo>
                <a:cubicBezTo>
                  <a:pt x="156210" y="441008"/>
                  <a:pt x="183832" y="443865"/>
                  <a:pt x="204788" y="441008"/>
                </a:cubicBezTo>
                <a:cubicBezTo>
                  <a:pt x="204788" y="468630"/>
                  <a:pt x="204788" y="489585"/>
                  <a:pt x="204788" y="515303"/>
                </a:cubicBezTo>
                <a:cubicBezTo>
                  <a:pt x="184785" y="513398"/>
                  <a:pt x="157163" y="517208"/>
                  <a:pt x="148590" y="506730"/>
                </a:cubicBezTo>
                <a:cubicBezTo>
                  <a:pt x="140017" y="494348"/>
                  <a:pt x="139065" y="463868"/>
                  <a:pt x="148590" y="451485"/>
                </a:cubicBezTo>
                <a:close/>
                <a:moveTo>
                  <a:pt x="112395" y="782003"/>
                </a:moveTo>
                <a:cubicBezTo>
                  <a:pt x="112395" y="786765"/>
                  <a:pt x="111442" y="790575"/>
                  <a:pt x="110490" y="797243"/>
                </a:cubicBezTo>
                <a:cubicBezTo>
                  <a:pt x="101917" y="797243"/>
                  <a:pt x="96202" y="798195"/>
                  <a:pt x="89535" y="798195"/>
                </a:cubicBezTo>
                <a:cubicBezTo>
                  <a:pt x="36195" y="799147"/>
                  <a:pt x="36195" y="799147"/>
                  <a:pt x="39052" y="745808"/>
                </a:cubicBezTo>
                <a:cubicBezTo>
                  <a:pt x="40005" y="733425"/>
                  <a:pt x="42863" y="727710"/>
                  <a:pt x="56197" y="727710"/>
                </a:cubicBezTo>
                <a:cubicBezTo>
                  <a:pt x="122872" y="729615"/>
                  <a:pt x="111442" y="717233"/>
                  <a:pt x="112395" y="782003"/>
                </a:cubicBezTo>
                <a:close/>
                <a:moveTo>
                  <a:pt x="74295" y="609600"/>
                </a:moveTo>
                <a:cubicBezTo>
                  <a:pt x="40005" y="609600"/>
                  <a:pt x="40005" y="609600"/>
                  <a:pt x="40005" y="572453"/>
                </a:cubicBezTo>
                <a:cubicBezTo>
                  <a:pt x="40005" y="537210"/>
                  <a:pt x="40005" y="537210"/>
                  <a:pt x="78105" y="537210"/>
                </a:cubicBezTo>
                <a:cubicBezTo>
                  <a:pt x="112395" y="537210"/>
                  <a:pt x="112395" y="537210"/>
                  <a:pt x="112395" y="574358"/>
                </a:cubicBezTo>
                <a:cubicBezTo>
                  <a:pt x="112395" y="609600"/>
                  <a:pt x="112395" y="609600"/>
                  <a:pt x="74295" y="609600"/>
                </a:cubicBezTo>
                <a:close/>
                <a:moveTo>
                  <a:pt x="112395" y="480060"/>
                </a:moveTo>
                <a:cubicBezTo>
                  <a:pt x="112395" y="513398"/>
                  <a:pt x="112395" y="513398"/>
                  <a:pt x="75247" y="513398"/>
                </a:cubicBezTo>
                <a:cubicBezTo>
                  <a:pt x="40005" y="513398"/>
                  <a:pt x="40005" y="513398"/>
                  <a:pt x="40005" y="477203"/>
                </a:cubicBezTo>
                <a:cubicBezTo>
                  <a:pt x="40005" y="437198"/>
                  <a:pt x="38100" y="443865"/>
                  <a:pt x="76200" y="442913"/>
                </a:cubicBezTo>
                <a:cubicBezTo>
                  <a:pt x="115252" y="443865"/>
                  <a:pt x="112395" y="438150"/>
                  <a:pt x="112395" y="480060"/>
                </a:cubicBezTo>
                <a:close/>
                <a:moveTo>
                  <a:pt x="41910" y="320993"/>
                </a:moveTo>
                <a:cubicBezTo>
                  <a:pt x="41910" y="299085"/>
                  <a:pt x="41910" y="277178"/>
                  <a:pt x="41910" y="252413"/>
                </a:cubicBezTo>
                <a:cubicBezTo>
                  <a:pt x="65722" y="252413"/>
                  <a:pt x="86677" y="252413"/>
                  <a:pt x="109538" y="252413"/>
                </a:cubicBezTo>
                <a:cubicBezTo>
                  <a:pt x="109538" y="275273"/>
                  <a:pt x="109538" y="297180"/>
                  <a:pt x="109538" y="320993"/>
                </a:cubicBezTo>
                <a:cubicBezTo>
                  <a:pt x="87630" y="320993"/>
                  <a:pt x="65722" y="320993"/>
                  <a:pt x="41910" y="320993"/>
                </a:cubicBezTo>
                <a:close/>
                <a:moveTo>
                  <a:pt x="40957" y="169545"/>
                </a:moveTo>
                <a:cubicBezTo>
                  <a:pt x="49530" y="142875"/>
                  <a:pt x="74295" y="162878"/>
                  <a:pt x="91440" y="158115"/>
                </a:cubicBezTo>
                <a:cubicBezTo>
                  <a:pt x="100965" y="155258"/>
                  <a:pt x="111442" y="156210"/>
                  <a:pt x="111442" y="171450"/>
                </a:cubicBezTo>
                <a:cubicBezTo>
                  <a:pt x="111442" y="188595"/>
                  <a:pt x="111442" y="205740"/>
                  <a:pt x="111442" y="226695"/>
                </a:cubicBezTo>
                <a:cubicBezTo>
                  <a:pt x="100965" y="227648"/>
                  <a:pt x="94297" y="227648"/>
                  <a:pt x="87630" y="227648"/>
                </a:cubicBezTo>
                <a:cubicBezTo>
                  <a:pt x="72390" y="227648"/>
                  <a:pt x="57150" y="227648"/>
                  <a:pt x="39052" y="227648"/>
                </a:cubicBezTo>
                <a:cubicBezTo>
                  <a:pt x="40005" y="206693"/>
                  <a:pt x="36195" y="185738"/>
                  <a:pt x="40957" y="169545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3" name="Freeform: Shape 1145">
            <a:extLst>
              <a:ext uri="{FF2B5EF4-FFF2-40B4-BE49-F238E27FC236}">
                <a16:creationId xmlns="" xmlns:a16="http://schemas.microsoft.com/office/drawing/2014/main" id="{3863C6F1-E03B-4D51-9F88-97836E21F393}"/>
              </a:ext>
            </a:extLst>
          </p:cNvPr>
          <p:cNvSpPr/>
          <p:nvPr/>
        </p:nvSpPr>
        <p:spPr>
          <a:xfrm>
            <a:off x="9954749" y="5703733"/>
            <a:ext cx="283580" cy="984653"/>
          </a:xfrm>
          <a:custGeom>
            <a:avLst/>
            <a:gdLst>
              <a:gd name="connsiteX0" fmla="*/ 344805 w 342900"/>
              <a:gd name="connsiteY0" fmla="*/ 1193721 h 1190625"/>
              <a:gd name="connsiteX1" fmla="*/ 342900 w 342900"/>
              <a:gd name="connsiteY1" fmla="*/ 1161335 h 1190625"/>
              <a:gd name="connsiteX2" fmla="*/ 342900 w 342900"/>
              <a:gd name="connsiteY2" fmla="*/ 116443 h 1190625"/>
              <a:gd name="connsiteX3" fmla="*/ 342900 w 342900"/>
              <a:gd name="connsiteY3" fmla="*/ 86916 h 1190625"/>
              <a:gd name="connsiteX4" fmla="*/ 304800 w 342900"/>
              <a:gd name="connsiteY4" fmla="*/ 84058 h 1190625"/>
              <a:gd name="connsiteX5" fmla="*/ 303848 w 342900"/>
              <a:gd name="connsiteY5" fmla="*/ 17383 h 1190625"/>
              <a:gd name="connsiteX6" fmla="*/ 291465 w 342900"/>
              <a:gd name="connsiteY6" fmla="*/ 1191 h 1190625"/>
              <a:gd name="connsiteX7" fmla="*/ 237173 w 342900"/>
              <a:gd name="connsiteY7" fmla="*/ 238 h 1190625"/>
              <a:gd name="connsiteX8" fmla="*/ 237173 w 342900"/>
              <a:gd name="connsiteY8" fmla="*/ 86916 h 1190625"/>
              <a:gd name="connsiteX9" fmla="*/ 0 w 342900"/>
              <a:gd name="connsiteY9" fmla="*/ 86916 h 1190625"/>
              <a:gd name="connsiteX10" fmla="*/ 0 w 342900"/>
              <a:gd name="connsiteY10" fmla="*/ 1193721 h 1190625"/>
              <a:gd name="connsiteX11" fmla="*/ 344805 w 342900"/>
              <a:gd name="connsiteY11" fmla="*/ 1193721 h 1190625"/>
              <a:gd name="connsiteX12" fmla="*/ 315278 w 342900"/>
              <a:gd name="connsiteY12" fmla="*/ 971788 h 1190625"/>
              <a:gd name="connsiteX13" fmla="*/ 238125 w 342900"/>
              <a:gd name="connsiteY13" fmla="*/ 971788 h 1190625"/>
              <a:gd name="connsiteX14" fmla="*/ 238125 w 342900"/>
              <a:gd name="connsiteY14" fmla="*/ 885110 h 1190625"/>
              <a:gd name="connsiteX15" fmla="*/ 315278 w 342900"/>
              <a:gd name="connsiteY15" fmla="*/ 885110 h 1190625"/>
              <a:gd name="connsiteX16" fmla="*/ 315278 w 342900"/>
              <a:gd name="connsiteY16" fmla="*/ 971788 h 1190625"/>
              <a:gd name="connsiteX17" fmla="*/ 315278 w 342900"/>
              <a:gd name="connsiteY17" fmla="*/ 724138 h 1190625"/>
              <a:gd name="connsiteX18" fmla="*/ 238125 w 342900"/>
              <a:gd name="connsiteY18" fmla="*/ 724138 h 1190625"/>
              <a:gd name="connsiteX19" fmla="*/ 238125 w 342900"/>
              <a:gd name="connsiteY19" fmla="*/ 637460 h 1190625"/>
              <a:gd name="connsiteX20" fmla="*/ 315278 w 342900"/>
              <a:gd name="connsiteY20" fmla="*/ 637460 h 1190625"/>
              <a:gd name="connsiteX21" fmla="*/ 315278 w 342900"/>
              <a:gd name="connsiteY21" fmla="*/ 724138 h 1190625"/>
              <a:gd name="connsiteX22" fmla="*/ 239078 w 342900"/>
              <a:gd name="connsiteY22" fmla="*/ 265033 h 1190625"/>
              <a:gd name="connsiteX23" fmla="*/ 316230 w 342900"/>
              <a:gd name="connsiteY23" fmla="*/ 265033 h 1190625"/>
              <a:gd name="connsiteX24" fmla="*/ 316230 w 342900"/>
              <a:gd name="connsiteY24" fmla="*/ 353616 h 1190625"/>
              <a:gd name="connsiteX25" fmla="*/ 239078 w 342900"/>
              <a:gd name="connsiteY25" fmla="*/ 353616 h 1190625"/>
              <a:gd name="connsiteX26" fmla="*/ 239078 w 342900"/>
              <a:gd name="connsiteY26" fmla="*/ 265033 h 1190625"/>
              <a:gd name="connsiteX27" fmla="*/ 238125 w 342900"/>
              <a:gd name="connsiteY27" fmla="*/ 388858 h 1190625"/>
              <a:gd name="connsiteX28" fmla="*/ 314325 w 342900"/>
              <a:gd name="connsiteY28" fmla="*/ 388858 h 1190625"/>
              <a:gd name="connsiteX29" fmla="*/ 314325 w 342900"/>
              <a:gd name="connsiteY29" fmla="*/ 477441 h 1190625"/>
              <a:gd name="connsiteX30" fmla="*/ 238125 w 342900"/>
              <a:gd name="connsiteY30" fmla="*/ 477441 h 1190625"/>
              <a:gd name="connsiteX31" fmla="*/ 238125 w 342900"/>
              <a:gd name="connsiteY31" fmla="*/ 388858 h 1190625"/>
              <a:gd name="connsiteX32" fmla="*/ 238125 w 342900"/>
              <a:gd name="connsiteY32" fmla="*/ 761285 h 1190625"/>
              <a:gd name="connsiteX33" fmla="*/ 314325 w 342900"/>
              <a:gd name="connsiteY33" fmla="*/ 761285 h 1190625"/>
              <a:gd name="connsiteX34" fmla="*/ 314325 w 342900"/>
              <a:gd name="connsiteY34" fmla="*/ 848916 h 1190625"/>
              <a:gd name="connsiteX35" fmla="*/ 238125 w 342900"/>
              <a:gd name="connsiteY35" fmla="*/ 848916 h 1190625"/>
              <a:gd name="connsiteX36" fmla="*/ 238125 w 342900"/>
              <a:gd name="connsiteY36" fmla="*/ 761285 h 1190625"/>
              <a:gd name="connsiteX37" fmla="*/ 103823 w 342900"/>
              <a:gd name="connsiteY37" fmla="*/ 1094660 h 1190625"/>
              <a:gd name="connsiteX38" fmla="*/ 26670 w 342900"/>
              <a:gd name="connsiteY38" fmla="*/ 1094660 h 1190625"/>
              <a:gd name="connsiteX39" fmla="*/ 26670 w 342900"/>
              <a:gd name="connsiteY39" fmla="*/ 1008935 h 1190625"/>
              <a:gd name="connsiteX40" fmla="*/ 103823 w 342900"/>
              <a:gd name="connsiteY40" fmla="*/ 1008935 h 1190625"/>
              <a:gd name="connsiteX41" fmla="*/ 103823 w 342900"/>
              <a:gd name="connsiteY41" fmla="*/ 1094660 h 1190625"/>
              <a:gd name="connsiteX42" fmla="*/ 103823 w 342900"/>
              <a:gd name="connsiteY42" fmla="*/ 971788 h 1190625"/>
              <a:gd name="connsiteX43" fmla="*/ 27623 w 342900"/>
              <a:gd name="connsiteY43" fmla="*/ 971788 h 1190625"/>
              <a:gd name="connsiteX44" fmla="*/ 27623 w 342900"/>
              <a:gd name="connsiteY44" fmla="*/ 885110 h 1190625"/>
              <a:gd name="connsiteX45" fmla="*/ 103823 w 342900"/>
              <a:gd name="connsiteY45" fmla="*/ 885110 h 1190625"/>
              <a:gd name="connsiteX46" fmla="*/ 103823 w 342900"/>
              <a:gd name="connsiteY46" fmla="*/ 971788 h 1190625"/>
              <a:gd name="connsiteX47" fmla="*/ 104775 w 342900"/>
              <a:gd name="connsiteY47" fmla="*/ 847010 h 1190625"/>
              <a:gd name="connsiteX48" fmla="*/ 28575 w 342900"/>
              <a:gd name="connsiteY48" fmla="*/ 847010 h 1190625"/>
              <a:gd name="connsiteX49" fmla="*/ 28575 w 342900"/>
              <a:gd name="connsiteY49" fmla="*/ 760333 h 1190625"/>
              <a:gd name="connsiteX50" fmla="*/ 104775 w 342900"/>
              <a:gd name="connsiteY50" fmla="*/ 760333 h 1190625"/>
              <a:gd name="connsiteX51" fmla="*/ 104775 w 342900"/>
              <a:gd name="connsiteY51" fmla="*/ 847010 h 1190625"/>
              <a:gd name="connsiteX52" fmla="*/ 28575 w 342900"/>
              <a:gd name="connsiteY52" fmla="*/ 724138 h 1190625"/>
              <a:gd name="connsiteX53" fmla="*/ 28575 w 342900"/>
              <a:gd name="connsiteY53" fmla="*/ 637460 h 1190625"/>
              <a:gd name="connsiteX54" fmla="*/ 104775 w 342900"/>
              <a:gd name="connsiteY54" fmla="*/ 637460 h 1190625"/>
              <a:gd name="connsiteX55" fmla="*/ 104775 w 342900"/>
              <a:gd name="connsiteY55" fmla="*/ 724138 h 1190625"/>
              <a:gd name="connsiteX56" fmla="*/ 28575 w 342900"/>
              <a:gd name="connsiteY56" fmla="*/ 724138 h 1190625"/>
              <a:gd name="connsiteX57" fmla="*/ 104775 w 342900"/>
              <a:gd name="connsiteY57" fmla="*/ 601266 h 1190625"/>
              <a:gd name="connsiteX58" fmla="*/ 27623 w 342900"/>
              <a:gd name="connsiteY58" fmla="*/ 601266 h 1190625"/>
              <a:gd name="connsiteX59" fmla="*/ 27623 w 342900"/>
              <a:gd name="connsiteY59" fmla="*/ 514588 h 1190625"/>
              <a:gd name="connsiteX60" fmla="*/ 104775 w 342900"/>
              <a:gd name="connsiteY60" fmla="*/ 514588 h 1190625"/>
              <a:gd name="connsiteX61" fmla="*/ 104775 w 342900"/>
              <a:gd name="connsiteY61" fmla="*/ 601266 h 1190625"/>
              <a:gd name="connsiteX62" fmla="*/ 209550 w 342900"/>
              <a:gd name="connsiteY62" fmla="*/ 1094660 h 1190625"/>
              <a:gd name="connsiteX63" fmla="*/ 132398 w 342900"/>
              <a:gd name="connsiteY63" fmla="*/ 1094660 h 1190625"/>
              <a:gd name="connsiteX64" fmla="*/ 132398 w 342900"/>
              <a:gd name="connsiteY64" fmla="*/ 1008935 h 1190625"/>
              <a:gd name="connsiteX65" fmla="*/ 209550 w 342900"/>
              <a:gd name="connsiteY65" fmla="*/ 1008935 h 1190625"/>
              <a:gd name="connsiteX66" fmla="*/ 209550 w 342900"/>
              <a:gd name="connsiteY66" fmla="*/ 1094660 h 1190625"/>
              <a:gd name="connsiteX67" fmla="*/ 132398 w 342900"/>
              <a:gd name="connsiteY67" fmla="*/ 476488 h 1190625"/>
              <a:gd name="connsiteX68" fmla="*/ 132398 w 342900"/>
              <a:gd name="connsiteY68" fmla="*/ 387906 h 1190625"/>
              <a:gd name="connsiteX69" fmla="*/ 208598 w 342900"/>
              <a:gd name="connsiteY69" fmla="*/ 387906 h 1190625"/>
              <a:gd name="connsiteX70" fmla="*/ 208598 w 342900"/>
              <a:gd name="connsiteY70" fmla="*/ 476488 h 1190625"/>
              <a:gd name="connsiteX71" fmla="*/ 132398 w 342900"/>
              <a:gd name="connsiteY71" fmla="*/ 476488 h 1190625"/>
              <a:gd name="connsiteX72" fmla="*/ 209550 w 342900"/>
              <a:gd name="connsiteY72" fmla="*/ 971788 h 1190625"/>
              <a:gd name="connsiteX73" fmla="*/ 132398 w 342900"/>
              <a:gd name="connsiteY73" fmla="*/ 971788 h 1190625"/>
              <a:gd name="connsiteX74" fmla="*/ 132398 w 342900"/>
              <a:gd name="connsiteY74" fmla="*/ 885110 h 1190625"/>
              <a:gd name="connsiteX75" fmla="*/ 209550 w 342900"/>
              <a:gd name="connsiteY75" fmla="*/ 885110 h 1190625"/>
              <a:gd name="connsiteX76" fmla="*/ 209550 w 342900"/>
              <a:gd name="connsiteY76" fmla="*/ 971788 h 1190625"/>
              <a:gd name="connsiteX77" fmla="*/ 209550 w 342900"/>
              <a:gd name="connsiteY77" fmla="*/ 724138 h 1190625"/>
              <a:gd name="connsiteX78" fmla="*/ 132398 w 342900"/>
              <a:gd name="connsiteY78" fmla="*/ 724138 h 1190625"/>
              <a:gd name="connsiteX79" fmla="*/ 132398 w 342900"/>
              <a:gd name="connsiteY79" fmla="*/ 637460 h 1190625"/>
              <a:gd name="connsiteX80" fmla="*/ 209550 w 342900"/>
              <a:gd name="connsiteY80" fmla="*/ 637460 h 1190625"/>
              <a:gd name="connsiteX81" fmla="*/ 209550 w 342900"/>
              <a:gd name="connsiteY81" fmla="*/ 724138 h 1190625"/>
              <a:gd name="connsiteX82" fmla="*/ 209550 w 342900"/>
              <a:gd name="connsiteY82" fmla="*/ 601266 h 1190625"/>
              <a:gd name="connsiteX83" fmla="*/ 133350 w 342900"/>
              <a:gd name="connsiteY83" fmla="*/ 601266 h 1190625"/>
              <a:gd name="connsiteX84" fmla="*/ 133350 w 342900"/>
              <a:gd name="connsiteY84" fmla="*/ 514588 h 1190625"/>
              <a:gd name="connsiteX85" fmla="*/ 209550 w 342900"/>
              <a:gd name="connsiteY85" fmla="*/ 514588 h 1190625"/>
              <a:gd name="connsiteX86" fmla="*/ 209550 w 342900"/>
              <a:gd name="connsiteY86" fmla="*/ 601266 h 1190625"/>
              <a:gd name="connsiteX87" fmla="*/ 133350 w 342900"/>
              <a:gd name="connsiteY87" fmla="*/ 142160 h 1190625"/>
              <a:gd name="connsiteX88" fmla="*/ 209550 w 342900"/>
              <a:gd name="connsiteY88" fmla="*/ 142160 h 1190625"/>
              <a:gd name="connsiteX89" fmla="*/ 209550 w 342900"/>
              <a:gd name="connsiteY89" fmla="*/ 230743 h 1190625"/>
              <a:gd name="connsiteX90" fmla="*/ 133350 w 342900"/>
              <a:gd name="connsiteY90" fmla="*/ 230743 h 1190625"/>
              <a:gd name="connsiteX91" fmla="*/ 133350 w 342900"/>
              <a:gd name="connsiteY91" fmla="*/ 142160 h 1190625"/>
              <a:gd name="connsiteX92" fmla="*/ 132398 w 342900"/>
              <a:gd name="connsiteY92" fmla="*/ 265033 h 1190625"/>
              <a:gd name="connsiteX93" fmla="*/ 209550 w 342900"/>
              <a:gd name="connsiteY93" fmla="*/ 265033 h 1190625"/>
              <a:gd name="connsiteX94" fmla="*/ 209550 w 342900"/>
              <a:gd name="connsiteY94" fmla="*/ 353616 h 1190625"/>
              <a:gd name="connsiteX95" fmla="*/ 132398 w 342900"/>
              <a:gd name="connsiteY95" fmla="*/ 353616 h 1190625"/>
              <a:gd name="connsiteX96" fmla="*/ 132398 w 342900"/>
              <a:gd name="connsiteY96" fmla="*/ 265033 h 1190625"/>
              <a:gd name="connsiteX97" fmla="*/ 26670 w 342900"/>
              <a:gd name="connsiteY97" fmla="*/ 153591 h 1190625"/>
              <a:gd name="connsiteX98" fmla="*/ 40005 w 342900"/>
              <a:gd name="connsiteY98" fmla="*/ 140256 h 1190625"/>
              <a:gd name="connsiteX99" fmla="*/ 103823 w 342900"/>
              <a:gd name="connsiteY99" fmla="*/ 139303 h 1190625"/>
              <a:gd name="connsiteX100" fmla="*/ 103823 w 342900"/>
              <a:gd name="connsiteY100" fmla="*/ 230743 h 1190625"/>
              <a:gd name="connsiteX101" fmla="*/ 38100 w 342900"/>
              <a:gd name="connsiteY101" fmla="*/ 229791 h 1190625"/>
              <a:gd name="connsiteX102" fmla="*/ 27623 w 342900"/>
              <a:gd name="connsiteY102" fmla="*/ 216456 h 1190625"/>
              <a:gd name="connsiteX103" fmla="*/ 26670 w 342900"/>
              <a:gd name="connsiteY103" fmla="*/ 153591 h 1190625"/>
              <a:gd name="connsiteX104" fmla="*/ 26670 w 342900"/>
              <a:gd name="connsiteY104" fmla="*/ 325993 h 1190625"/>
              <a:gd name="connsiteX105" fmla="*/ 104775 w 342900"/>
              <a:gd name="connsiteY105" fmla="*/ 266938 h 1190625"/>
              <a:gd name="connsiteX106" fmla="*/ 104775 w 342900"/>
              <a:gd name="connsiteY106" fmla="*/ 355521 h 1190625"/>
              <a:gd name="connsiteX107" fmla="*/ 38100 w 342900"/>
              <a:gd name="connsiteY107" fmla="*/ 354568 h 1190625"/>
              <a:gd name="connsiteX108" fmla="*/ 26670 w 342900"/>
              <a:gd name="connsiteY108" fmla="*/ 342185 h 1190625"/>
              <a:gd name="connsiteX109" fmla="*/ 26670 w 342900"/>
              <a:gd name="connsiteY109" fmla="*/ 325993 h 1190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42900" h="1190625">
                <a:moveTo>
                  <a:pt x="344805" y="1193721"/>
                </a:moveTo>
                <a:cubicBezTo>
                  <a:pt x="342900" y="1188006"/>
                  <a:pt x="342900" y="1177528"/>
                  <a:pt x="342900" y="1161335"/>
                </a:cubicBezTo>
                <a:cubicBezTo>
                  <a:pt x="342900" y="812721"/>
                  <a:pt x="342900" y="465058"/>
                  <a:pt x="342900" y="116443"/>
                </a:cubicBezTo>
                <a:cubicBezTo>
                  <a:pt x="342900" y="106918"/>
                  <a:pt x="342900" y="97393"/>
                  <a:pt x="342900" y="86916"/>
                </a:cubicBezTo>
                <a:cubicBezTo>
                  <a:pt x="329565" y="85963"/>
                  <a:pt x="318135" y="85010"/>
                  <a:pt x="304800" y="84058"/>
                </a:cubicBezTo>
                <a:cubicBezTo>
                  <a:pt x="304800" y="61198"/>
                  <a:pt x="305753" y="39291"/>
                  <a:pt x="303848" y="17383"/>
                </a:cubicBezTo>
                <a:cubicBezTo>
                  <a:pt x="303848" y="11668"/>
                  <a:pt x="296228" y="1191"/>
                  <a:pt x="291465" y="1191"/>
                </a:cubicBezTo>
                <a:cubicBezTo>
                  <a:pt x="274320" y="-715"/>
                  <a:pt x="257175" y="238"/>
                  <a:pt x="237173" y="238"/>
                </a:cubicBezTo>
                <a:cubicBezTo>
                  <a:pt x="237173" y="30718"/>
                  <a:pt x="237173" y="58341"/>
                  <a:pt x="237173" y="86916"/>
                </a:cubicBezTo>
                <a:cubicBezTo>
                  <a:pt x="157163" y="86916"/>
                  <a:pt x="80010" y="86916"/>
                  <a:pt x="0" y="86916"/>
                </a:cubicBezTo>
                <a:cubicBezTo>
                  <a:pt x="0" y="456485"/>
                  <a:pt x="0" y="823198"/>
                  <a:pt x="0" y="1193721"/>
                </a:cubicBezTo>
                <a:lnTo>
                  <a:pt x="344805" y="1193721"/>
                </a:lnTo>
                <a:close/>
                <a:moveTo>
                  <a:pt x="315278" y="971788"/>
                </a:moveTo>
                <a:cubicBezTo>
                  <a:pt x="289560" y="971788"/>
                  <a:pt x="264795" y="971788"/>
                  <a:pt x="238125" y="971788"/>
                </a:cubicBezTo>
                <a:cubicBezTo>
                  <a:pt x="238125" y="943213"/>
                  <a:pt x="238125" y="914638"/>
                  <a:pt x="238125" y="885110"/>
                </a:cubicBezTo>
                <a:cubicBezTo>
                  <a:pt x="263843" y="885110"/>
                  <a:pt x="287655" y="885110"/>
                  <a:pt x="315278" y="885110"/>
                </a:cubicBezTo>
                <a:cubicBezTo>
                  <a:pt x="315278" y="914638"/>
                  <a:pt x="315278" y="943213"/>
                  <a:pt x="315278" y="971788"/>
                </a:cubicBezTo>
                <a:close/>
                <a:moveTo>
                  <a:pt x="315278" y="724138"/>
                </a:moveTo>
                <a:cubicBezTo>
                  <a:pt x="289560" y="724138"/>
                  <a:pt x="264795" y="724138"/>
                  <a:pt x="238125" y="724138"/>
                </a:cubicBezTo>
                <a:cubicBezTo>
                  <a:pt x="238125" y="695563"/>
                  <a:pt x="238125" y="666988"/>
                  <a:pt x="238125" y="637460"/>
                </a:cubicBezTo>
                <a:cubicBezTo>
                  <a:pt x="262890" y="637460"/>
                  <a:pt x="287655" y="637460"/>
                  <a:pt x="315278" y="637460"/>
                </a:cubicBezTo>
                <a:cubicBezTo>
                  <a:pt x="315278" y="666988"/>
                  <a:pt x="315278" y="694610"/>
                  <a:pt x="315278" y="724138"/>
                </a:cubicBezTo>
                <a:close/>
                <a:moveTo>
                  <a:pt x="239078" y="265033"/>
                </a:moveTo>
                <a:cubicBezTo>
                  <a:pt x="263843" y="265033"/>
                  <a:pt x="288608" y="265033"/>
                  <a:pt x="316230" y="265033"/>
                </a:cubicBezTo>
                <a:cubicBezTo>
                  <a:pt x="316230" y="295513"/>
                  <a:pt x="316230" y="323135"/>
                  <a:pt x="316230" y="353616"/>
                </a:cubicBezTo>
                <a:cubicBezTo>
                  <a:pt x="290513" y="353616"/>
                  <a:pt x="266700" y="353616"/>
                  <a:pt x="239078" y="353616"/>
                </a:cubicBezTo>
                <a:cubicBezTo>
                  <a:pt x="239078" y="324088"/>
                  <a:pt x="239078" y="295513"/>
                  <a:pt x="239078" y="265033"/>
                </a:cubicBezTo>
                <a:close/>
                <a:moveTo>
                  <a:pt x="238125" y="388858"/>
                </a:moveTo>
                <a:cubicBezTo>
                  <a:pt x="262890" y="388858"/>
                  <a:pt x="286703" y="388858"/>
                  <a:pt x="314325" y="388858"/>
                </a:cubicBezTo>
                <a:cubicBezTo>
                  <a:pt x="314325" y="417433"/>
                  <a:pt x="314325" y="446008"/>
                  <a:pt x="314325" y="477441"/>
                </a:cubicBezTo>
                <a:cubicBezTo>
                  <a:pt x="288608" y="477441"/>
                  <a:pt x="263843" y="477441"/>
                  <a:pt x="238125" y="477441"/>
                </a:cubicBezTo>
                <a:cubicBezTo>
                  <a:pt x="238125" y="447913"/>
                  <a:pt x="238125" y="419338"/>
                  <a:pt x="238125" y="388858"/>
                </a:cubicBezTo>
                <a:close/>
                <a:moveTo>
                  <a:pt x="238125" y="761285"/>
                </a:moveTo>
                <a:cubicBezTo>
                  <a:pt x="263843" y="761285"/>
                  <a:pt x="288608" y="761285"/>
                  <a:pt x="314325" y="761285"/>
                </a:cubicBezTo>
                <a:cubicBezTo>
                  <a:pt x="314325" y="789860"/>
                  <a:pt x="314325" y="817483"/>
                  <a:pt x="314325" y="848916"/>
                </a:cubicBezTo>
                <a:cubicBezTo>
                  <a:pt x="288608" y="848916"/>
                  <a:pt x="263843" y="848916"/>
                  <a:pt x="238125" y="848916"/>
                </a:cubicBezTo>
                <a:cubicBezTo>
                  <a:pt x="238125" y="818435"/>
                  <a:pt x="238125" y="790813"/>
                  <a:pt x="238125" y="761285"/>
                </a:cubicBezTo>
                <a:close/>
                <a:moveTo>
                  <a:pt x="103823" y="1094660"/>
                </a:moveTo>
                <a:cubicBezTo>
                  <a:pt x="79058" y="1094660"/>
                  <a:pt x="54293" y="1094660"/>
                  <a:pt x="26670" y="1094660"/>
                </a:cubicBezTo>
                <a:cubicBezTo>
                  <a:pt x="26670" y="1065133"/>
                  <a:pt x="26670" y="1038463"/>
                  <a:pt x="26670" y="1008935"/>
                </a:cubicBezTo>
                <a:cubicBezTo>
                  <a:pt x="52388" y="1008935"/>
                  <a:pt x="77153" y="1008935"/>
                  <a:pt x="103823" y="1008935"/>
                </a:cubicBezTo>
                <a:cubicBezTo>
                  <a:pt x="103823" y="1036558"/>
                  <a:pt x="103823" y="1065133"/>
                  <a:pt x="103823" y="1094660"/>
                </a:cubicBezTo>
                <a:close/>
                <a:moveTo>
                  <a:pt x="103823" y="971788"/>
                </a:moveTo>
                <a:cubicBezTo>
                  <a:pt x="79058" y="971788"/>
                  <a:pt x="54293" y="971788"/>
                  <a:pt x="27623" y="971788"/>
                </a:cubicBezTo>
                <a:cubicBezTo>
                  <a:pt x="27623" y="943213"/>
                  <a:pt x="27623" y="915591"/>
                  <a:pt x="27623" y="885110"/>
                </a:cubicBezTo>
                <a:cubicBezTo>
                  <a:pt x="53340" y="885110"/>
                  <a:pt x="78105" y="885110"/>
                  <a:pt x="103823" y="885110"/>
                </a:cubicBezTo>
                <a:cubicBezTo>
                  <a:pt x="103823" y="913685"/>
                  <a:pt x="103823" y="942260"/>
                  <a:pt x="103823" y="971788"/>
                </a:cubicBezTo>
                <a:close/>
                <a:moveTo>
                  <a:pt x="104775" y="847010"/>
                </a:moveTo>
                <a:cubicBezTo>
                  <a:pt x="80010" y="847010"/>
                  <a:pt x="55245" y="847010"/>
                  <a:pt x="28575" y="847010"/>
                </a:cubicBezTo>
                <a:cubicBezTo>
                  <a:pt x="28575" y="818435"/>
                  <a:pt x="28575" y="790813"/>
                  <a:pt x="28575" y="760333"/>
                </a:cubicBezTo>
                <a:cubicBezTo>
                  <a:pt x="54293" y="760333"/>
                  <a:pt x="78105" y="760333"/>
                  <a:pt x="104775" y="760333"/>
                </a:cubicBezTo>
                <a:cubicBezTo>
                  <a:pt x="104775" y="789860"/>
                  <a:pt x="104775" y="817483"/>
                  <a:pt x="104775" y="847010"/>
                </a:cubicBezTo>
                <a:close/>
                <a:moveTo>
                  <a:pt x="28575" y="724138"/>
                </a:moveTo>
                <a:cubicBezTo>
                  <a:pt x="28575" y="696516"/>
                  <a:pt x="28575" y="667941"/>
                  <a:pt x="28575" y="637460"/>
                </a:cubicBezTo>
                <a:cubicBezTo>
                  <a:pt x="54293" y="637460"/>
                  <a:pt x="79058" y="637460"/>
                  <a:pt x="104775" y="637460"/>
                </a:cubicBezTo>
                <a:cubicBezTo>
                  <a:pt x="104775" y="666035"/>
                  <a:pt x="104775" y="694610"/>
                  <a:pt x="104775" y="724138"/>
                </a:cubicBezTo>
                <a:cubicBezTo>
                  <a:pt x="80010" y="724138"/>
                  <a:pt x="55245" y="724138"/>
                  <a:pt x="28575" y="724138"/>
                </a:cubicBezTo>
                <a:close/>
                <a:moveTo>
                  <a:pt x="104775" y="601266"/>
                </a:moveTo>
                <a:cubicBezTo>
                  <a:pt x="79058" y="601266"/>
                  <a:pt x="54293" y="601266"/>
                  <a:pt x="27623" y="601266"/>
                </a:cubicBezTo>
                <a:cubicBezTo>
                  <a:pt x="27623" y="571738"/>
                  <a:pt x="27623" y="544116"/>
                  <a:pt x="27623" y="514588"/>
                </a:cubicBezTo>
                <a:cubicBezTo>
                  <a:pt x="53340" y="514588"/>
                  <a:pt x="78105" y="514588"/>
                  <a:pt x="104775" y="514588"/>
                </a:cubicBezTo>
                <a:cubicBezTo>
                  <a:pt x="104775" y="544116"/>
                  <a:pt x="104775" y="571738"/>
                  <a:pt x="104775" y="601266"/>
                </a:cubicBezTo>
                <a:close/>
                <a:moveTo>
                  <a:pt x="209550" y="1094660"/>
                </a:moveTo>
                <a:cubicBezTo>
                  <a:pt x="184785" y="1094660"/>
                  <a:pt x="159068" y="1094660"/>
                  <a:pt x="132398" y="1094660"/>
                </a:cubicBezTo>
                <a:cubicBezTo>
                  <a:pt x="132398" y="1067038"/>
                  <a:pt x="132398" y="1038463"/>
                  <a:pt x="132398" y="1008935"/>
                </a:cubicBezTo>
                <a:cubicBezTo>
                  <a:pt x="159068" y="1008935"/>
                  <a:pt x="182880" y="1008935"/>
                  <a:pt x="209550" y="1008935"/>
                </a:cubicBezTo>
                <a:cubicBezTo>
                  <a:pt x="209550" y="1037510"/>
                  <a:pt x="209550" y="1065133"/>
                  <a:pt x="209550" y="1094660"/>
                </a:cubicBezTo>
                <a:close/>
                <a:moveTo>
                  <a:pt x="132398" y="476488"/>
                </a:moveTo>
                <a:cubicBezTo>
                  <a:pt x="132398" y="446960"/>
                  <a:pt x="132398" y="418385"/>
                  <a:pt x="132398" y="387906"/>
                </a:cubicBezTo>
                <a:cubicBezTo>
                  <a:pt x="159068" y="387906"/>
                  <a:pt x="182880" y="387906"/>
                  <a:pt x="208598" y="387906"/>
                </a:cubicBezTo>
                <a:cubicBezTo>
                  <a:pt x="208598" y="417433"/>
                  <a:pt x="208598" y="446008"/>
                  <a:pt x="208598" y="476488"/>
                </a:cubicBezTo>
                <a:cubicBezTo>
                  <a:pt x="184785" y="476488"/>
                  <a:pt x="159068" y="476488"/>
                  <a:pt x="132398" y="476488"/>
                </a:cubicBezTo>
                <a:close/>
                <a:moveTo>
                  <a:pt x="209550" y="971788"/>
                </a:moveTo>
                <a:cubicBezTo>
                  <a:pt x="183833" y="971788"/>
                  <a:pt x="159068" y="971788"/>
                  <a:pt x="132398" y="971788"/>
                </a:cubicBezTo>
                <a:cubicBezTo>
                  <a:pt x="132398" y="943213"/>
                  <a:pt x="132398" y="914638"/>
                  <a:pt x="132398" y="885110"/>
                </a:cubicBezTo>
                <a:cubicBezTo>
                  <a:pt x="158115" y="885110"/>
                  <a:pt x="181928" y="885110"/>
                  <a:pt x="209550" y="885110"/>
                </a:cubicBezTo>
                <a:cubicBezTo>
                  <a:pt x="209550" y="914638"/>
                  <a:pt x="209550" y="943213"/>
                  <a:pt x="209550" y="971788"/>
                </a:cubicBezTo>
                <a:close/>
                <a:moveTo>
                  <a:pt x="209550" y="724138"/>
                </a:moveTo>
                <a:cubicBezTo>
                  <a:pt x="183833" y="724138"/>
                  <a:pt x="159068" y="724138"/>
                  <a:pt x="132398" y="724138"/>
                </a:cubicBezTo>
                <a:cubicBezTo>
                  <a:pt x="132398" y="695563"/>
                  <a:pt x="132398" y="667941"/>
                  <a:pt x="132398" y="637460"/>
                </a:cubicBezTo>
                <a:cubicBezTo>
                  <a:pt x="157163" y="637460"/>
                  <a:pt x="181928" y="637460"/>
                  <a:pt x="209550" y="637460"/>
                </a:cubicBezTo>
                <a:cubicBezTo>
                  <a:pt x="209550" y="666988"/>
                  <a:pt x="209550" y="694610"/>
                  <a:pt x="209550" y="724138"/>
                </a:cubicBezTo>
                <a:close/>
                <a:moveTo>
                  <a:pt x="209550" y="601266"/>
                </a:moveTo>
                <a:cubicBezTo>
                  <a:pt x="183833" y="601266"/>
                  <a:pt x="159068" y="601266"/>
                  <a:pt x="133350" y="601266"/>
                </a:cubicBezTo>
                <a:cubicBezTo>
                  <a:pt x="133350" y="572691"/>
                  <a:pt x="133350" y="545068"/>
                  <a:pt x="133350" y="514588"/>
                </a:cubicBezTo>
                <a:cubicBezTo>
                  <a:pt x="158115" y="514588"/>
                  <a:pt x="182880" y="514588"/>
                  <a:pt x="209550" y="514588"/>
                </a:cubicBezTo>
                <a:cubicBezTo>
                  <a:pt x="209550" y="544116"/>
                  <a:pt x="209550" y="571738"/>
                  <a:pt x="209550" y="601266"/>
                </a:cubicBezTo>
                <a:close/>
                <a:moveTo>
                  <a:pt x="133350" y="142160"/>
                </a:moveTo>
                <a:cubicBezTo>
                  <a:pt x="158115" y="142160"/>
                  <a:pt x="183833" y="142160"/>
                  <a:pt x="209550" y="142160"/>
                </a:cubicBezTo>
                <a:cubicBezTo>
                  <a:pt x="209550" y="171688"/>
                  <a:pt x="209550" y="200263"/>
                  <a:pt x="209550" y="230743"/>
                </a:cubicBezTo>
                <a:cubicBezTo>
                  <a:pt x="182880" y="230743"/>
                  <a:pt x="159068" y="230743"/>
                  <a:pt x="133350" y="230743"/>
                </a:cubicBezTo>
                <a:cubicBezTo>
                  <a:pt x="133350" y="200263"/>
                  <a:pt x="133350" y="172641"/>
                  <a:pt x="133350" y="142160"/>
                </a:cubicBezTo>
                <a:close/>
                <a:moveTo>
                  <a:pt x="132398" y="265033"/>
                </a:moveTo>
                <a:cubicBezTo>
                  <a:pt x="158115" y="265033"/>
                  <a:pt x="182880" y="265033"/>
                  <a:pt x="209550" y="265033"/>
                </a:cubicBezTo>
                <a:cubicBezTo>
                  <a:pt x="209550" y="294560"/>
                  <a:pt x="209550" y="323135"/>
                  <a:pt x="209550" y="353616"/>
                </a:cubicBezTo>
                <a:cubicBezTo>
                  <a:pt x="184785" y="353616"/>
                  <a:pt x="160020" y="353616"/>
                  <a:pt x="132398" y="353616"/>
                </a:cubicBezTo>
                <a:cubicBezTo>
                  <a:pt x="132398" y="323135"/>
                  <a:pt x="132398" y="294560"/>
                  <a:pt x="132398" y="265033"/>
                </a:cubicBezTo>
                <a:close/>
                <a:moveTo>
                  <a:pt x="26670" y="153591"/>
                </a:moveTo>
                <a:cubicBezTo>
                  <a:pt x="26670" y="148828"/>
                  <a:pt x="35243" y="141208"/>
                  <a:pt x="40005" y="140256"/>
                </a:cubicBezTo>
                <a:cubicBezTo>
                  <a:pt x="60008" y="138351"/>
                  <a:pt x="80963" y="139303"/>
                  <a:pt x="103823" y="139303"/>
                </a:cubicBezTo>
                <a:cubicBezTo>
                  <a:pt x="103823" y="169783"/>
                  <a:pt x="103823" y="199310"/>
                  <a:pt x="103823" y="230743"/>
                </a:cubicBezTo>
                <a:cubicBezTo>
                  <a:pt x="80963" y="230743"/>
                  <a:pt x="59055" y="231696"/>
                  <a:pt x="38100" y="229791"/>
                </a:cubicBezTo>
                <a:cubicBezTo>
                  <a:pt x="34290" y="229791"/>
                  <a:pt x="27623" y="221218"/>
                  <a:pt x="27623" y="216456"/>
                </a:cubicBezTo>
                <a:cubicBezTo>
                  <a:pt x="25718" y="196453"/>
                  <a:pt x="25718" y="174546"/>
                  <a:pt x="26670" y="153591"/>
                </a:cubicBezTo>
                <a:close/>
                <a:moveTo>
                  <a:pt x="26670" y="325993"/>
                </a:moveTo>
                <a:cubicBezTo>
                  <a:pt x="26670" y="256460"/>
                  <a:pt x="31433" y="252651"/>
                  <a:pt x="104775" y="266938"/>
                </a:cubicBezTo>
                <a:cubicBezTo>
                  <a:pt x="104775" y="296466"/>
                  <a:pt x="104775" y="324088"/>
                  <a:pt x="104775" y="355521"/>
                </a:cubicBezTo>
                <a:cubicBezTo>
                  <a:pt x="81915" y="355521"/>
                  <a:pt x="60008" y="356473"/>
                  <a:pt x="38100" y="354568"/>
                </a:cubicBezTo>
                <a:cubicBezTo>
                  <a:pt x="34290" y="354568"/>
                  <a:pt x="28575" y="346948"/>
                  <a:pt x="26670" y="342185"/>
                </a:cubicBezTo>
                <a:cubicBezTo>
                  <a:pt x="24765" y="337423"/>
                  <a:pt x="26670" y="330756"/>
                  <a:pt x="26670" y="32599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Freeform: Shape 1147">
            <a:extLst>
              <a:ext uri="{FF2B5EF4-FFF2-40B4-BE49-F238E27FC236}">
                <a16:creationId xmlns="" xmlns:a16="http://schemas.microsoft.com/office/drawing/2014/main" id="{856FB7BA-FECC-458D-9ECC-229C341E739A}"/>
              </a:ext>
            </a:extLst>
          </p:cNvPr>
          <p:cNvSpPr/>
          <p:nvPr/>
        </p:nvSpPr>
        <p:spPr>
          <a:xfrm>
            <a:off x="9200335" y="6216956"/>
            <a:ext cx="228440" cy="480511"/>
          </a:xfrm>
          <a:custGeom>
            <a:avLst/>
            <a:gdLst>
              <a:gd name="connsiteX0" fmla="*/ 238 w 276225"/>
              <a:gd name="connsiteY0" fmla="*/ 583883 h 581025"/>
              <a:gd name="connsiteX1" fmla="*/ 284083 w 276225"/>
              <a:gd name="connsiteY1" fmla="*/ 583883 h 581025"/>
              <a:gd name="connsiteX2" fmla="*/ 283131 w 276225"/>
              <a:gd name="connsiteY2" fmla="*/ 571500 h 581025"/>
              <a:gd name="connsiteX3" fmla="*/ 283131 w 276225"/>
              <a:gd name="connsiteY3" fmla="*/ 27622 h 581025"/>
              <a:gd name="connsiteX4" fmla="*/ 283131 w 276225"/>
              <a:gd name="connsiteY4" fmla="*/ 0 h 581025"/>
              <a:gd name="connsiteX5" fmla="*/ 238 w 276225"/>
              <a:gd name="connsiteY5" fmla="*/ 0 h 581025"/>
              <a:gd name="connsiteX6" fmla="*/ 238 w 276225"/>
              <a:gd name="connsiteY6" fmla="*/ 30480 h 581025"/>
              <a:gd name="connsiteX7" fmla="*/ 1191 w 276225"/>
              <a:gd name="connsiteY7" fmla="*/ 572453 h 581025"/>
              <a:gd name="connsiteX8" fmla="*/ 238 w 276225"/>
              <a:gd name="connsiteY8" fmla="*/ 583883 h 581025"/>
              <a:gd name="connsiteX9" fmla="*/ 190738 w 276225"/>
              <a:gd name="connsiteY9" fmla="*/ 435293 h 581025"/>
              <a:gd name="connsiteX10" fmla="*/ 150733 w 276225"/>
              <a:gd name="connsiteY10" fmla="*/ 435293 h 581025"/>
              <a:gd name="connsiteX11" fmla="*/ 151685 w 276225"/>
              <a:gd name="connsiteY11" fmla="*/ 375285 h 581025"/>
              <a:gd name="connsiteX12" fmla="*/ 175498 w 276225"/>
              <a:gd name="connsiteY12" fmla="*/ 366713 h 581025"/>
              <a:gd name="connsiteX13" fmla="*/ 190738 w 276225"/>
              <a:gd name="connsiteY13" fmla="*/ 380047 h 581025"/>
              <a:gd name="connsiteX14" fmla="*/ 190738 w 276225"/>
              <a:gd name="connsiteY14" fmla="*/ 435293 h 581025"/>
              <a:gd name="connsiteX15" fmla="*/ 257413 w 276225"/>
              <a:gd name="connsiteY15" fmla="*/ 437197 h 581025"/>
              <a:gd name="connsiteX16" fmla="*/ 220266 w 276225"/>
              <a:gd name="connsiteY16" fmla="*/ 433388 h 581025"/>
              <a:gd name="connsiteX17" fmla="*/ 218360 w 276225"/>
              <a:gd name="connsiteY17" fmla="*/ 373380 h 581025"/>
              <a:gd name="connsiteX18" fmla="*/ 257413 w 276225"/>
              <a:gd name="connsiteY18" fmla="*/ 363855 h 581025"/>
              <a:gd name="connsiteX19" fmla="*/ 257413 w 276225"/>
              <a:gd name="connsiteY19" fmla="*/ 437197 h 581025"/>
              <a:gd name="connsiteX20" fmla="*/ 215503 w 276225"/>
              <a:gd name="connsiteY20" fmla="*/ 73343 h 581025"/>
              <a:gd name="connsiteX21" fmla="*/ 256460 w 276225"/>
              <a:gd name="connsiteY21" fmla="*/ 73343 h 581025"/>
              <a:gd name="connsiteX22" fmla="*/ 256460 w 276225"/>
              <a:gd name="connsiteY22" fmla="*/ 140970 h 581025"/>
              <a:gd name="connsiteX23" fmla="*/ 232648 w 276225"/>
              <a:gd name="connsiteY23" fmla="*/ 141922 h 581025"/>
              <a:gd name="connsiteX24" fmla="*/ 215503 w 276225"/>
              <a:gd name="connsiteY24" fmla="*/ 124778 h 581025"/>
              <a:gd name="connsiteX25" fmla="*/ 215503 w 276225"/>
              <a:gd name="connsiteY25" fmla="*/ 73343 h 581025"/>
              <a:gd name="connsiteX26" fmla="*/ 215503 w 276225"/>
              <a:gd name="connsiteY26" fmla="*/ 211455 h 581025"/>
              <a:gd name="connsiteX27" fmla="*/ 215503 w 276225"/>
              <a:gd name="connsiteY27" fmla="*/ 168593 h 581025"/>
              <a:gd name="connsiteX28" fmla="*/ 258366 w 276225"/>
              <a:gd name="connsiteY28" fmla="*/ 168593 h 581025"/>
              <a:gd name="connsiteX29" fmla="*/ 258366 w 276225"/>
              <a:gd name="connsiteY29" fmla="*/ 212408 h 581025"/>
              <a:gd name="connsiteX30" fmla="*/ 237410 w 276225"/>
              <a:gd name="connsiteY30" fmla="*/ 238125 h 581025"/>
              <a:gd name="connsiteX31" fmla="*/ 215503 w 276225"/>
              <a:gd name="connsiteY31" fmla="*/ 211455 h 581025"/>
              <a:gd name="connsiteX32" fmla="*/ 215503 w 276225"/>
              <a:gd name="connsiteY32" fmla="*/ 293370 h 581025"/>
              <a:gd name="connsiteX33" fmla="*/ 256460 w 276225"/>
              <a:gd name="connsiteY33" fmla="*/ 264795 h 581025"/>
              <a:gd name="connsiteX34" fmla="*/ 256460 w 276225"/>
              <a:gd name="connsiteY34" fmla="*/ 342900 h 581025"/>
              <a:gd name="connsiteX35" fmla="*/ 229791 w 276225"/>
              <a:gd name="connsiteY35" fmla="*/ 341947 h 581025"/>
              <a:gd name="connsiteX36" fmla="*/ 215503 w 276225"/>
              <a:gd name="connsiteY36" fmla="*/ 327660 h 581025"/>
              <a:gd name="connsiteX37" fmla="*/ 215503 w 276225"/>
              <a:gd name="connsiteY37" fmla="*/ 293370 h 581025"/>
              <a:gd name="connsiteX38" fmla="*/ 149781 w 276225"/>
              <a:gd name="connsiteY38" fmla="*/ 214313 h 581025"/>
              <a:gd name="connsiteX39" fmla="*/ 149781 w 276225"/>
              <a:gd name="connsiteY39" fmla="*/ 168593 h 581025"/>
              <a:gd name="connsiteX40" fmla="*/ 190738 w 276225"/>
              <a:gd name="connsiteY40" fmla="*/ 168593 h 581025"/>
              <a:gd name="connsiteX41" fmla="*/ 190738 w 276225"/>
              <a:gd name="connsiteY41" fmla="*/ 214313 h 581025"/>
              <a:gd name="connsiteX42" fmla="*/ 170735 w 276225"/>
              <a:gd name="connsiteY42" fmla="*/ 238125 h 581025"/>
              <a:gd name="connsiteX43" fmla="*/ 149781 w 276225"/>
              <a:gd name="connsiteY43" fmla="*/ 214313 h 581025"/>
              <a:gd name="connsiteX44" fmla="*/ 92631 w 276225"/>
              <a:gd name="connsiteY44" fmla="*/ 73343 h 581025"/>
              <a:gd name="connsiteX45" fmla="*/ 134541 w 276225"/>
              <a:gd name="connsiteY45" fmla="*/ 73343 h 581025"/>
              <a:gd name="connsiteX46" fmla="*/ 134541 w 276225"/>
              <a:gd name="connsiteY46" fmla="*/ 128588 h 581025"/>
              <a:gd name="connsiteX47" fmla="*/ 113585 w 276225"/>
              <a:gd name="connsiteY47" fmla="*/ 141922 h 581025"/>
              <a:gd name="connsiteX48" fmla="*/ 92631 w 276225"/>
              <a:gd name="connsiteY48" fmla="*/ 129540 h 581025"/>
              <a:gd name="connsiteX49" fmla="*/ 92631 w 276225"/>
              <a:gd name="connsiteY49" fmla="*/ 73343 h 581025"/>
              <a:gd name="connsiteX50" fmla="*/ 134541 w 276225"/>
              <a:gd name="connsiteY50" fmla="*/ 170497 h 581025"/>
              <a:gd name="connsiteX51" fmla="*/ 134541 w 276225"/>
              <a:gd name="connsiteY51" fmla="*/ 223838 h 581025"/>
              <a:gd name="connsiteX52" fmla="*/ 113585 w 276225"/>
              <a:gd name="connsiteY52" fmla="*/ 237172 h 581025"/>
              <a:gd name="connsiteX53" fmla="*/ 92631 w 276225"/>
              <a:gd name="connsiteY53" fmla="*/ 223838 h 581025"/>
              <a:gd name="connsiteX54" fmla="*/ 92631 w 276225"/>
              <a:gd name="connsiteY54" fmla="*/ 199072 h 581025"/>
              <a:gd name="connsiteX55" fmla="*/ 134541 w 276225"/>
              <a:gd name="connsiteY55" fmla="*/ 170497 h 581025"/>
              <a:gd name="connsiteX56" fmla="*/ 91678 w 276225"/>
              <a:gd name="connsiteY56" fmla="*/ 281940 h 581025"/>
              <a:gd name="connsiteX57" fmla="*/ 112633 w 276225"/>
              <a:gd name="connsiteY57" fmla="*/ 260033 h 581025"/>
              <a:gd name="connsiteX58" fmla="*/ 134541 w 276225"/>
              <a:gd name="connsiteY58" fmla="*/ 281940 h 581025"/>
              <a:gd name="connsiteX59" fmla="*/ 134541 w 276225"/>
              <a:gd name="connsiteY59" fmla="*/ 302895 h 581025"/>
              <a:gd name="connsiteX60" fmla="*/ 134541 w 276225"/>
              <a:gd name="connsiteY60" fmla="*/ 319088 h 581025"/>
              <a:gd name="connsiteX61" fmla="*/ 114538 w 276225"/>
              <a:gd name="connsiteY61" fmla="*/ 342900 h 581025"/>
              <a:gd name="connsiteX62" fmla="*/ 92631 w 276225"/>
              <a:gd name="connsiteY62" fmla="*/ 318135 h 581025"/>
              <a:gd name="connsiteX63" fmla="*/ 91678 w 276225"/>
              <a:gd name="connsiteY63" fmla="*/ 281940 h 581025"/>
              <a:gd name="connsiteX64" fmla="*/ 38338 w 276225"/>
              <a:gd name="connsiteY64" fmla="*/ 73343 h 581025"/>
              <a:gd name="connsiteX65" fmla="*/ 65960 w 276225"/>
              <a:gd name="connsiteY65" fmla="*/ 73343 h 581025"/>
              <a:gd name="connsiteX66" fmla="*/ 65960 w 276225"/>
              <a:gd name="connsiteY66" fmla="*/ 140970 h 581025"/>
              <a:gd name="connsiteX67" fmla="*/ 38338 w 276225"/>
              <a:gd name="connsiteY67" fmla="*/ 140970 h 581025"/>
              <a:gd name="connsiteX68" fmla="*/ 38338 w 276225"/>
              <a:gd name="connsiteY68" fmla="*/ 73343 h 581025"/>
              <a:gd name="connsiteX69" fmla="*/ 35481 w 276225"/>
              <a:gd name="connsiteY69" fmla="*/ 277178 h 581025"/>
              <a:gd name="connsiteX70" fmla="*/ 51673 w 276225"/>
              <a:gd name="connsiteY70" fmla="*/ 260985 h 581025"/>
              <a:gd name="connsiteX71" fmla="*/ 67866 w 276225"/>
              <a:gd name="connsiteY71" fmla="*/ 277178 h 581025"/>
              <a:gd name="connsiteX72" fmla="*/ 67866 w 276225"/>
              <a:gd name="connsiteY72" fmla="*/ 301943 h 581025"/>
              <a:gd name="connsiteX73" fmla="*/ 67866 w 276225"/>
              <a:gd name="connsiteY73" fmla="*/ 326708 h 581025"/>
              <a:gd name="connsiteX74" fmla="*/ 50721 w 276225"/>
              <a:gd name="connsiteY74" fmla="*/ 340995 h 581025"/>
              <a:gd name="connsiteX75" fmla="*/ 36433 w 276225"/>
              <a:gd name="connsiteY75" fmla="*/ 326708 h 581025"/>
              <a:gd name="connsiteX76" fmla="*/ 35481 w 276225"/>
              <a:gd name="connsiteY76" fmla="*/ 277178 h 581025"/>
              <a:gd name="connsiteX77" fmla="*/ 36433 w 276225"/>
              <a:gd name="connsiteY77" fmla="*/ 379095 h 581025"/>
              <a:gd name="connsiteX78" fmla="*/ 52626 w 276225"/>
              <a:gd name="connsiteY78" fmla="*/ 367665 h 581025"/>
              <a:gd name="connsiteX79" fmla="*/ 65960 w 276225"/>
              <a:gd name="connsiteY79" fmla="*/ 379095 h 581025"/>
              <a:gd name="connsiteX80" fmla="*/ 66913 w 276225"/>
              <a:gd name="connsiteY80" fmla="*/ 435293 h 581025"/>
              <a:gd name="connsiteX81" fmla="*/ 35481 w 276225"/>
              <a:gd name="connsiteY81" fmla="*/ 435293 h 581025"/>
              <a:gd name="connsiteX82" fmla="*/ 36433 w 276225"/>
              <a:gd name="connsiteY82" fmla="*/ 379095 h 581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276225" h="581025">
                <a:moveTo>
                  <a:pt x="238" y="583883"/>
                </a:moveTo>
                <a:lnTo>
                  <a:pt x="284083" y="583883"/>
                </a:lnTo>
                <a:cubicBezTo>
                  <a:pt x="283131" y="580072"/>
                  <a:pt x="283131" y="576263"/>
                  <a:pt x="283131" y="571500"/>
                </a:cubicBezTo>
                <a:cubicBezTo>
                  <a:pt x="284083" y="390525"/>
                  <a:pt x="284083" y="208597"/>
                  <a:pt x="283131" y="27622"/>
                </a:cubicBezTo>
                <a:cubicBezTo>
                  <a:pt x="283131" y="19050"/>
                  <a:pt x="283131" y="9525"/>
                  <a:pt x="283131" y="0"/>
                </a:cubicBezTo>
                <a:cubicBezTo>
                  <a:pt x="187881" y="0"/>
                  <a:pt x="95488" y="0"/>
                  <a:pt x="238" y="0"/>
                </a:cubicBezTo>
                <a:cubicBezTo>
                  <a:pt x="238" y="11430"/>
                  <a:pt x="238" y="20955"/>
                  <a:pt x="238" y="30480"/>
                </a:cubicBezTo>
                <a:cubicBezTo>
                  <a:pt x="238" y="211455"/>
                  <a:pt x="-715" y="391478"/>
                  <a:pt x="1191" y="572453"/>
                </a:cubicBezTo>
                <a:cubicBezTo>
                  <a:pt x="2143" y="576263"/>
                  <a:pt x="1191" y="580072"/>
                  <a:pt x="238" y="583883"/>
                </a:cubicBezTo>
                <a:close/>
                <a:moveTo>
                  <a:pt x="190738" y="435293"/>
                </a:moveTo>
                <a:cubicBezTo>
                  <a:pt x="176451" y="435293"/>
                  <a:pt x="165973" y="435293"/>
                  <a:pt x="150733" y="435293"/>
                </a:cubicBezTo>
                <a:cubicBezTo>
                  <a:pt x="150733" y="415290"/>
                  <a:pt x="149781" y="395288"/>
                  <a:pt x="151685" y="375285"/>
                </a:cubicBezTo>
                <a:cubicBezTo>
                  <a:pt x="152638" y="371475"/>
                  <a:pt x="166926" y="366713"/>
                  <a:pt x="175498" y="366713"/>
                </a:cubicBezTo>
                <a:cubicBezTo>
                  <a:pt x="181213" y="366713"/>
                  <a:pt x="189785" y="374333"/>
                  <a:pt x="190738" y="380047"/>
                </a:cubicBezTo>
                <a:cubicBezTo>
                  <a:pt x="191691" y="397193"/>
                  <a:pt x="190738" y="415290"/>
                  <a:pt x="190738" y="435293"/>
                </a:cubicBezTo>
                <a:close/>
                <a:moveTo>
                  <a:pt x="257413" y="437197"/>
                </a:moveTo>
                <a:cubicBezTo>
                  <a:pt x="244078" y="436245"/>
                  <a:pt x="221218" y="437197"/>
                  <a:pt x="220266" y="433388"/>
                </a:cubicBezTo>
                <a:cubicBezTo>
                  <a:pt x="216456" y="414338"/>
                  <a:pt x="215503" y="393383"/>
                  <a:pt x="218360" y="373380"/>
                </a:cubicBezTo>
                <a:cubicBezTo>
                  <a:pt x="219313" y="368618"/>
                  <a:pt x="241221" y="367665"/>
                  <a:pt x="257413" y="363855"/>
                </a:cubicBezTo>
                <a:cubicBezTo>
                  <a:pt x="257413" y="390525"/>
                  <a:pt x="257413" y="411480"/>
                  <a:pt x="257413" y="437197"/>
                </a:cubicBezTo>
                <a:close/>
                <a:moveTo>
                  <a:pt x="215503" y="73343"/>
                </a:moveTo>
                <a:cubicBezTo>
                  <a:pt x="230743" y="73343"/>
                  <a:pt x="243126" y="73343"/>
                  <a:pt x="256460" y="73343"/>
                </a:cubicBezTo>
                <a:cubicBezTo>
                  <a:pt x="256460" y="95250"/>
                  <a:pt x="256460" y="117158"/>
                  <a:pt x="256460" y="140970"/>
                </a:cubicBezTo>
                <a:cubicBezTo>
                  <a:pt x="248841" y="140970"/>
                  <a:pt x="240268" y="141922"/>
                  <a:pt x="232648" y="141922"/>
                </a:cubicBezTo>
                <a:cubicBezTo>
                  <a:pt x="220266" y="142875"/>
                  <a:pt x="214551" y="138113"/>
                  <a:pt x="215503" y="124778"/>
                </a:cubicBezTo>
                <a:cubicBezTo>
                  <a:pt x="216456" y="108585"/>
                  <a:pt x="215503" y="92393"/>
                  <a:pt x="215503" y="73343"/>
                </a:cubicBezTo>
                <a:close/>
                <a:moveTo>
                  <a:pt x="215503" y="211455"/>
                </a:moveTo>
                <a:cubicBezTo>
                  <a:pt x="216456" y="198120"/>
                  <a:pt x="215503" y="184785"/>
                  <a:pt x="215503" y="168593"/>
                </a:cubicBezTo>
                <a:cubicBezTo>
                  <a:pt x="229791" y="168593"/>
                  <a:pt x="242173" y="168593"/>
                  <a:pt x="258366" y="168593"/>
                </a:cubicBezTo>
                <a:cubicBezTo>
                  <a:pt x="258366" y="183833"/>
                  <a:pt x="257413" y="198120"/>
                  <a:pt x="258366" y="212408"/>
                </a:cubicBezTo>
                <a:cubicBezTo>
                  <a:pt x="259318" y="227647"/>
                  <a:pt x="258366" y="238125"/>
                  <a:pt x="237410" y="238125"/>
                </a:cubicBezTo>
                <a:cubicBezTo>
                  <a:pt x="216456" y="238125"/>
                  <a:pt x="214551" y="228600"/>
                  <a:pt x="215503" y="211455"/>
                </a:cubicBezTo>
                <a:close/>
                <a:moveTo>
                  <a:pt x="215503" y="293370"/>
                </a:moveTo>
                <a:cubicBezTo>
                  <a:pt x="215503" y="258128"/>
                  <a:pt x="218360" y="256222"/>
                  <a:pt x="256460" y="264795"/>
                </a:cubicBezTo>
                <a:cubicBezTo>
                  <a:pt x="256460" y="289560"/>
                  <a:pt x="256460" y="314325"/>
                  <a:pt x="256460" y="342900"/>
                </a:cubicBezTo>
                <a:cubicBezTo>
                  <a:pt x="245983" y="342900"/>
                  <a:pt x="237410" y="344805"/>
                  <a:pt x="229791" y="341947"/>
                </a:cubicBezTo>
                <a:cubicBezTo>
                  <a:pt x="224076" y="340043"/>
                  <a:pt x="216456" y="333375"/>
                  <a:pt x="215503" y="327660"/>
                </a:cubicBezTo>
                <a:cubicBezTo>
                  <a:pt x="214551" y="316230"/>
                  <a:pt x="215503" y="304800"/>
                  <a:pt x="215503" y="293370"/>
                </a:cubicBezTo>
                <a:close/>
                <a:moveTo>
                  <a:pt x="149781" y="214313"/>
                </a:moveTo>
                <a:cubicBezTo>
                  <a:pt x="150733" y="199072"/>
                  <a:pt x="149781" y="184785"/>
                  <a:pt x="149781" y="168593"/>
                </a:cubicBezTo>
                <a:cubicBezTo>
                  <a:pt x="164068" y="168593"/>
                  <a:pt x="175498" y="168593"/>
                  <a:pt x="190738" y="168593"/>
                </a:cubicBezTo>
                <a:cubicBezTo>
                  <a:pt x="190738" y="184785"/>
                  <a:pt x="189785" y="199072"/>
                  <a:pt x="190738" y="214313"/>
                </a:cubicBezTo>
                <a:cubicBezTo>
                  <a:pt x="191691" y="229553"/>
                  <a:pt x="188833" y="238125"/>
                  <a:pt x="170735" y="238125"/>
                </a:cubicBezTo>
                <a:cubicBezTo>
                  <a:pt x="152638" y="238125"/>
                  <a:pt x="148828" y="230505"/>
                  <a:pt x="149781" y="214313"/>
                </a:cubicBezTo>
                <a:close/>
                <a:moveTo>
                  <a:pt x="92631" y="73343"/>
                </a:moveTo>
                <a:cubicBezTo>
                  <a:pt x="108823" y="73343"/>
                  <a:pt x="120253" y="73343"/>
                  <a:pt x="134541" y="73343"/>
                </a:cubicBezTo>
                <a:cubicBezTo>
                  <a:pt x="134541" y="92393"/>
                  <a:pt x="134541" y="110490"/>
                  <a:pt x="134541" y="128588"/>
                </a:cubicBezTo>
                <a:cubicBezTo>
                  <a:pt x="134541" y="144780"/>
                  <a:pt x="123110" y="141922"/>
                  <a:pt x="113585" y="141922"/>
                </a:cubicBezTo>
                <a:cubicBezTo>
                  <a:pt x="104060" y="141922"/>
                  <a:pt x="92631" y="145733"/>
                  <a:pt x="92631" y="129540"/>
                </a:cubicBezTo>
                <a:cubicBezTo>
                  <a:pt x="92631" y="111443"/>
                  <a:pt x="92631" y="93345"/>
                  <a:pt x="92631" y="73343"/>
                </a:cubicBezTo>
                <a:close/>
                <a:moveTo>
                  <a:pt x="134541" y="170497"/>
                </a:moveTo>
                <a:cubicBezTo>
                  <a:pt x="134541" y="187643"/>
                  <a:pt x="134541" y="205740"/>
                  <a:pt x="134541" y="223838"/>
                </a:cubicBezTo>
                <a:cubicBezTo>
                  <a:pt x="134541" y="240030"/>
                  <a:pt x="123110" y="237172"/>
                  <a:pt x="113585" y="237172"/>
                </a:cubicBezTo>
                <a:cubicBezTo>
                  <a:pt x="104060" y="237172"/>
                  <a:pt x="92631" y="240030"/>
                  <a:pt x="92631" y="223838"/>
                </a:cubicBezTo>
                <a:cubicBezTo>
                  <a:pt x="92631" y="215265"/>
                  <a:pt x="92631" y="207645"/>
                  <a:pt x="92631" y="199072"/>
                </a:cubicBezTo>
                <a:cubicBezTo>
                  <a:pt x="92631" y="162878"/>
                  <a:pt x="93583" y="161925"/>
                  <a:pt x="134541" y="170497"/>
                </a:cubicBezTo>
                <a:close/>
                <a:moveTo>
                  <a:pt x="91678" y="281940"/>
                </a:moveTo>
                <a:cubicBezTo>
                  <a:pt x="90726" y="265747"/>
                  <a:pt x="96441" y="260985"/>
                  <a:pt x="112633" y="260033"/>
                </a:cubicBezTo>
                <a:cubicBezTo>
                  <a:pt x="129778" y="260033"/>
                  <a:pt x="136446" y="264795"/>
                  <a:pt x="134541" y="281940"/>
                </a:cubicBezTo>
                <a:cubicBezTo>
                  <a:pt x="133588" y="288608"/>
                  <a:pt x="134541" y="295275"/>
                  <a:pt x="134541" y="302895"/>
                </a:cubicBezTo>
                <a:cubicBezTo>
                  <a:pt x="134541" y="308610"/>
                  <a:pt x="134541" y="313372"/>
                  <a:pt x="134541" y="319088"/>
                </a:cubicBezTo>
                <a:cubicBezTo>
                  <a:pt x="136446" y="334328"/>
                  <a:pt x="132635" y="342900"/>
                  <a:pt x="114538" y="342900"/>
                </a:cubicBezTo>
                <a:cubicBezTo>
                  <a:pt x="95488" y="342900"/>
                  <a:pt x="90726" y="335280"/>
                  <a:pt x="92631" y="318135"/>
                </a:cubicBezTo>
                <a:cubicBezTo>
                  <a:pt x="92631" y="306705"/>
                  <a:pt x="92631" y="294322"/>
                  <a:pt x="91678" y="281940"/>
                </a:cubicBezTo>
                <a:close/>
                <a:moveTo>
                  <a:pt x="38338" y="73343"/>
                </a:moveTo>
                <a:cubicBezTo>
                  <a:pt x="47863" y="73343"/>
                  <a:pt x="55483" y="73343"/>
                  <a:pt x="65960" y="73343"/>
                </a:cubicBezTo>
                <a:cubicBezTo>
                  <a:pt x="65960" y="95250"/>
                  <a:pt x="65960" y="117158"/>
                  <a:pt x="65960" y="140970"/>
                </a:cubicBezTo>
                <a:cubicBezTo>
                  <a:pt x="56435" y="140970"/>
                  <a:pt x="48816" y="140970"/>
                  <a:pt x="38338" y="140970"/>
                </a:cubicBezTo>
                <a:cubicBezTo>
                  <a:pt x="38338" y="119063"/>
                  <a:pt x="38338" y="97155"/>
                  <a:pt x="38338" y="73343"/>
                </a:cubicBezTo>
                <a:close/>
                <a:moveTo>
                  <a:pt x="35481" y="277178"/>
                </a:moveTo>
                <a:cubicBezTo>
                  <a:pt x="35481" y="265747"/>
                  <a:pt x="39291" y="260985"/>
                  <a:pt x="51673" y="260985"/>
                </a:cubicBezTo>
                <a:cubicBezTo>
                  <a:pt x="64056" y="260985"/>
                  <a:pt x="67866" y="265747"/>
                  <a:pt x="67866" y="277178"/>
                </a:cubicBezTo>
                <a:cubicBezTo>
                  <a:pt x="67866" y="285750"/>
                  <a:pt x="67866" y="294322"/>
                  <a:pt x="67866" y="301943"/>
                </a:cubicBezTo>
                <a:cubicBezTo>
                  <a:pt x="67866" y="310515"/>
                  <a:pt x="67866" y="319088"/>
                  <a:pt x="67866" y="326708"/>
                </a:cubicBezTo>
                <a:cubicBezTo>
                  <a:pt x="68818" y="339090"/>
                  <a:pt x="61198" y="343853"/>
                  <a:pt x="50721" y="340995"/>
                </a:cubicBezTo>
                <a:cubicBezTo>
                  <a:pt x="45006" y="339090"/>
                  <a:pt x="37385" y="332422"/>
                  <a:pt x="36433" y="326708"/>
                </a:cubicBezTo>
                <a:cubicBezTo>
                  <a:pt x="34528" y="310515"/>
                  <a:pt x="36433" y="294322"/>
                  <a:pt x="35481" y="277178"/>
                </a:cubicBezTo>
                <a:close/>
                <a:moveTo>
                  <a:pt x="36433" y="379095"/>
                </a:moveTo>
                <a:cubicBezTo>
                  <a:pt x="37385" y="374333"/>
                  <a:pt x="46910" y="367665"/>
                  <a:pt x="52626" y="367665"/>
                </a:cubicBezTo>
                <a:cubicBezTo>
                  <a:pt x="57388" y="367665"/>
                  <a:pt x="65960" y="375285"/>
                  <a:pt x="65960" y="379095"/>
                </a:cubicBezTo>
                <a:cubicBezTo>
                  <a:pt x="67866" y="397193"/>
                  <a:pt x="66913" y="415290"/>
                  <a:pt x="66913" y="435293"/>
                </a:cubicBezTo>
                <a:cubicBezTo>
                  <a:pt x="55483" y="435293"/>
                  <a:pt x="46910" y="435293"/>
                  <a:pt x="35481" y="435293"/>
                </a:cubicBezTo>
                <a:cubicBezTo>
                  <a:pt x="36433" y="416243"/>
                  <a:pt x="34528" y="397193"/>
                  <a:pt x="36433" y="379095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Freeform: Shape 1148">
            <a:extLst>
              <a:ext uri="{FF2B5EF4-FFF2-40B4-BE49-F238E27FC236}">
                <a16:creationId xmlns="" xmlns:a16="http://schemas.microsoft.com/office/drawing/2014/main" id="{07D21BC6-9EF5-40B7-BF4A-7D9A5130976F}"/>
              </a:ext>
            </a:extLst>
          </p:cNvPr>
          <p:cNvSpPr/>
          <p:nvPr/>
        </p:nvSpPr>
        <p:spPr>
          <a:xfrm>
            <a:off x="10998590" y="5971558"/>
            <a:ext cx="275703" cy="716828"/>
          </a:xfrm>
          <a:custGeom>
            <a:avLst/>
            <a:gdLst>
              <a:gd name="connsiteX0" fmla="*/ 341947 w 333375"/>
              <a:gd name="connsiteY0" fmla="*/ 873443 h 866775"/>
              <a:gd name="connsiteX1" fmla="*/ 341947 w 333375"/>
              <a:gd name="connsiteY1" fmla="*/ 143828 h 866775"/>
              <a:gd name="connsiteX2" fmla="*/ 332422 w 333375"/>
              <a:gd name="connsiteY2" fmla="*/ 141922 h 866775"/>
              <a:gd name="connsiteX3" fmla="*/ 242888 w 333375"/>
              <a:gd name="connsiteY3" fmla="*/ 141922 h 866775"/>
              <a:gd name="connsiteX4" fmla="*/ 189548 w 333375"/>
              <a:gd name="connsiteY4" fmla="*/ 89535 h 866775"/>
              <a:gd name="connsiteX5" fmla="*/ 189548 w 333375"/>
              <a:gd name="connsiteY5" fmla="*/ 0 h 866775"/>
              <a:gd name="connsiteX6" fmla="*/ 152400 w 333375"/>
              <a:gd name="connsiteY6" fmla="*/ 0 h 866775"/>
              <a:gd name="connsiteX7" fmla="*/ 152400 w 333375"/>
              <a:gd name="connsiteY7" fmla="*/ 141922 h 866775"/>
              <a:gd name="connsiteX8" fmla="*/ 0 w 333375"/>
              <a:gd name="connsiteY8" fmla="*/ 141922 h 866775"/>
              <a:gd name="connsiteX9" fmla="*/ 0 w 333375"/>
              <a:gd name="connsiteY9" fmla="*/ 874395 h 866775"/>
              <a:gd name="connsiteX10" fmla="*/ 341947 w 333375"/>
              <a:gd name="connsiteY10" fmla="*/ 874395 h 866775"/>
              <a:gd name="connsiteX11" fmla="*/ 286703 w 333375"/>
              <a:gd name="connsiteY11" fmla="*/ 693420 h 866775"/>
              <a:gd name="connsiteX12" fmla="*/ 246698 w 333375"/>
              <a:gd name="connsiteY12" fmla="*/ 693420 h 866775"/>
              <a:gd name="connsiteX13" fmla="*/ 247650 w 333375"/>
              <a:gd name="connsiteY13" fmla="*/ 584835 h 866775"/>
              <a:gd name="connsiteX14" fmla="*/ 270510 w 333375"/>
              <a:gd name="connsiteY14" fmla="*/ 576263 h 866775"/>
              <a:gd name="connsiteX15" fmla="*/ 285750 w 333375"/>
              <a:gd name="connsiteY15" fmla="*/ 588645 h 866775"/>
              <a:gd name="connsiteX16" fmla="*/ 286703 w 333375"/>
              <a:gd name="connsiteY16" fmla="*/ 693420 h 866775"/>
              <a:gd name="connsiteX17" fmla="*/ 247650 w 333375"/>
              <a:gd name="connsiteY17" fmla="*/ 529590 h 866775"/>
              <a:gd name="connsiteX18" fmla="*/ 247650 w 333375"/>
              <a:gd name="connsiteY18" fmla="*/ 415290 h 866775"/>
              <a:gd name="connsiteX19" fmla="*/ 285750 w 333375"/>
              <a:gd name="connsiteY19" fmla="*/ 415290 h 866775"/>
              <a:gd name="connsiteX20" fmla="*/ 285750 w 333375"/>
              <a:gd name="connsiteY20" fmla="*/ 529590 h 866775"/>
              <a:gd name="connsiteX21" fmla="*/ 247650 w 333375"/>
              <a:gd name="connsiteY21" fmla="*/ 529590 h 866775"/>
              <a:gd name="connsiteX22" fmla="*/ 247650 w 333375"/>
              <a:gd name="connsiteY22" fmla="*/ 261938 h 866775"/>
              <a:gd name="connsiteX23" fmla="*/ 269558 w 333375"/>
              <a:gd name="connsiteY23" fmla="*/ 251460 h 866775"/>
              <a:gd name="connsiteX24" fmla="*/ 286703 w 333375"/>
              <a:gd name="connsiteY24" fmla="*/ 264795 h 866775"/>
              <a:gd name="connsiteX25" fmla="*/ 287655 w 333375"/>
              <a:gd name="connsiteY25" fmla="*/ 369570 h 866775"/>
              <a:gd name="connsiteX26" fmla="*/ 247650 w 333375"/>
              <a:gd name="connsiteY26" fmla="*/ 369570 h 866775"/>
              <a:gd name="connsiteX27" fmla="*/ 247650 w 333375"/>
              <a:gd name="connsiteY27" fmla="*/ 261938 h 866775"/>
              <a:gd name="connsiteX28" fmla="*/ 221933 w 333375"/>
              <a:gd name="connsiteY28" fmla="*/ 693420 h 866775"/>
              <a:gd name="connsiteX29" fmla="*/ 180023 w 333375"/>
              <a:gd name="connsiteY29" fmla="*/ 693420 h 866775"/>
              <a:gd name="connsiteX30" fmla="*/ 180975 w 333375"/>
              <a:gd name="connsiteY30" fmla="*/ 584835 h 866775"/>
              <a:gd name="connsiteX31" fmla="*/ 206692 w 333375"/>
              <a:gd name="connsiteY31" fmla="*/ 576263 h 866775"/>
              <a:gd name="connsiteX32" fmla="*/ 221933 w 333375"/>
              <a:gd name="connsiteY32" fmla="*/ 589597 h 866775"/>
              <a:gd name="connsiteX33" fmla="*/ 221933 w 333375"/>
              <a:gd name="connsiteY33" fmla="*/ 693420 h 866775"/>
              <a:gd name="connsiteX34" fmla="*/ 180023 w 333375"/>
              <a:gd name="connsiteY34" fmla="*/ 260032 h 866775"/>
              <a:gd name="connsiteX35" fmla="*/ 204788 w 333375"/>
              <a:gd name="connsiteY35" fmla="*/ 250507 h 866775"/>
              <a:gd name="connsiteX36" fmla="*/ 220027 w 333375"/>
              <a:gd name="connsiteY36" fmla="*/ 262890 h 866775"/>
              <a:gd name="connsiteX37" fmla="*/ 220980 w 333375"/>
              <a:gd name="connsiteY37" fmla="*/ 367665 h 866775"/>
              <a:gd name="connsiteX38" fmla="*/ 179070 w 333375"/>
              <a:gd name="connsiteY38" fmla="*/ 367665 h 866775"/>
              <a:gd name="connsiteX39" fmla="*/ 180023 w 333375"/>
              <a:gd name="connsiteY39" fmla="*/ 260032 h 866775"/>
              <a:gd name="connsiteX40" fmla="*/ 111442 w 333375"/>
              <a:gd name="connsiteY40" fmla="*/ 416243 h 866775"/>
              <a:gd name="connsiteX41" fmla="*/ 153352 w 333375"/>
              <a:gd name="connsiteY41" fmla="*/ 416243 h 866775"/>
              <a:gd name="connsiteX42" fmla="*/ 153352 w 333375"/>
              <a:gd name="connsiteY42" fmla="*/ 529590 h 866775"/>
              <a:gd name="connsiteX43" fmla="*/ 133350 w 333375"/>
              <a:gd name="connsiteY43" fmla="*/ 531495 h 866775"/>
              <a:gd name="connsiteX44" fmla="*/ 110490 w 333375"/>
              <a:gd name="connsiteY44" fmla="*/ 510540 h 866775"/>
              <a:gd name="connsiteX45" fmla="*/ 111442 w 333375"/>
              <a:gd name="connsiteY45" fmla="*/ 416243 h 866775"/>
              <a:gd name="connsiteX46" fmla="*/ 47625 w 333375"/>
              <a:gd name="connsiteY46" fmla="*/ 252413 h 866775"/>
              <a:gd name="connsiteX47" fmla="*/ 88583 w 333375"/>
              <a:gd name="connsiteY47" fmla="*/ 284797 h 866775"/>
              <a:gd name="connsiteX48" fmla="*/ 88583 w 333375"/>
              <a:gd name="connsiteY48" fmla="*/ 334328 h 866775"/>
              <a:gd name="connsiteX49" fmla="*/ 47625 w 333375"/>
              <a:gd name="connsiteY49" fmla="*/ 367665 h 866775"/>
              <a:gd name="connsiteX50" fmla="*/ 47625 w 333375"/>
              <a:gd name="connsiteY50" fmla="*/ 252413 h 866775"/>
              <a:gd name="connsiteX51" fmla="*/ 47625 w 333375"/>
              <a:gd name="connsiteY51" fmla="*/ 415290 h 866775"/>
              <a:gd name="connsiteX52" fmla="*/ 88583 w 333375"/>
              <a:gd name="connsiteY52" fmla="*/ 415290 h 866775"/>
              <a:gd name="connsiteX53" fmla="*/ 87630 w 333375"/>
              <a:gd name="connsiteY53" fmla="*/ 519113 h 866775"/>
              <a:gd name="connsiteX54" fmla="*/ 74295 w 333375"/>
              <a:gd name="connsiteY54" fmla="*/ 529590 h 866775"/>
              <a:gd name="connsiteX55" fmla="*/ 46673 w 333375"/>
              <a:gd name="connsiteY55" fmla="*/ 530543 h 866775"/>
              <a:gd name="connsiteX56" fmla="*/ 47625 w 333375"/>
              <a:gd name="connsiteY56" fmla="*/ 415290 h 866775"/>
              <a:gd name="connsiteX57" fmla="*/ 46673 w 333375"/>
              <a:gd name="connsiteY57" fmla="*/ 579120 h 866775"/>
              <a:gd name="connsiteX58" fmla="*/ 88583 w 333375"/>
              <a:gd name="connsiteY58" fmla="*/ 606743 h 866775"/>
              <a:gd name="connsiteX59" fmla="*/ 88583 w 333375"/>
              <a:gd name="connsiteY59" fmla="*/ 661988 h 866775"/>
              <a:gd name="connsiteX60" fmla="*/ 46673 w 333375"/>
              <a:gd name="connsiteY60" fmla="*/ 692468 h 866775"/>
              <a:gd name="connsiteX61" fmla="*/ 46673 w 333375"/>
              <a:gd name="connsiteY61" fmla="*/ 579120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333375" h="866775">
                <a:moveTo>
                  <a:pt x="341947" y="873443"/>
                </a:moveTo>
                <a:cubicBezTo>
                  <a:pt x="341947" y="628650"/>
                  <a:pt x="341947" y="385763"/>
                  <a:pt x="341947" y="143828"/>
                </a:cubicBezTo>
                <a:cubicBezTo>
                  <a:pt x="337185" y="142875"/>
                  <a:pt x="334328" y="141922"/>
                  <a:pt x="332422" y="141922"/>
                </a:cubicBezTo>
                <a:cubicBezTo>
                  <a:pt x="302895" y="141922"/>
                  <a:pt x="273367" y="141922"/>
                  <a:pt x="242888" y="141922"/>
                </a:cubicBezTo>
                <a:cubicBezTo>
                  <a:pt x="189548" y="141922"/>
                  <a:pt x="189548" y="141922"/>
                  <a:pt x="189548" y="89535"/>
                </a:cubicBezTo>
                <a:cubicBezTo>
                  <a:pt x="189548" y="60007"/>
                  <a:pt x="189548" y="30480"/>
                  <a:pt x="189548" y="0"/>
                </a:cubicBezTo>
                <a:cubicBezTo>
                  <a:pt x="176213" y="0"/>
                  <a:pt x="165735" y="0"/>
                  <a:pt x="152400" y="0"/>
                </a:cubicBezTo>
                <a:cubicBezTo>
                  <a:pt x="152400" y="47625"/>
                  <a:pt x="152400" y="93345"/>
                  <a:pt x="152400" y="141922"/>
                </a:cubicBezTo>
                <a:cubicBezTo>
                  <a:pt x="101917" y="141922"/>
                  <a:pt x="52388" y="141922"/>
                  <a:pt x="0" y="141922"/>
                </a:cubicBezTo>
                <a:cubicBezTo>
                  <a:pt x="0" y="387668"/>
                  <a:pt x="0" y="630555"/>
                  <a:pt x="0" y="874395"/>
                </a:cubicBezTo>
                <a:lnTo>
                  <a:pt x="341947" y="874395"/>
                </a:lnTo>
                <a:close/>
                <a:moveTo>
                  <a:pt x="286703" y="693420"/>
                </a:moveTo>
                <a:cubicBezTo>
                  <a:pt x="272415" y="693420"/>
                  <a:pt x="260985" y="693420"/>
                  <a:pt x="246698" y="693420"/>
                </a:cubicBezTo>
                <a:cubicBezTo>
                  <a:pt x="246698" y="656272"/>
                  <a:pt x="245745" y="620078"/>
                  <a:pt x="247650" y="584835"/>
                </a:cubicBezTo>
                <a:cubicBezTo>
                  <a:pt x="247650" y="581025"/>
                  <a:pt x="262890" y="576263"/>
                  <a:pt x="270510" y="576263"/>
                </a:cubicBezTo>
                <a:cubicBezTo>
                  <a:pt x="276225" y="576263"/>
                  <a:pt x="285750" y="583882"/>
                  <a:pt x="285750" y="588645"/>
                </a:cubicBezTo>
                <a:cubicBezTo>
                  <a:pt x="287655" y="622935"/>
                  <a:pt x="286703" y="657225"/>
                  <a:pt x="286703" y="693420"/>
                </a:cubicBezTo>
                <a:close/>
                <a:moveTo>
                  <a:pt x="247650" y="529590"/>
                </a:moveTo>
                <a:cubicBezTo>
                  <a:pt x="247650" y="490538"/>
                  <a:pt x="247650" y="453390"/>
                  <a:pt x="247650" y="415290"/>
                </a:cubicBezTo>
                <a:cubicBezTo>
                  <a:pt x="260985" y="415290"/>
                  <a:pt x="272415" y="415290"/>
                  <a:pt x="285750" y="415290"/>
                </a:cubicBezTo>
                <a:cubicBezTo>
                  <a:pt x="285750" y="453390"/>
                  <a:pt x="285750" y="491490"/>
                  <a:pt x="285750" y="529590"/>
                </a:cubicBezTo>
                <a:cubicBezTo>
                  <a:pt x="272415" y="529590"/>
                  <a:pt x="260985" y="529590"/>
                  <a:pt x="247650" y="529590"/>
                </a:cubicBezTo>
                <a:close/>
                <a:moveTo>
                  <a:pt x="247650" y="261938"/>
                </a:moveTo>
                <a:cubicBezTo>
                  <a:pt x="247650" y="258128"/>
                  <a:pt x="261938" y="251460"/>
                  <a:pt x="269558" y="251460"/>
                </a:cubicBezTo>
                <a:cubicBezTo>
                  <a:pt x="275273" y="251460"/>
                  <a:pt x="286703" y="260032"/>
                  <a:pt x="286703" y="264795"/>
                </a:cubicBezTo>
                <a:cubicBezTo>
                  <a:pt x="288608" y="299085"/>
                  <a:pt x="287655" y="333375"/>
                  <a:pt x="287655" y="369570"/>
                </a:cubicBezTo>
                <a:cubicBezTo>
                  <a:pt x="273367" y="369570"/>
                  <a:pt x="261938" y="369570"/>
                  <a:pt x="247650" y="369570"/>
                </a:cubicBezTo>
                <a:cubicBezTo>
                  <a:pt x="246698" y="332422"/>
                  <a:pt x="245745" y="297180"/>
                  <a:pt x="247650" y="261938"/>
                </a:cubicBezTo>
                <a:close/>
                <a:moveTo>
                  <a:pt x="221933" y="693420"/>
                </a:moveTo>
                <a:cubicBezTo>
                  <a:pt x="206692" y="693420"/>
                  <a:pt x="195263" y="693420"/>
                  <a:pt x="180023" y="693420"/>
                </a:cubicBezTo>
                <a:cubicBezTo>
                  <a:pt x="180023" y="656272"/>
                  <a:pt x="179070" y="620078"/>
                  <a:pt x="180975" y="584835"/>
                </a:cubicBezTo>
                <a:cubicBezTo>
                  <a:pt x="180975" y="581025"/>
                  <a:pt x="197167" y="576263"/>
                  <a:pt x="206692" y="576263"/>
                </a:cubicBezTo>
                <a:cubicBezTo>
                  <a:pt x="211455" y="576263"/>
                  <a:pt x="221933" y="584835"/>
                  <a:pt x="221933" y="589597"/>
                </a:cubicBezTo>
                <a:cubicBezTo>
                  <a:pt x="221933" y="622935"/>
                  <a:pt x="221933" y="657225"/>
                  <a:pt x="221933" y="693420"/>
                </a:cubicBezTo>
                <a:close/>
                <a:moveTo>
                  <a:pt x="180023" y="260032"/>
                </a:moveTo>
                <a:cubicBezTo>
                  <a:pt x="180023" y="256222"/>
                  <a:pt x="196215" y="251460"/>
                  <a:pt x="204788" y="250507"/>
                </a:cubicBezTo>
                <a:cubicBezTo>
                  <a:pt x="210502" y="250507"/>
                  <a:pt x="220027" y="258128"/>
                  <a:pt x="220027" y="262890"/>
                </a:cubicBezTo>
                <a:cubicBezTo>
                  <a:pt x="220980" y="297180"/>
                  <a:pt x="220980" y="330518"/>
                  <a:pt x="220980" y="367665"/>
                </a:cubicBezTo>
                <a:cubicBezTo>
                  <a:pt x="205740" y="367665"/>
                  <a:pt x="194310" y="367665"/>
                  <a:pt x="179070" y="367665"/>
                </a:cubicBezTo>
                <a:cubicBezTo>
                  <a:pt x="179070" y="332422"/>
                  <a:pt x="178117" y="296228"/>
                  <a:pt x="180023" y="260032"/>
                </a:cubicBezTo>
                <a:close/>
                <a:moveTo>
                  <a:pt x="111442" y="416243"/>
                </a:moveTo>
                <a:cubicBezTo>
                  <a:pt x="125730" y="416243"/>
                  <a:pt x="138113" y="416243"/>
                  <a:pt x="153352" y="416243"/>
                </a:cubicBezTo>
                <a:cubicBezTo>
                  <a:pt x="153352" y="454343"/>
                  <a:pt x="153352" y="491490"/>
                  <a:pt x="153352" y="529590"/>
                </a:cubicBezTo>
                <a:cubicBezTo>
                  <a:pt x="146685" y="530543"/>
                  <a:pt x="140017" y="530543"/>
                  <a:pt x="133350" y="531495"/>
                </a:cubicBezTo>
                <a:cubicBezTo>
                  <a:pt x="117158" y="533400"/>
                  <a:pt x="109538" y="528638"/>
                  <a:pt x="110490" y="510540"/>
                </a:cubicBezTo>
                <a:cubicBezTo>
                  <a:pt x="111442" y="479107"/>
                  <a:pt x="111442" y="448628"/>
                  <a:pt x="111442" y="416243"/>
                </a:cubicBezTo>
                <a:close/>
                <a:moveTo>
                  <a:pt x="47625" y="252413"/>
                </a:moveTo>
                <a:cubicBezTo>
                  <a:pt x="88583" y="246697"/>
                  <a:pt x="88583" y="246697"/>
                  <a:pt x="88583" y="284797"/>
                </a:cubicBezTo>
                <a:cubicBezTo>
                  <a:pt x="88583" y="300990"/>
                  <a:pt x="88583" y="318135"/>
                  <a:pt x="88583" y="334328"/>
                </a:cubicBezTo>
                <a:cubicBezTo>
                  <a:pt x="88583" y="373380"/>
                  <a:pt x="88583" y="373380"/>
                  <a:pt x="47625" y="367665"/>
                </a:cubicBezTo>
                <a:cubicBezTo>
                  <a:pt x="47625" y="329565"/>
                  <a:pt x="47625" y="291465"/>
                  <a:pt x="47625" y="252413"/>
                </a:cubicBezTo>
                <a:close/>
                <a:moveTo>
                  <a:pt x="47625" y="415290"/>
                </a:moveTo>
                <a:cubicBezTo>
                  <a:pt x="60960" y="415290"/>
                  <a:pt x="73342" y="415290"/>
                  <a:pt x="88583" y="415290"/>
                </a:cubicBezTo>
                <a:cubicBezTo>
                  <a:pt x="88583" y="450532"/>
                  <a:pt x="88583" y="484822"/>
                  <a:pt x="87630" y="519113"/>
                </a:cubicBezTo>
                <a:cubicBezTo>
                  <a:pt x="87630" y="522922"/>
                  <a:pt x="80010" y="528638"/>
                  <a:pt x="74295" y="529590"/>
                </a:cubicBezTo>
                <a:cubicBezTo>
                  <a:pt x="66675" y="531495"/>
                  <a:pt x="58102" y="530543"/>
                  <a:pt x="46673" y="530543"/>
                </a:cubicBezTo>
                <a:cubicBezTo>
                  <a:pt x="47625" y="491490"/>
                  <a:pt x="47625" y="454343"/>
                  <a:pt x="47625" y="415290"/>
                </a:cubicBezTo>
                <a:close/>
                <a:moveTo>
                  <a:pt x="46673" y="579120"/>
                </a:moveTo>
                <a:cubicBezTo>
                  <a:pt x="82867" y="567690"/>
                  <a:pt x="88583" y="571500"/>
                  <a:pt x="88583" y="606743"/>
                </a:cubicBezTo>
                <a:cubicBezTo>
                  <a:pt x="88583" y="624840"/>
                  <a:pt x="88583" y="642938"/>
                  <a:pt x="88583" y="661988"/>
                </a:cubicBezTo>
                <a:cubicBezTo>
                  <a:pt x="88583" y="699135"/>
                  <a:pt x="88583" y="699135"/>
                  <a:pt x="46673" y="692468"/>
                </a:cubicBezTo>
                <a:cubicBezTo>
                  <a:pt x="46673" y="653415"/>
                  <a:pt x="46673" y="616268"/>
                  <a:pt x="46673" y="57912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9" name="Arrow: Bent 1151">
            <a:extLst>
              <a:ext uri="{FF2B5EF4-FFF2-40B4-BE49-F238E27FC236}">
                <a16:creationId xmlns=""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=""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chemeClr val="accent1"/>
          </a:solidFill>
        </p:grpSpPr>
        <p:sp>
          <p:nvSpPr>
            <p:cNvPr id="36" name="Oval 1">
              <a:extLst>
                <a:ext uri="{FF2B5EF4-FFF2-40B4-BE49-F238E27FC236}">
                  <a16:creationId xmlns=""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7" name="Oval 1">
              <a:extLst>
                <a:ext uri="{FF2B5EF4-FFF2-40B4-BE49-F238E27FC236}">
                  <a16:creationId xmlns=""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/>
            </a:p>
          </p:txBody>
        </p:sp>
        <p:sp>
          <p:nvSpPr>
            <p:cNvPr id="38" name="Oval 1">
              <a:extLst>
                <a:ext uri="{FF2B5EF4-FFF2-40B4-BE49-F238E27FC236}">
                  <a16:creationId xmlns=""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39" name="Oval 1">
              <a:extLst>
                <a:ext uri="{FF2B5EF4-FFF2-40B4-BE49-F238E27FC236}">
                  <a16:creationId xmlns=""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45" name="Freeform: Shape 1237">
            <a:extLst>
              <a:ext uri="{FF2B5EF4-FFF2-40B4-BE49-F238E27FC236}">
                <a16:creationId xmlns=""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chemeClr val="accent1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48" name="Obraz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62" y="263883"/>
            <a:ext cx="462690" cy="1700384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3104335" y="1324076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defTabSz="58420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Urząd Marszałkowski Województwa Małopolskiego</a:t>
            </a:r>
          </a:p>
          <a:p>
            <a:pPr lvl="0" algn="ctr" defTabSz="58420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Departament Środowiska</a:t>
            </a:r>
            <a:br>
              <a:rPr lang="pl-PL" altLang="pl-PL" sz="1600" dirty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</a:br>
            <a:r>
              <a:rPr lang="pl-PL" altLang="pl-PL" sz="1600" dirty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ul. Królewska 57, 30-081 </a:t>
            </a:r>
            <a:r>
              <a:rPr lang="pl-PL" altLang="pl-PL" sz="1600" dirty="0" smtClean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Kraków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4173230" y="371136"/>
            <a:ext cx="38455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srgbClr val="68707B"/>
                </a:solidFill>
              </a:rPr>
              <a:t>DZIĘKUJĘ ZA UWAGĘ!</a:t>
            </a:r>
          </a:p>
        </p:txBody>
      </p:sp>
      <p:cxnSp>
        <p:nvCxnSpPr>
          <p:cNvPr id="10" name="Łącznik prosty 9"/>
          <p:cNvCxnSpPr/>
          <p:nvPr/>
        </p:nvCxnSpPr>
        <p:spPr>
          <a:xfrm>
            <a:off x="4319018" y="1107628"/>
            <a:ext cx="3396861" cy="8467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Łącznik prosty 26"/>
          <p:cNvCxnSpPr/>
          <p:nvPr/>
        </p:nvCxnSpPr>
        <p:spPr>
          <a:xfrm>
            <a:off x="5189880" y="1217695"/>
            <a:ext cx="1727200" cy="0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3" name="Obraz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6032" y="2411316"/>
            <a:ext cx="3277758" cy="467337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788" y="2293798"/>
            <a:ext cx="2971265" cy="801824"/>
          </a:xfrm>
          <a:prstGeom prst="rect">
            <a:avLst/>
          </a:prstGeom>
        </p:spPr>
      </p:pic>
      <p:sp>
        <p:nvSpPr>
          <p:cNvPr id="41" name="Prostokąt 40"/>
          <p:cNvSpPr/>
          <p:nvPr/>
        </p:nvSpPr>
        <p:spPr>
          <a:xfrm>
            <a:off x="2202834" y="3101110"/>
            <a:ext cx="3388674" cy="7130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58420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 smtClean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powietrze.malopolska.pl </a:t>
            </a:r>
          </a:p>
          <a:p>
            <a:pPr lvl="0" defTabSz="584200">
              <a:spcBef>
                <a:spcPts val="10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 smtClean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powietrze@umwm.malopolska.pl</a:t>
            </a:r>
            <a:endParaRPr lang="pl-PL" altLang="pl-PL" sz="1600" dirty="0">
              <a:solidFill>
                <a:prstClr val="black"/>
              </a:solidFill>
              <a:latin typeface="+mj-lt"/>
              <a:ea typeface="DejaVu Sans"/>
              <a:cs typeface="Lohit Hindi"/>
            </a:endParaRPr>
          </a:p>
        </p:txBody>
      </p:sp>
      <p:pic>
        <p:nvPicPr>
          <p:cNvPr id="42" name="Obraz 4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96961" y="3087144"/>
            <a:ext cx="434788" cy="434788"/>
          </a:xfrm>
          <a:prstGeom prst="rect">
            <a:avLst/>
          </a:prstGeom>
        </p:spPr>
      </p:pic>
      <p:sp>
        <p:nvSpPr>
          <p:cNvPr id="46" name="Prostokąt 45"/>
          <p:cNvSpPr/>
          <p:nvPr/>
        </p:nvSpPr>
        <p:spPr>
          <a:xfrm>
            <a:off x="3002369" y="4303009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defTabSz="58420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 smtClean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Małopolskie Centrum Przedsiębiorczości</a:t>
            </a:r>
            <a:r>
              <a:rPr lang="pl-PL" altLang="pl-PL" sz="1600" dirty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/>
            </a:r>
            <a:br>
              <a:rPr lang="pl-PL" altLang="pl-PL" sz="1600" dirty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</a:br>
            <a:r>
              <a:rPr lang="pl-PL" altLang="pl-PL" sz="1600" dirty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ul. </a:t>
            </a:r>
            <a:r>
              <a:rPr lang="pl-PL" altLang="pl-PL" sz="1600" dirty="0" smtClean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Jasnogórska 11, 31-358 Kraków</a:t>
            </a:r>
          </a:p>
        </p:txBody>
      </p:sp>
      <p:pic>
        <p:nvPicPr>
          <p:cNvPr id="51" name="Picture 2" descr="Tytuł: Logotyp Małopolskiego Centrum Przedsiębiorczości — opis: Logotyp Małopolskiego Centrum Przedsiębiorczości z podpisem Instytucja Województwa Małopolskieg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681" y="4999843"/>
            <a:ext cx="2910780" cy="583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Obraz 5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73914" y="5987732"/>
            <a:ext cx="548688" cy="548688"/>
          </a:xfrm>
          <a:prstGeom prst="rect">
            <a:avLst/>
          </a:prstGeom>
        </p:spPr>
      </p:pic>
      <p:pic>
        <p:nvPicPr>
          <p:cNvPr id="53" name="Obraz 5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30864" y="5714969"/>
            <a:ext cx="434788" cy="434788"/>
          </a:xfrm>
          <a:prstGeom prst="rect">
            <a:avLst/>
          </a:prstGeom>
        </p:spPr>
      </p:pic>
      <p:pic>
        <p:nvPicPr>
          <p:cNvPr id="54" name="Obraz 5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662" y="3339615"/>
            <a:ext cx="548688" cy="548688"/>
          </a:xfrm>
          <a:prstGeom prst="rect">
            <a:avLst/>
          </a:prstGeom>
        </p:spPr>
      </p:pic>
      <p:pic>
        <p:nvPicPr>
          <p:cNvPr id="55" name="Obraz 5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933612" y="3066852"/>
            <a:ext cx="434788" cy="434788"/>
          </a:xfrm>
          <a:prstGeom prst="rect">
            <a:avLst/>
          </a:prstGeom>
        </p:spPr>
      </p:pic>
      <p:sp>
        <p:nvSpPr>
          <p:cNvPr id="56" name="Prostokąt 55"/>
          <p:cNvSpPr/>
          <p:nvPr/>
        </p:nvSpPr>
        <p:spPr>
          <a:xfrm>
            <a:off x="7341224" y="3101110"/>
            <a:ext cx="2666533" cy="7130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58420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 smtClean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klimat</a:t>
            </a:r>
            <a:r>
              <a:rPr lang="pl-PL" altLang="pl-PL" sz="1600" dirty="0" smtClean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.ekomalopolska.pl </a:t>
            </a:r>
            <a:endParaRPr lang="pl-PL" altLang="pl-PL" sz="1600" dirty="0" smtClean="0">
              <a:solidFill>
                <a:prstClr val="black"/>
              </a:solidFill>
              <a:latin typeface="+mj-lt"/>
              <a:ea typeface="DejaVu Sans"/>
              <a:cs typeface="Lohit Hindi"/>
            </a:endParaRPr>
          </a:p>
          <a:p>
            <a:pPr lvl="0" defTabSz="584200">
              <a:spcBef>
                <a:spcPts val="10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 smtClean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klimat</a:t>
            </a:r>
            <a:r>
              <a:rPr lang="pl-PL" altLang="pl-PL" sz="1600" dirty="0" smtClean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@umwm.malopolska.pl</a:t>
            </a:r>
            <a:endParaRPr lang="pl-PL" altLang="pl-PL" sz="1600" dirty="0">
              <a:solidFill>
                <a:prstClr val="black"/>
              </a:solidFill>
              <a:latin typeface="+mj-lt"/>
              <a:ea typeface="DejaVu Sans"/>
              <a:cs typeface="Lohit Hindi"/>
            </a:endParaRPr>
          </a:p>
        </p:txBody>
      </p:sp>
      <p:sp>
        <p:nvSpPr>
          <p:cNvPr id="57" name="Prostokąt 56"/>
          <p:cNvSpPr/>
          <p:nvPr/>
        </p:nvSpPr>
        <p:spPr>
          <a:xfrm>
            <a:off x="4909622" y="5703733"/>
            <a:ext cx="3388674" cy="7130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584200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 smtClean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mcp.malopolska.pl </a:t>
            </a:r>
            <a:endParaRPr lang="pl-PL" altLang="pl-PL" sz="1600" dirty="0" smtClean="0">
              <a:solidFill>
                <a:prstClr val="black"/>
              </a:solidFill>
              <a:latin typeface="+mj-lt"/>
              <a:ea typeface="DejaVu Sans"/>
              <a:cs typeface="Lohit Hindi"/>
            </a:endParaRPr>
          </a:p>
          <a:p>
            <a:pPr lvl="0" defTabSz="584200">
              <a:spcBef>
                <a:spcPts val="10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 smtClean="0">
                <a:solidFill>
                  <a:prstClr val="black"/>
                </a:solidFill>
                <a:latin typeface="+mj-lt"/>
                <a:ea typeface="DejaVu Sans"/>
                <a:cs typeface="Lohit Hindi"/>
              </a:rPr>
              <a:t>ekodoradcy@mcp.malopolska.pl</a:t>
            </a:r>
            <a:endParaRPr lang="pl-PL" altLang="pl-PL" sz="1600" dirty="0">
              <a:solidFill>
                <a:prstClr val="black"/>
              </a:solidFill>
              <a:latin typeface="+mj-lt"/>
              <a:ea typeface="DejaVu Sans"/>
              <a:cs typeface="Lohit Hindi"/>
            </a:endParaRPr>
          </a:p>
        </p:txBody>
      </p:sp>
    </p:spTree>
    <p:extLst>
      <p:ext uri="{BB962C8B-B14F-4D97-AF65-F5344CB8AC3E}">
        <p14:creationId xmlns:p14="http://schemas.microsoft.com/office/powerpoint/2010/main" val="112305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2009</TotalTime>
  <Words>1091</Words>
  <Application>Microsoft Office PowerPoint</Application>
  <PresentationFormat>Panoramiczny</PresentationFormat>
  <Paragraphs>201</Paragraphs>
  <Slides>26</Slides>
  <Notes>17</Notes>
  <HiddenSlides>0</HiddenSlides>
  <MMClips>0</MMClips>
  <ScaleCrop>false</ScaleCrop>
  <HeadingPairs>
    <vt:vector size="6" baseType="variant">
      <vt:variant>
        <vt:lpstr>Używane czcionki</vt:lpstr>
      </vt:variant>
      <vt:variant>
        <vt:i4>11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26</vt:i4>
      </vt:variant>
    </vt:vector>
  </HeadingPairs>
  <TitlesOfParts>
    <vt:vector size="38" baseType="lpstr">
      <vt:lpstr>맑은 고딕</vt:lpstr>
      <vt:lpstr>Arial</vt:lpstr>
      <vt:lpstr>Calibri</vt:lpstr>
      <vt:lpstr>Calibri Light</vt:lpstr>
      <vt:lpstr>DejaVu Sans</vt:lpstr>
      <vt:lpstr>Lohit Hindi</vt:lpstr>
      <vt:lpstr>Palatino</vt:lpstr>
      <vt:lpstr>Roboto Regular</vt:lpstr>
      <vt:lpstr>Symbol</vt:lpstr>
      <vt:lpstr>Times New Roman</vt:lpstr>
      <vt:lpstr>Wingdings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UMWM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Frankowska, Adrianna</dc:creator>
  <cp:lastModifiedBy>Fiut, Natalia</cp:lastModifiedBy>
  <cp:revision>210</cp:revision>
  <dcterms:created xsi:type="dcterms:W3CDTF">2022-08-10T11:01:11Z</dcterms:created>
  <dcterms:modified xsi:type="dcterms:W3CDTF">2023-02-23T13:43:08Z</dcterms:modified>
</cp:coreProperties>
</file>