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648" r:id="rId1"/>
  </p:sldMasterIdLst>
  <p:notesMasterIdLst>
    <p:notesMasterId r:id="rId26"/>
  </p:notesMasterIdLst>
  <p:sldIdLst>
    <p:sldId id="256" r:id="rId2"/>
    <p:sldId id="647" r:id="rId3"/>
    <p:sldId id="648" r:id="rId4"/>
    <p:sldId id="649" r:id="rId5"/>
    <p:sldId id="650" r:id="rId6"/>
    <p:sldId id="651" r:id="rId7"/>
    <p:sldId id="652" r:id="rId8"/>
    <p:sldId id="653" r:id="rId9"/>
    <p:sldId id="654" r:id="rId10"/>
    <p:sldId id="655" r:id="rId11"/>
    <p:sldId id="656" r:id="rId12"/>
    <p:sldId id="657" r:id="rId13"/>
    <p:sldId id="658" r:id="rId14"/>
    <p:sldId id="659" r:id="rId15"/>
    <p:sldId id="660" r:id="rId16"/>
    <p:sldId id="661" r:id="rId17"/>
    <p:sldId id="662" r:id="rId18"/>
    <p:sldId id="663" r:id="rId19"/>
    <p:sldId id="664" r:id="rId20"/>
    <p:sldId id="665" r:id="rId21"/>
    <p:sldId id="666" r:id="rId22"/>
    <p:sldId id="667" r:id="rId23"/>
    <p:sldId id="668" r:id="rId24"/>
    <p:sldId id="669" r:id="rId25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49" userDrawn="1">
          <p15:clr>
            <a:srgbClr val="A4A3A4"/>
          </p15:clr>
        </p15:guide>
        <p15:guide id="2" pos="3976" userDrawn="1">
          <p15:clr>
            <a:srgbClr val="A4A3A4"/>
          </p15:clr>
        </p15:guide>
        <p15:guide id="3" orient="horz" pos="2364" userDrawn="1">
          <p15:clr>
            <a:srgbClr val="A4A3A4"/>
          </p15:clr>
        </p15:guide>
        <p15:guide id="4" pos="7559" userDrawn="1">
          <p15:clr>
            <a:srgbClr val="A4A3A4"/>
          </p15:clr>
        </p15:guide>
        <p15:guide id="5" pos="98" userDrawn="1">
          <p15:clr>
            <a:srgbClr val="A4A3A4"/>
          </p15:clr>
        </p15:guide>
        <p15:guide id="6" orient="horz" pos="1616" userDrawn="1">
          <p15:clr>
            <a:srgbClr val="A4A3A4"/>
          </p15:clr>
        </p15:guide>
        <p15:guide id="7" orient="horz" pos="4156" userDrawn="1">
          <p15:clr>
            <a:srgbClr val="A4A3A4"/>
          </p15:clr>
        </p15:guide>
        <p15:guide id="8" orient="horz" pos="867" userDrawn="1">
          <p15:clr>
            <a:srgbClr val="A4A3A4"/>
          </p15:clr>
        </p15:guide>
        <p15:guide id="9" orient="horz" pos="164" userDrawn="1">
          <p15:clr>
            <a:srgbClr val="A4A3A4"/>
          </p15:clr>
        </p15:guide>
        <p15:guide id="10" pos="982" userDrawn="1">
          <p15:clr>
            <a:srgbClr val="A4A3A4"/>
          </p15:clr>
        </p15:guide>
        <p15:guide id="11" pos="209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FF9933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Styl pośredni 2 — Ak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940675A-B579-460E-94D1-54222C63F5DA}" styleName="Bez stylu, siatka tabeli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0A1B5D5-9B99-4C35-A422-299274C87663}" styleName="Styl pośredni 1 — Ak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E8B1032C-EA38-4F05-BA0D-38AFFFC7BED3}" styleName="Styl jasny 3 — Ak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516" autoAdjust="0"/>
    <p:restoredTop sz="90051" autoAdjust="0"/>
  </p:normalViewPr>
  <p:slideViewPr>
    <p:cSldViewPr snapToGrid="0">
      <p:cViewPr varScale="1">
        <p:scale>
          <a:sx n="114" d="100"/>
          <a:sy n="114" d="100"/>
        </p:scale>
        <p:origin x="762" y="102"/>
      </p:cViewPr>
      <p:guideLst>
        <p:guide orient="horz" pos="3249"/>
        <p:guide pos="3976"/>
        <p:guide orient="horz" pos="2364"/>
        <p:guide pos="7559"/>
        <p:guide pos="98"/>
        <p:guide orient="horz" pos="1616"/>
        <p:guide orient="horz" pos="4156"/>
        <p:guide orient="horz" pos="867"/>
        <p:guide orient="horz" pos="164"/>
        <p:guide pos="982"/>
        <p:guide pos="2094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-58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C45CE6-59BB-4BD9-B494-B930288CEDA4}" type="datetimeFigureOut">
              <a:rPr lang="pl-PL" smtClean="0"/>
              <a:t>10.12.2025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EAA8D7-801B-446E-B291-E02DC48463A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299656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11E3BE-5A97-431D-A9EC-8CF3938FAA3A}" type="slidenum">
              <a:rPr lang="pl-PL" smtClean="0"/>
              <a:t>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146977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5EAA8D7-801B-446E-B291-E02DC48463AF}" type="slidenum">
              <a:rPr lang="pl-PL" smtClean="0"/>
              <a:t>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822886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5EAA8D7-801B-446E-B291-E02DC48463AF}" type="slidenum">
              <a:rPr lang="pl-PL" smtClean="0"/>
              <a:t>10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848537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5EAA8D7-801B-446E-B291-E02DC48463AF}" type="slidenum">
              <a:rPr lang="pl-PL" smtClean="0"/>
              <a:t>11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62941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5EAA8D7-801B-446E-B291-E02DC48463AF}" type="slidenum">
              <a:rPr lang="pl-PL" smtClean="0"/>
              <a:t>14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869767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5EAA8D7-801B-446E-B291-E02DC48463AF}" type="slidenum">
              <a:rPr lang="pl-PL" smtClean="0"/>
              <a:t>15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486580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5EAA8D7-801B-446E-B291-E02DC48463AF}" type="slidenum">
              <a:rPr lang="pl-PL" smtClean="0"/>
              <a:t>17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776670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5EAA8D7-801B-446E-B291-E02DC48463AF}" type="slidenum">
              <a:rPr lang="pl-PL" smtClean="0"/>
              <a:t>18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562018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5EAA8D7-801B-446E-B291-E02DC48463AF}" type="slidenum">
              <a:rPr lang="pl-PL" smtClean="0"/>
              <a:t>19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4480437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5EAA8D7-801B-446E-B291-E02DC48463AF}" type="slidenum">
              <a:rPr lang="pl-PL" smtClean="0"/>
              <a:t>20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8598774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5EAA8D7-801B-446E-B291-E02DC48463AF}" type="slidenum">
              <a:rPr lang="pl-PL" smtClean="0"/>
              <a:t>22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068379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A060D5BC-7E5C-4ABD-9F15-C1EC7E5C56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665FC65A-BFFD-4D12-AC1C-887D2054B3A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42CF4EB8-1179-44D9-9044-96CD82CC5A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l-PL"/>
              <a:t>18.02.2021</a:t>
            </a:r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071AE1D1-4285-4823-A096-7FBAB9AF16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110571F0-B4C9-4E4D-8ED3-28A6C0BCC7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F9547-8254-491A-9A1D-2A5D9D7AE9C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759109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258ADDC2-94C5-4D05-809D-BBE1EB92C9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17FA50C8-29DB-44CB-B4C3-F87FE2A50B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C5E4458E-2BF2-47FC-9D32-6858FA2E82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l-PL"/>
              <a:t>18.02.2021</a:t>
            </a:r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599FD297-053C-4114-AE4A-A290633952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0586E1ED-DC21-4934-9431-36B463C5AB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F9547-8254-491A-9A1D-2A5D9D7AE9C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62855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1132CE3A-0D02-4D41-8492-664B8A1B16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D432B2FC-A282-4D4F-8681-AAA517C83A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F650AC27-89AB-400C-A33C-E57760F09F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l-PL"/>
              <a:t>18.02.2021</a:t>
            </a:r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C34A274B-A4F8-4B1C-81C8-4B9A403550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5D9E9FEA-6802-48F4-9DCC-D2C73EC181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F9547-8254-491A-9A1D-2A5D9D7AE9C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557631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04724877-5003-4749-85E5-03596F9874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F451A2DB-C793-49FB-B1D8-C06EDACC219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377F3F55-EF46-4462-ADED-EFA3D4DBCE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220038D3-A9FF-4CCD-8407-BE517E1D37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l-PL"/>
              <a:t>18.02.2021</a:t>
            </a:r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F6E8A2D2-A1C8-43F9-9096-EDBB216D86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308D8DCD-B194-44F9-A4D4-677F428631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F9547-8254-491A-9A1D-2A5D9D7AE9C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215458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D1329246-8548-4468-87E1-93AA1B25E1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5C88A965-84A3-424B-AD8F-BC86CB8A93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EE57DF87-0977-4625-868D-BBD8D78E9B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>
            <a:extLst>
              <a:ext uri="{FF2B5EF4-FFF2-40B4-BE49-F238E27FC236}">
                <a16:creationId xmlns:a16="http://schemas.microsoft.com/office/drawing/2014/main" id="{D83B4F52-D86F-4E50-AAAE-FB59DBDFA23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6" name="Symbol zastępczy zawartości 5">
            <a:extLst>
              <a:ext uri="{FF2B5EF4-FFF2-40B4-BE49-F238E27FC236}">
                <a16:creationId xmlns:a16="http://schemas.microsoft.com/office/drawing/2014/main" id="{9AAFCAB5-1F05-4CBA-B1F6-33C676DC13D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Symbol zastępczy daty 6">
            <a:extLst>
              <a:ext uri="{FF2B5EF4-FFF2-40B4-BE49-F238E27FC236}">
                <a16:creationId xmlns:a16="http://schemas.microsoft.com/office/drawing/2014/main" id="{9AE2179E-30AD-40F7-B76A-739FB678C7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l-PL"/>
              <a:t>18.02.2021</a:t>
            </a:r>
          </a:p>
        </p:txBody>
      </p:sp>
      <p:sp>
        <p:nvSpPr>
          <p:cNvPr id="8" name="Symbol zastępczy stopki 7">
            <a:extLst>
              <a:ext uri="{FF2B5EF4-FFF2-40B4-BE49-F238E27FC236}">
                <a16:creationId xmlns:a16="http://schemas.microsoft.com/office/drawing/2014/main" id="{179617E8-5C05-4C37-A796-2CA10DE936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>
            <a:extLst>
              <a:ext uri="{FF2B5EF4-FFF2-40B4-BE49-F238E27FC236}">
                <a16:creationId xmlns:a16="http://schemas.microsoft.com/office/drawing/2014/main" id="{3F5C8748-DA10-4F9C-9CE4-25AC18D73A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F9547-8254-491A-9A1D-2A5D9D7AE9C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443797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18F24095-1B0C-4AE5-BC2A-82719DE745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daty 2">
            <a:extLst>
              <a:ext uri="{FF2B5EF4-FFF2-40B4-BE49-F238E27FC236}">
                <a16:creationId xmlns:a16="http://schemas.microsoft.com/office/drawing/2014/main" id="{EDA91E04-B3C0-414C-B56D-5121854FFA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l-PL"/>
              <a:t>18.02.2021</a:t>
            </a:r>
          </a:p>
        </p:txBody>
      </p:sp>
      <p:sp>
        <p:nvSpPr>
          <p:cNvPr id="4" name="Symbol zastępczy stopki 3">
            <a:extLst>
              <a:ext uri="{FF2B5EF4-FFF2-40B4-BE49-F238E27FC236}">
                <a16:creationId xmlns:a16="http://schemas.microsoft.com/office/drawing/2014/main" id="{D40AE333-7F1C-4498-8358-1B0B62DF7C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93691CB0-2ED6-427F-83E5-E5690D1928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F9547-8254-491A-9A1D-2A5D9D7AE9C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574190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>
            <a:extLst>
              <a:ext uri="{FF2B5EF4-FFF2-40B4-BE49-F238E27FC236}">
                <a16:creationId xmlns:a16="http://schemas.microsoft.com/office/drawing/2014/main" id="{060CDEE7-19C1-4148-8B32-E2779B474A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l-PL"/>
              <a:t>18.02.2021</a:t>
            </a:r>
          </a:p>
        </p:txBody>
      </p:sp>
      <p:sp>
        <p:nvSpPr>
          <p:cNvPr id="3" name="Symbol zastępczy stopki 2">
            <a:extLst>
              <a:ext uri="{FF2B5EF4-FFF2-40B4-BE49-F238E27FC236}">
                <a16:creationId xmlns:a16="http://schemas.microsoft.com/office/drawing/2014/main" id="{F5856621-86C7-4BEB-B28E-EABE56E090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8453BB21-2D0D-4F5C-A62A-858C65DF4B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F9547-8254-491A-9A1D-2A5D9D7AE9C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891480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8B6F2CE4-B2D3-481A-B127-C235EAC9C0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D8D51253-556D-4395-9BE0-9FF2D7CDD7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609B15BD-777D-4CD7-8AC2-6236CFF5CB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787C8225-4687-4EB2-9C74-9635A4F169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l-PL"/>
              <a:t>18.02.2021</a:t>
            </a:r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68F5879B-10A4-4C7C-970B-468BD20E5D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37CA91E6-EC89-4FC6-BF88-E33C23A061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F9547-8254-491A-9A1D-2A5D9D7AE9C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114181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B71151AD-5C08-4D92-9231-3E35F88EF0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>
            <a:extLst>
              <a:ext uri="{FF2B5EF4-FFF2-40B4-BE49-F238E27FC236}">
                <a16:creationId xmlns:a16="http://schemas.microsoft.com/office/drawing/2014/main" id="{7A4049C1-7EEF-451A-B6AB-920B6CF2D9C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365B3FA7-FA54-49ED-B152-6A85D3E7B8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85B37F0B-4F40-4E9F-A1F0-4F31E631DE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l-PL"/>
              <a:t>18.02.2021</a:t>
            </a:r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D0C8015B-9BB8-48E8-BC03-E94DBFF34B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65C22954-BF3A-4DE5-ADEC-B8951FED16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F9547-8254-491A-9A1D-2A5D9D7AE9C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346334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7BF21637-38BD-4D8A-BBB5-91D337729C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1C382C65-B141-4994-86D3-2489A726154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7F9DA25B-97D1-43F8-AAF2-C3F46A85AC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l-PL"/>
              <a:t>18.02.2021</a:t>
            </a:r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D5BDCD34-2393-444C-971C-0F6F9E3A08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240BB04D-69CD-4A73-BF56-120589B66A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F9547-8254-491A-9A1D-2A5D9D7AE9C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596438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>
            <a:extLst>
              <a:ext uri="{FF2B5EF4-FFF2-40B4-BE49-F238E27FC236}">
                <a16:creationId xmlns:a16="http://schemas.microsoft.com/office/drawing/2014/main" id="{D36AB824-1ED2-489D-AA5B-04C41699FDD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4AED1A9B-D835-4B97-8DC2-F6C0B31B00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E171C9B9-7B33-4F4C-9E86-69205758DF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l-PL"/>
              <a:t>18.02.2021</a:t>
            </a:r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349DAC5F-6216-4893-8C6D-1ECA36BCA2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1925D682-4B46-4A26-B9DD-DA2A00ED3F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F9547-8254-491A-9A1D-2A5D9D7AE9C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307165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>
            <a:extLst>
              <a:ext uri="{FF2B5EF4-FFF2-40B4-BE49-F238E27FC236}">
                <a16:creationId xmlns:a16="http://schemas.microsoft.com/office/drawing/2014/main" id="{2ADCBF7F-D7FD-4140-8A0A-35D68D9AC6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B6D55108-D410-411B-94FC-060BE08EE4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D858F3CD-99F9-4535-B32B-A9A73789518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pl-PL"/>
              <a:t>18.02.2021</a:t>
            </a:r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45F6F0C6-1522-4B27-BAA1-05B08227A47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DB2CC3DA-BD3A-45D2-9F13-956AC8CE462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5F9547-8254-491A-9A1D-2A5D9D7AE9C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466555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3.JPG"/><Relationship Id="rId7" Type="http://schemas.openxmlformats.org/officeDocument/2006/relationships/image" Target="../media/image12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10" Type="http://schemas.openxmlformats.org/officeDocument/2006/relationships/image" Target="../media/image15.png"/><Relationship Id="rId4" Type="http://schemas.openxmlformats.org/officeDocument/2006/relationships/image" Target="../media/image9.JPG"/><Relationship Id="rId9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3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3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33.png"/><Relationship Id="rId4" Type="http://schemas.openxmlformats.org/officeDocument/2006/relationships/image" Target="../media/image3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42.png"/><Relationship Id="rId4" Type="http://schemas.openxmlformats.org/officeDocument/2006/relationships/image" Target="../media/image3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3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png"/><Relationship Id="rId5" Type="http://schemas.openxmlformats.org/officeDocument/2006/relationships/image" Target="../media/image26.png"/><Relationship Id="rId4" Type="http://schemas.openxmlformats.org/officeDocument/2006/relationships/image" Target="../media/image3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6"/>
          <p:cNvSpPr/>
          <p:nvPr/>
        </p:nvSpPr>
        <p:spPr>
          <a:xfrm>
            <a:off x="2420740" y="5170592"/>
            <a:ext cx="7547421" cy="30479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</p:sp>
      <p:pic>
        <p:nvPicPr>
          <p:cNvPr id="23" name="Obraz 22">
            <a:extLst>
              <a:ext uri="{FF2B5EF4-FFF2-40B4-BE49-F238E27FC236}">
                <a16:creationId xmlns:a16="http://schemas.microsoft.com/office/drawing/2014/main" id="{02DEBBB8-DF9E-4683-A687-2DA5326AF08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000" y="122578"/>
            <a:ext cx="6146800" cy="1990045"/>
          </a:xfrm>
          <a:prstGeom prst="rect">
            <a:avLst/>
          </a:prstGeom>
        </p:spPr>
      </p:pic>
      <p:sp>
        <p:nvSpPr>
          <p:cNvPr id="4" name="pole tekstowe 3">
            <a:extLst>
              <a:ext uri="{FF2B5EF4-FFF2-40B4-BE49-F238E27FC236}">
                <a16:creationId xmlns:a16="http://schemas.microsoft.com/office/drawing/2014/main" id="{6862D6D6-8677-869F-D588-15F460518323}"/>
              </a:ext>
            </a:extLst>
          </p:cNvPr>
          <p:cNvSpPr txBox="1"/>
          <p:nvPr/>
        </p:nvSpPr>
        <p:spPr>
          <a:xfrm>
            <a:off x="1558924" y="2316066"/>
            <a:ext cx="1008221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b="1" dirty="0">
                <a:solidFill>
                  <a:schemeClr val="accent6">
                    <a:lumMod val="75000"/>
                  </a:schemeClr>
                </a:solidFill>
              </a:rPr>
              <a:t>Wyniki Rocznej Oceny Jakości Powietrza</a:t>
            </a:r>
          </a:p>
          <a:p>
            <a:pPr algn="ctr"/>
            <a:r>
              <a:rPr lang="pl-PL" sz="4000" b="1" dirty="0">
                <a:solidFill>
                  <a:schemeClr val="accent6">
                    <a:lumMod val="75000"/>
                  </a:schemeClr>
                </a:solidFill>
              </a:rPr>
              <a:t>za 2024 rok </a:t>
            </a:r>
            <a:br>
              <a:rPr lang="pl-PL" sz="4000" b="1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pl-PL" sz="4000" b="1" dirty="0">
                <a:solidFill>
                  <a:schemeClr val="accent6">
                    <a:lumMod val="75000"/>
                  </a:schemeClr>
                </a:solidFill>
              </a:rPr>
              <a:t>w świetle obowiązujących przepisów </a:t>
            </a:r>
            <a:br>
              <a:rPr lang="pl-PL" sz="4000" b="1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pl-PL" sz="4000" b="1" dirty="0">
                <a:solidFill>
                  <a:schemeClr val="accent6">
                    <a:lumMod val="75000"/>
                  </a:schemeClr>
                </a:solidFill>
              </a:rPr>
              <a:t>oraz dyrektywy AAQD</a:t>
            </a:r>
            <a:endParaRPr lang="en-US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a 1">
            <a:extLst>
              <a:ext uri="{FF2B5EF4-FFF2-40B4-BE49-F238E27FC236}">
                <a16:creationId xmlns:a16="http://schemas.microsoft.com/office/drawing/2014/main" id="{20D3FACA-CD94-49DF-A7A5-CC525AC70F99}"/>
              </a:ext>
            </a:extLst>
          </p:cNvPr>
          <p:cNvGrpSpPr/>
          <p:nvPr/>
        </p:nvGrpSpPr>
        <p:grpSpPr>
          <a:xfrm>
            <a:off x="0" y="0"/>
            <a:ext cx="1270000" cy="6858000"/>
            <a:chOff x="0" y="-23321"/>
            <a:chExt cx="1270000" cy="6881321"/>
          </a:xfrm>
        </p:grpSpPr>
        <p:pic>
          <p:nvPicPr>
            <p:cNvPr id="3" name="Obraz 2">
              <a:extLst>
                <a:ext uri="{FF2B5EF4-FFF2-40B4-BE49-F238E27FC236}">
                  <a16:creationId xmlns:a16="http://schemas.microsoft.com/office/drawing/2014/main" id="{133680D4-239D-41AA-A669-40FAC889B7B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-23321"/>
              <a:ext cx="1270000" cy="6881321"/>
            </a:xfrm>
            <a:prstGeom prst="rect">
              <a:avLst/>
            </a:prstGeom>
          </p:spPr>
        </p:pic>
        <p:pic>
          <p:nvPicPr>
            <p:cNvPr id="4" name="Obraz 3">
              <a:extLst>
                <a:ext uri="{FF2B5EF4-FFF2-40B4-BE49-F238E27FC236}">
                  <a16:creationId xmlns:a16="http://schemas.microsoft.com/office/drawing/2014/main" id="{57B50F47-4F6C-4C0B-8668-4DBAC85AB7B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124" y="2664356"/>
              <a:ext cx="1195753" cy="1336938"/>
            </a:xfrm>
            <a:prstGeom prst="rect">
              <a:avLst/>
            </a:prstGeom>
          </p:spPr>
        </p:pic>
      </p:grpSp>
      <p:sp>
        <p:nvSpPr>
          <p:cNvPr id="7" name="pole tekstowe 6">
            <a:extLst>
              <a:ext uri="{FF2B5EF4-FFF2-40B4-BE49-F238E27FC236}">
                <a16:creationId xmlns:a16="http://schemas.microsoft.com/office/drawing/2014/main" id="{F1629F6F-5E45-0057-EBD8-5E02D63DB51A}"/>
              </a:ext>
            </a:extLst>
          </p:cNvPr>
          <p:cNvSpPr txBox="1"/>
          <p:nvPr/>
        </p:nvSpPr>
        <p:spPr>
          <a:xfrm>
            <a:off x="1270000" y="193521"/>
            <a:ext cx="1092200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l-PL" sz="2800" b="1" dirty="0">
                <a:solidFill>
                  <a:schemeClr val="accent6">
                    <a:lumMod val="75000"/>
                  </a:schemeClr>
                </a:solidFill>
              </a:rPr>
              <a:t>Zadania Państwowego Monitoringu Środowiska </a:t>
            </a:r>
          </a:p>
          <a:p>
            <a:pPr algn="ctr"/>
            <a:r>
              <a:rPr lang="pl-PL" sz="2800" b="1" dirty="0">
                <a:solidFill>
                  <a:schemeClr val="accent6">
                    <a:lumMod val="75000"/>
                  </a:schemeClr>
                </a:solidFill>
              </a:rPr>
              <a:t>w zakresie monitoringu jakości powierza</a:t>
            </a:r>
          </a:p>
        </p:txBody>
      </p:sp>
      <p:sp>
        <p:nvSpPr>
          <p:cNvPr id="8" name="Prostokąt 7">
            <a:extLst>
              <a:ext uri="{FF2B5EF4-FFF2-40B4-BE49-F238E27FC236}">
                <a16:creationId xmlns:a16="http://schemas.microsoft.com/office/drawing/2014/main" id="{C405BD05-AA51-DF3B-71E5-253C06B98F6B}"/>
              </a:ext>
            </a:extLst>
          </p:cNvPr>
          <p:cNvSpPr/>
          <p:nvPr/>
        </p:nvSpPr>
        <p:spPr>
          <a:xfrm>
            <a:off x="6103682" y="2090089"/>
            <a:ext cx="5580064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spcAft>
                <a:spcPts val="1200"/>
              </a:spcAft>
              <a:buFont typeface="Wingdings" panose="05000000000000000000" pitchFamily="2" charset="2"/>
              <a:buChar char="v"/>
            </a:pPr>
            <a:r>
              <a:rPr lang="pl-PL" sz="1600" b="1" dirty="0"/>
              <a:t>wykonywanie badań wskaźników charakteryzujących stan jakości powietrza,</a:t>
            </a:r>
          </a:p>
          <a:p>
            <a:pPr marL="285750" indent="-285750" algn="just">
              <a:spcAft>
                <a:spcPts val="1200"/>
              </a:spcAft>
              <a:buFont typeface="Wingdings" panose="05000000000000000000" pitchFamily="2" charset="2"/>
              <a:buChar char="v"/>
            </a:pPr>
            <a:r>
              <a:rPr lang="pl-PL" sz="1600" b="1" dirty="0"/>
              <a:t>gromadzenie i analiza wyników badań i obserwacji ,</a:t>
            </a:r>
          </a:p>
          <a:p>
            <a:pPr marL="285750" indent="-285750" algn="just">
              <a:spcAft>
                <a:spcPts val="1200"/>
              </a:spcAft>
              <a:buFont typeface="Wingdings" panose="05000000000000000000" pitchFamily="2" charset="2"/>
              <a:buChar char="v"/>
            </a:pPr>
            <a:r>
              <a:rPr lang="pl-PL" sz="1600" b="1" dirty="0"/>
              <a:t>ocena jakości i trendów zmian jakości powietrza w oparciu </a:t>
            </a:r>
            <a:br>
              <a:rPr lang="pl-PL" sz="1600" b="1" dirty="0"/>
            </a:br>
            <a:r>
              <a:rPr lang="pl-PL" sz="1600" b="1" dirty="0"/>
              <a:t>o wartości kryterialne,</a:t>
            </a:r>
          </a:p>
          <a:p>
            <a:pPr marL="285750" indent="-285750" algn="just">
              <a:spcAft>
                <a:spcPts val="1200"/>
              </a:spcAft>
              <a:buFont typeface="Wingdings" panose="05000000000000000000" pitchFamily="2" charset="2"/>
              <a:buChar char="v"/>
            </a:pPr>
            <a:r>
              <a:rPr lang="pl-PL" sz="1600" b="1" dirty="0"/>
              <a:t>identyfikacja obszarów przekroczeń standardów jakości powietrza,</a:t>
            </a:r>
          </a:p>
          <a:p>
            <a:pPr marL="285750" indent="-285750" algn="just">
              <a:spcAft>
                <a:spcPts val="1200"/>
              </a:spcAft>
              <a:buFont typeface="Wingdings" panose="05000000000000000000" pitchFamily="2" charset="2"/>
              <a:buChar char="v"/>
            </a:pPr>
            <a:r>
              <a:rPr lang="pl-PL" sz="1600" b="1" dirty="0"/>
              <a:t>opracowywanie komunikatów o wystąpieniu lub ryzyku wystąpienia przekroczenia standardów jakości powietrza,</a:t>
            </a:r>
          </a:p>
          <a:p>
            <a:pPr marL="285750" indent="-285750" algn="just">
              <a:spcAft>
                <a:spcPts val="1200"/>
              </a:spcAft>
              <a:buFont typeface="Wingdings" panose="05000000000000000000" pitchFamily="2" charset="2"/>
              <a:buChar char="v"/>
            </a:pPr>
            <a:r>
              <a:rPr lang="pl-PL" sz="1600" b="1" dirty="0"/>
              <a:t>rozpowszechnianie i udostępnianie informacji o środowisku.</a:t>
            </a:r>
          </a:p>
        </p:txBody>
      </p:sp>
      <p:pic>
        <p:nvPicPr>
          <p:cNvPr id="10" name="Obraz 9">
            <a:extLst>
              <a:ext uri="{FF2B5EF4-FFF2-40B4-BE49-F238E27FC236}">
                <a16:creationId xmlns:a16="http://schemas.microsoft.com/office/drawing/2014/main" id="{CEFB1F98-211C-9B3C-9287-901B609809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953" b="9953"/>
          <a:stretch/>
        </p:blipFill>
        <p:spPr>
          <a:xfrm>
            <a:off x="1425736" y="1288280"/>
            <a:ext cx="4225634" cy="2538369"/>
          </a:xfrm>
          <a:prstGeom prst="rect">
            <a:avLst/>
          </a:prstGeom>
        </p:spPr>
      </p:pic>
      <p:pic>
        <p:nvPicPr>
          <p:cNvPr id="12" name="Obraz 11">
            <a:extLst>
              <a:ext uri="{FF2B5EF4-FFF2-40B4-BE49-F238E27FC236}">
                <a16:creationId xmlns:a16="http://schemas.microsoft.com/office/drawing/2014/main" id="{AD4E610B-FF6D-F78B-0BC4-56CFADA6E6E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007"/>
          <a:stretch>
            <a:fillRect/>
          </a:stretch>
        </p:blipFill>
        <p:spPr>
          <a:xfrm>
            <a:off x="1425736" y="4054520"/>
            <a:ext cx="4225634" cy="2538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08065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7F724C-FB04-8028-49D7-8D17159ED6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az 8" descr="IMG_1088.JPG">
            <a:extLst>
              <a:ext uri="{FF2B5EF4-FFF2-40B4-BE49-F238E27FC236}">
                <a16:creationId xmlns:a16="http://schemas.microsoft.com/office/drawing/2014/main" id="{CC42512B-2267-8CA5-2758-2B4DF9E29282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630571" y="1511731"/>
            <a:ext cx="3111565" cy="2333674"/>
          </a:xfrm>
          <a:prstGeom prst="rect">
            <a:avLst/>
          </a:prstGeom>
        </p:spPr>
      </p:pic>
      <p:grpSp>
        <p:nvGrpSpPr>
          <p:cNvPr id="2" name="Grupa 1">
            <a:extLst>
              <a:ext uri="{FF2B5EF4-FFF2-40B4-BE49-F238E27FC236}">
                <a16:creationId xmlns:a16="http://schemas.microsoft.com/office/drawing/2014/main" id="{69CD4A8A-5D5F-0129-5483-9F703C61903A}"/>
              </a:ext>
            </a:extLst>
          </p:cNvPr>
          <p:cNvGrpSpPr/>
          <p:nvPr/>
        </p:nvGrpSpPr>
        <p:grpSpPr>
          <a:xfrm>
            <a:off x="0" y="0"/>
            <a:ext cx="1270000" cy="6858000"/>
            <a:chOff x="0" y="-23321"/>
            <a:chExt cx="1270000" cy="6881321"/>
          </a:xfrm>
        </p:grpSpPr>
        <p:pic>
          <p:nvPicPr>
            <p:cNvPr id="3" name="Obraz 2">
              <a:extLst>
                <a:ext uri="{FF2B5EF4-FFF2-40B4-BE49-F238E27FC236}">
                  <a16:creationId xmlns:a16="http://schemas.microsoft.com/office/drawing/2014/main" id="{A86DA7DC-0D1D-37F4-6EAD-6B8A44B4073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-23321"/>
              <a:ext cx="1270000" cy="6881321"/>
            </a:xfrm>
            <a:prstGeom prst="rect">
              <a:avLst/>
            </a:prstGeom>
          </p:spPr>
        </p:pic>
        <p:pic>
          <p:nvPicPr>
            <p:cNvPr id="4" name="Obraz 3">
              <a:extLst>
                <a:ext uri="{FF2B5EF4-FFF2-40B4-BE49-F238E27FC236}">
                  <a16:creationId xmlns:a16="http://schemas.microsoft.com/office/drawing/2014/main" id="{D213A94F-18CA-BCF5-BC25-23943535D54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124" y="2664356"/>
              <a:ext cx="1195753" cy="1336938"/>
            </a:xfrm>
            <a:prstGeom prst="rect">
              <a:avLst/>
            </a:prstGeom>
          </p:spPr>
        </p:pic>
      </p:grpSp>
      <p:sp>
        <p:nvSpPr>
          <p:cNvPr id="7" name="pole tekstowe 6">
            <a:extLst>
              <a:ext uri="{FF2B5EF4-FFF2-40B4-BE49-F238E27FC236}">
                <a16:creationId xmlns:a16="http://schemas.microsoft.com/office/drawing/2014/main" id="{FF81BA9B-155D-E366-6E6B-CB4EEA5D0FD4}"/>
              </a:ext>
            </a:extLst>
          </p:cNvPr>
          <p:cNvSpPr txBox="1"/>
          <p:nvPr/>
        </p:nvSpPr>
        <p:spPr>
          <a:xfrm>
            <a:off x="1270000" y="193521"/>
            <a:ext cx="1092200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l-PL" sz="2800" b="1" dirty="0">
                <a:solidFill>
                  <a:schemeClr val="accent6">
                    <a:lumMod val="75000"/>
                  </a:schemeClr>
                </a:solidFill>
              </a:rPr>
              <a:t>Zakres pomiarów prowadzonych</a:t>
            </a:r>
          </a:p>
          <a:p>
            <a:pPr algn="ctr"/>
            <a:r>
              <a:rPr lang="pl-PL" sz="2800" b="1" dirty="0">
                <a:solidFill>
                  <a:schemeClr val="accent6">
                    <a:lumMod val="75000"/>
                  </a:schemeClr>
                </a:solidFill>
              </a:rPr>
              <a:t>na stacjach Państwowego Monitoringu Środowiska</a:t>
            </a:r>
          </a:p>
        </p:txBody>
      </p:sp>
      <p:sp>
        <p:nvSpPr>
          <p:cNvPr id="5" name="pole tekstowe 4">
            <a:extLst>
              <a:ext uri="{FF2B5EF4-FFF2-40B4-BE49-F238E27FC236}">
                <a16:creationId xmlns:a16="http://schemas.microsoft.com/office/drawing/2014/main" id="{BFB8067E-C65A-DB1F-9E09-D0DE62F4B0E6}"/>
              </a:ext>
            </a:extLst>
          </p:cNvPr>
          <p:cNvSpPr txBox="1"/>
          <p:nvPr/>
        </p:nvSpPr>
        <p:spPr>
          <a:xfrm>
            <a:off x="6095998" y="1475661"/>
            <a:ext cx="5533747" cy="4832092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marL="285750" indent="-285750" algn="just">
              <a:spcAft>
                <a:spcPts val="1200"/>
              </a:spcAft>
              <a:buFont typeface="Wingdings" panose="05000000000000000000" pitchFamily="2" charset="2"/>
              <a:buChar char="v"/>
            </a:pPr>
            <a:r>
              <a:rPr lang="pl-PL" sz="1600" b="1" dirty="0"/>
              <a:t>Dwutlenek siarki SO</a:t>
            </a:r>
            <a:r>
              <a:rPr lang="pl-PL" sz="1600" b="1" baseline="-25000" dirty="0"/>
              <a:t>2</a:t>
            </a:r>
            <a:r>
              <a:rPr lang="pl-PL" sz="1600" b="1" dirty="0"/>
              <a:t>, </a:t>
            </a:r>
          </a:p>
          <a:p>
            <a:pPr marL="285750" indent="-285750" algn="just">
              <a:spcAft>
                <a:spcPts val="1200"/>
              </a:spcAft>
              <a:buFont typeface="Wingdings" panose="05000000000000000000" pitchFamily="2" charset="2"/>
              <a:buChar char="v"/>
            </a:pPr>
            <a:r>
              <a:rPr lang="pl-PL" sz="1600" b="1" dirty="0"/>
              <a:t>Dwutlenek azotu NO</a:t>
            </a:r>
            <a:r>
              <a:rPr lang="pl-PL" sz="1600" b="1" baseline="-25000" dirty="0"/>
              <a:t>2</a:t>
            </a:r>
            <a:r>
              <a:rPr lang="pl-PL" sz="1600" b="1" dirty="0"/>
              <a:t>, </a:t>
            </a:r>
          </a:p>
          <a:p>
            <a:pPr marL="285750" indent="-285750" algn="just">
              <a:spcAft>
                <a:spcPts val="1200"/>
              </a:spcAft>
              <a:buFont typeface="Wingdings" panose="05000000000000000000" pitchFamily="2" charset="2"/>
              <a:buChar char="v"/>
            </a:pPr>
            <a:r>
              <a:rPr lang="pl-PL" sz="1600" b="1" dirty="0"/>
              <a:t>Tlenki azotu NO</a:t>
            </a:r>
            <a:r>
              <a:rPr lang="pl-PL" sz="1600" b="1" baseline="-25000" dirty="0"/>
              <a:t>x</a:t>
            </a:r>
            <a:r>
              <a:rPr lang="pl-PL" sz="1600" b="1" dirty="0"/>
              <a:t>,</a:t>
            </a:r>
          </a:p>
          <a:p>
            <a:pPr marL="285750" indent="-285750" algn="just">
              <a:spcAft>
                <a:spcPts val="1200"/>
              </a:spcAft>
              <a:buFont typeface="Wingdings" panose="05000000000000000000" pitchFamily="2" charset="2"/>
              <a:buChar char="v"/>
            </a:pPr>
            <a:r>
              <a:rPr lang="pl-PL" sz="1600" b="1" dirty="0"/>
              <a:t>Tlenek azotu NO,</a:t>
            </a:r>
          </a:p>
          <a:p>
            <a:pPr marL="285750" indent="-285750" algn="just">
              <a:spcAft>
                <a:spcPts val="1200"/>
              </a:spcAft>
              <a:buFont typeface="Wingdings" panose="05000000000000000000" pitchFamily="2" charset="2"/>
              <a:buChar char="v"/>
            </a:pPr>
            <a:r>
              <a:rPr lang="pl-PL" sz="1600" b="1" dirty="0"/>
              <a:t>Benzen C</a:t>
            </a:r>
            <a:r>
              <a:rPr lang="pl-PL" sz="1600" b="1" baseline="-25000" dirty="0"/>
              <a:t>6</a:t>
            </a:r>
            <a:r>
              <a:rPr lang="pl-PL" sz="1600" b="1" dirty="0"/>
              <a:t>H</a:t>
            </a:r>
            <a:r>
              <a:rPr lang="pl-PL" sz="1600" b="1" baseline="-25000" dirty="0"/>
              <a:t>6</a:t>
            </a:r>
            <a:r>
              <a:rPr lang="pl-PL" sz="1600" b="1" dirty="0"/>
              <a:t>, </a:t>
            </a:r>
          </a:p>
          <a:p>
            <a:pPr marL="285750" indent="-285750" algn="just">
              <a:spcAft>
                <a:spcPts val="1200"/>
              </a:spcAft>
              <a:buFont typeface="Wingdings" panose="05000000000000000000" pitchFamily="2" charset="2"/>
              <a:buChar char="v"/>
            </a:pPr>
            <a:r>
              <a:rPr lang="pl-PL" sz="1600" b="1" dirty="0"/>
              <a:t>Tlenek węgla CO, </a:t>
            </a:r>
          </a:p>
          <a:p>
            <a:pPr marL="285750" indent="-285750" algn="just">
              <a:spcAft>
                <a:spcPts val="1200"/>
              </a:spcAft>
              <a:buFont typeface="Wingdings" panose="05000000000000000000" pitchFamily="2" charset="2"/>
              <a:buChar char="v"/>
            </a:pPr>
            <a:r>
              <a:rPr lang="pl-PL" sz="1600" b="1" dirty="0"/>
              <a:t>Ozon O</a:t>
            </a:r>
            <a:r>
              <a:rPr lang="pl-PL" sz="1600" b="1" baseline="-25000" dirty="0"/>
              <a:t>3</a:t>
            </a:r>
            <a:r>
              <a:rPr lang="pl-PL" sz="1600" b="1" dirty="0"/>
              <a:t>, </a:t>
            </a:r>
          </a:p>
          <a:p>
            <a:pPr marL="285750" indent="-285750" algn="just">
              <a:spcAft>
                <a:spcPts val="1200"/>
              </a:spcAft>
              <a:buFont typeface="Wingdings" panose="05000000000000000000" pitchFamily="2" charset="2"/>
              <a:buChar char="v"/>
            </a:pPr>
            <a:r>
              <a:rPr lang="pl-PL" sz="1600" b="1" dirty="0"/>
              <a:t>Pył zawieszony PM10 i PM2,5,</a:t>
            </a:r>
          </a:p>
          <a:p>
            <a:pPr marL="285750" indent="-285750" algn="just">
              <a:spcAft>
                <a:spcPts val="1200"/>
              </a:spcAft>
              <a:buFont typeface="Wingdings" panose="05000000000000000000" pitchFamily="2" charset="2"/>
              <a:buChar char="v"/>
            </a:pPr>
            <a:r>
              <a:rPr lang="pl-PL" sz="1600" b="1" dirty="0"/>
              <a:t>Ołów Pb, arsen As, kadm Cd, nikiel Ni i benzo(a)piren w pyle PM10,</a:t>
            </a:r>
          </a:p>
          <a:p>
            <a:pPr marL="285750" indent="-285750" algn="just">
              <a:spcAft>
                <a:spcPts val="1200"/>
              </a:spcAft>
              <a:buFont typeface="Wingdings" panose="05000000000000000000" pitchFamily="2" charset="2"/>
              <a:buChar char="v"/>
            </a:pPr>
            <a:r>
              <a:rPr lang="pl-PL" sz="1600" b="1" dirty="0"/>
              <a:t>Sześć dodatkowych wielopierścieniowych węglowodorów aromatycznych na wybranych stacjach tła miejskiego. </a:t>
            </a:r>
          </a:p>
          <a:p>
            <a:endParaRPr lang="pl-PL" sz="1600" dirty="0"/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E0363F50-40E6-EB55-3730-6F81AE47294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949" b="9949"/>
          <a:stretch/>
        </p:blipFill>
        <p:spPr>
          <a:xfrm>
            <a:off x="1432602" y="1268413"/>
            <a:ext cx="4311706" cy="2590073"/>
          </a:xfrm>
          <a:prstGeom prst="rect">
            <a:avLst/>
          </a:prstGeom>
        </p:spPr>
      </p:pic>
      <p:pic>
        <p:nvPicPr>
          <p:cNvPr id="14" name="Obraz 13">
            <a:extLst>
              <a:ext uri="{FF2B5EF4-FFF2-40B4-BE49-F238E27FC236}">
                <a16:creationId xmlns:a16="http://schemas.microsoft.com/office/drawing/2014/main" id="{A13CDCD4-3935-2B4E-7D7D-48414B9AAED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16050" y="4038396"/>
            <a:ext cx="3421673" cy="2571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20103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A777DD-82C0-988C-E9F6-40F62F499C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a 1">
            <a:extLst>
              <a:ext uri="{FF2B5EF4-FFF2-40B4-BE49-F238E27FC236}">
                <a16:creationId xmlns:a16="http://schemas.microsoft.com/office/drawing/2014/main" id="{7CC5F61F-5A21-D364-A2B1-F74810074C2C}"/>
              </a:ext>
            </a:extLst>
          </p:cNvPr>
          <p:cNvGrpSpPr/>
          <p:nvPr/>
        </p:nvGrpSpPr>
        <p:grpSpPr>
          <a:xfrm>
            <a:off x="0" y="0"/>
            <a:ext cx="1270000" cy="6858000"/>
            <a:chOff x="0" y="-23321"/>
            <a:chExt cx="1270000" cy="6881321"/>
          </a:xfrm>
        </p:grpSpPr>
        <p:pic>
          <p:nvPicPr>
            <p:cNvPr id="3" name="Obraz 2">
              <a:extLst>
                <a:ext uri="{FF2B5EF4-FFF2-40B4-BE49-F238E27FC236}">
                  <a16:creationId xmlns:a16="http://schemas.microsoft.com/office/drawing/2014/main" id="{47C8280B-362D-7BED-F5B6-EDC34787F9F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-23321"/>
              <a:ext cx="1270000" cy="6881321"/>
            </a:xfrm>
            <a:prstGeom prst="rect">
              <a:avLst/>
            </a:prstGeom>
          </p:spPr>
        </p:pic>
        <p:pic>
          <p:nvPicPr>
            <p:cNvPr id="4" name="Obraz 3">
              <a:extLst>
                <a:ext uri="{FF2B5EF4-FFF2-40B4-BE49-F238E27FC236}">
                  <a16:creationId xmlns:a16="http://schemas.microsoft.com/office/drawing/2014/main" id="{1686BB21-8DCF-FF36-6D92-557E2E710CC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124" y="2664356"/>
              <a:ext cx="1195753" cy="1336938"/>
            </a:xfrm>
            <a:prstGeom prst="rect">
              <a:avLst/>
            </a:prstGeom>
          </p:spPr>
        </p:pic>
      </p:grpSp>
      <p:sp>
        <p:nvSpPr>
          <p:cNvPr id="7" name="pole tekstowe 6">
            <a:extLst>
              <a:ext uri="{FF2B5EF4-FFF2-40B4-BE49-F238E27FC236}">
                <a16:creationId xmlns:a16="http://schemas.microsoft.com/office/drawing/2014/main" id="{A563C749-7F80-661D-E504-93C258586540}"/>
              </a:ext>
            </a:extLst>
          </p:cNvPr>
          <p:cNvSpPr txBox="1"/>
          <p:nvPr/>
        </p:nvSpPr>
        <p:spPr>
          <a:xfrm>
            <a:off x="1270000" y="193521"/>
            <a:ext cx="10922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l-PL" sz="2800" b="1" dirty="0">
                <a:solidFill>
                  <a:schemeClr val="accent6">
                    <a:lumMod val="75000"/>
                  </a:schemeClr>
                </a:solidFill>
              </a:rPr>
              <a:t>Małopolska sieć pomiarów jakości powietrza w 2024 roku</a:t>
            </a:r>
          </a:p>
        </p:txBody>
      </p:sp>
      <p:grpSp>
        <p:nvGrpSpPr>
          <p:cNvPr id="17" name="Grupa 16">
            <a:extLst>
              <a:ext uri="{FF2B5EF4-FFF2-40B4-BE49-F238E27FC236}">
                <a16:creationId xmlns:a16="http://schemas.microsoft.com/office/drawing/2014/main" id="{B1C18000-B762-D428-6236-1EEC028B0AAA}"/>
              </a:ext>
            </a:extLst>
          </p:cNvPr>
          <p:cNvGrpSpPr/>
          <p:nvPr/>
        </p:nvGrpSpPr>
        <p:grpSpPr>
          <a:xfrm>
            <a:off x="1408235" y="5372940"/>
            <a:ext cx="10464490" cy="1315358"/>
            <a:chOff x="1046723" y="5382276"/>
            <a:chExt cx="10819425" cy="1330094"/>
          </a:xfrm>
        </p:grpSpPr>
        <p:grpSp>
          <p:nvGrpSpPr>
            <p:cNvPr id="8" name="Grupa 7">
              <a:extLst>
                <a:ext uri="{FF2B5EF4-FFF2-40B4-BE49-F238E27FC236}">
                  <a16:creationId xmlns:a16="http://schemas.microsoft.com/office/drawing/2014/main" id="{6BEF497D-DC5A-A08B-B0DF-7EE6C1363EE0}"/>
                </a:ext>
              </a:extLst>
            </p:cNvPr>
            <p:cNvGrpSpPr/>
            <p:nvPr/>
          </p:nvGrpSpPr>
          <p:grpSpPr>
            <a:xfrm>
              <a:off x="4702628" y="5382276"/>
              <a:ext cx="7163520" cy="1330094"/>
              <a:chOff x="487427" y="3536950"/>
              <a:chExt cx="8341824" cy="1639872"/>
            </a:xfrm>
          </p:grpSpPr>
          <p:sp>
            <p:nvSpPr>
              <p:cNvPr id="9" name="Prostokąt 8">
                <a:extLst>
                  <a:ext uri="{FF2B5EF4-FFF2-40B4-BE49-F238E27FC236}">
                    <a16:creationId xmlns:a16="http://schemas.microsoft.com/office/drawing/2014/main" id="{3E2C7B62-9F4A-85E9-AA1D-75CA7E301492}"/>
                  </a:ext>
                </a:extLst>
              </p:cNvPr>
              <p:cNvSpPr/>
              <p:nvPr/>
            </p:nvSpPr>
            <p:spPr>
              <a:xfrm>
                <a:off x="2629844" y="3536950"/>
                <a:ext cx="1942156" cy="1639872"/>
              </a:xfrm>
              <a:prstGeom prst="rect">
                <a:avLst/>
              </a:prstGeom>
              <a:blipFill dpi="0" rotWithShape="1">
                <a:blip r:embed="rId4"/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l-PL" dirty="0"/>
              </a:p>
            </p:txBody>
          </p:sp>
          <p:sp>
            <p:nvSpPr>
              <p:cNvPr id="10" name="Prostokąt 9">
                <a:extLst>
                  <a:ext uri="{FF2B5EF4-FFF2-40B4-BE49-F238E27FC236}">
                    <a16:creationId xmlns:a16="http://schemas.microsoft.com/office/drawing/2014/main" id="{9227E64E-92F9-0870-B51E-7716ECA88C92}"/>
                  </a:ext>
                </a:extLst>
              </p:cNvPr>
              <p:cNvSpPr/>
              <p:nvPr/>
            </p:nvSpPr>
            <p:spPr>
              <a:xfrm>
                <a:off x="4772261" y="3536950"/>
                <a:ext cx="1942156" cy="1639872"/>
              </a:xfrm>
              <a:prstGeom prst="rect">
                <a:avLst/>
              </a:prstGeom>
              <a:blipFill dpi="0" rotWithShape="1">
                <a:blip r:embed="rId5"/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l-PL"/>
              </a:p>
            </p:txBody>
          </p:sp>
          <p:sp>
            <p:nvSpPr>
              <p:cNvPr id="11" name="Prostokąt 10">
                <a:extLst>
                  <a:ext uri="{FF2B5EF4-FFF2-40B4-BE49-F238E27FC236}">
                    <a16:creationId xmlns:a16="http://schemas.microsoft.com/office/drawing/2014/main" id="{CC83C4AD-9D3B-BABA-CA9A-DD99D62C9C5F}"/>
                  </a:ext>
                </a:extLst>
              </p:cNvPr>
              <p:cNvSpPr/>
              <p:nvPr/>
            </p:nvSpPr>
            <p:spPr>
              <a:xfrm>
                <a:off x="487427" y="3536950"/>
                <a:ext cx="1942156" cy="1639872"/>
              </a:xfrm>
              <a:prstGeom prst="rect">
                <a:avLst/>
              </a:prstGeom>
              <a:blipFill dpi="0" rotWithShape="1">
                <a:blip r:embed="rId6"/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l-PL" dirty="0"/>
              </a:p>
            </p:txBody>
          </p:sp>
          <p:sp>
            <p:nvSpPr>
              <p:cNvPr id="14" name="Prostokąt 13">
                <a:extLst>
                  <a:ext uri="{FF2B5EF4-FFF2-40B4-BE49-F238E27FC236}">
                    <a16:creationId xmlns:a16="http://schemas.microsoft.com/office/drawing/2014/main" id="{B8D9B735-14AA-9A37-5BA1-DD54BA7C7383}"/>
                  </a:ext>
                </a:extLst>
              </p:cNvPr>
              <p:cNvSpPr/>
              <p:nvPr/>
            </p:nvSpPr>
            <p:spPr>
              <a:xfrm>
                <a:off x="6887095" y="3536950"/>
                <a:ext cx="1942156" cy="1639872"/>
              </a:xfrm>
              <a:prstGeom prst="rect">
                <a:avLst/>
              </a:prstGeom>
              <a:blipFill dpi="0" rotWithShape="1">
                <a:blip r:embed="rId7"/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l-PL"/>
              </a:p>
            </p:txBody>
          </p:sp>
        </p:grpSp>
        <p:grpSp>
          <p:nvGrpSpPr>
            <p:cNvPr id="12" name="Grupa 11">
              <a:extLst>
                <a:ext uri="{FF2B5EF4-FFF2-40B4-BE49-F238E27FC236}">
                  <a16:creationId xmlns:a16="http://schemas.microsoft.com/office/drawing/2014/main" id="{36860D6D-AED7-CC1D-40DE-3A5502F4D3DB}"/>
                </a:ext>
              </a:extLst>
            </p:cNvPr>
            <p:cNvGrpSpPr/>
            <p:nvPr/>
          </p:nvGrpSpPr>
          <p:grpSpPr>
            <a:xfrm>
              <a:off x="1046723" y="5382276"/>
              <a:ext cx="3507617" cy="1330094"/>
              <a:chOff x="487427" y="3536950"/>
              <a:chExt cx="4084573" cy="1639872"/>
            </a:xfrm>
          </p:grpSpPr>
          <p:sp>
            <p:nvSpPr>
              <p:cNvPr id="13" name="Prostokąt 12">
                <a:extLst>
                  <a:ext uri="{FF2B5EF4-FFF2-40B4-BE49-F238E27FC236}">
                    <a16:creationId xmlns:a16="http://schemas.microsoft.com/office/drawing/2014/main" id="{1C90DC74-53FA-2B92-5A2A-EB2E28F18BBB}"/>
                  </a:ext>
                </a:extLst>
              </p:cNvPr>
              <p:cNvSpPr/>
              <p:nvPr/>
            </p:nvSpPr>
            <p:spPr>
              <a:xfrm>
                <a:off x="2629844" y="3536950"/>
                <a:ext cx="1942156" cy="1639872"/>
              </a:xfrm>
              <a:prstGeom prst="rect">
                <a:avLst/>
              </a:prstGeom>
              <a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l-PL" dirty="0"/>
              </a:p>
            </p:txBody>
          </p:sp>
          <p:sp>
            <p:nvSpPr>
              <p:cNvPr id="15" name="Prostokąt 14">
                <a:extLst>
                  <a:ext uri="{FF2B5EF4-FFF2-40B4-BE49-F238E27FC236}">
                    <a16:creationId xmlns:a16="http://schemas.microsoft.com/office/drawing/2014/main" id="{CBAF5B18-4492-8F8C-FC8B-2F48EB3B4584}"/>
                  </a:ext>
                </a:extLst>
              </p:cNvPr>
              <p:cNvSpPr/>
              <p:nvPr/>
            </p:nvSpPr>
            <p:spPr>
              <a:xfrm>
                <a:off x="487427" y="3536950"/>
                <a:ext cx="1942156" cy="1639872"/>
              </a:xfrm>
              <a:prstGeom prst="rect">
                <a:avLst/>
              </a:prstGeom>
              <a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l-PL" dirty="0"/>
              </a:p>
            </p:txBody>
          </p:sp>
        </p:grpSp>
      </p:grpSp>
      <p:pic>
        <p:nvPicPr>
          <p:cNvPr id="16" name="Obraz 15">
            <a:extLst>
              <a:ext uri="{FF2B5EF4-FFF2-40B4-BE49-F238E27FC236}">
                <a16:creationId xmlns:a16="http://schemas.microsoft.com/office/drawing/2014/main" id="{9CBD6C59-90AB-9880-B529-767E80B15317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82" t="4972" b="7142"/>
          <a:stretch>
            <a:fillRect/>
          </a:stretch>
        </p:blipFill>
        <p:spPr bwMode="auto">
          <a:xfrm>
            <a:off x="1270000" y="1120255"/>
            <a:ext cx="5322765" cy="396174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Prostokąt 4">
            <a:extLst>
              <a:ext uri="{FF2B5EF4-FFF2-40B4-BE49-F238E27FC236}">
                <a16:creationId xmlns:a16="http://schemas.microsoft.com/office/drawing/2014/main" id="{5A7A906D-E0BC-8013-96BE-9777CF2FE696}"/>
              </a:ext>
            </a:extLst>
          </p:cNvPr>
          <p:cNvSpPr/>
          <p:nvPr/>
        </p:nvSpPr>
        <p:spPr>
          <a:xfrm>
            <a:off x="6557315" y="1311395"/>
            <a:ext cx="507243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1600" b="1" dirty="0"/>
              <a:t>Pomiary i ocena jakości powietrza w województwie małopolskim prowadzone są w strefach (które stanowi: aglomeracja o liczbie mieszkańców większej niż 250 tysięcy, miasto o liczbie mieszkańców powyżej 100 tysięcy, lub pozostały obszar województwa, niewchodzący w skład miast powyżej 100 tysięcy mieszkańców oraz aglomeracji):</a:t>
            </a:r>
          </a:p>
          <a:p>
            <a:pPr algn="just"/>
            <a:endParaRPr lang="pl-PL" sz="1600" dirty="0"/>
          </a:p>
          <a:p>
            <a:pPr marL="1073150" indent="-355600" algn="just">
              <a:buFont typeface="Wingdings" panose="05000000000000000000" pitchFamily="2" charset="2"/>
              <a:buChar char="v"/>
            </a:pPr>
            <a:r>
              <a:rPr lang="pl-PL" sz="1600" b="1" dirty="0"/>
              <a:t>aglomerację krakowską,</a:t>
            </a:r>
          </a:p>
          <a:p>
            <a:pPr marL="1073150" indent="-355600" algn="just">
              <a:buFont typeface="Wingdings" panose="05000000000000000000" pitchFamily="2" charset="2"/>
              <a:buChar char="v"/>
            </a:pPr>
            <a:r>
              <a:rPr lang="pl-PL" sz="1600" b="1" dirty="0"/>
              <a:t>miasto Tarnów,</a:t>
            </a:r>
          </a:p>
          <a:p>
            <a:pPr marL="1073150" indent="-355600" algn="just">
              <a:buFont typeface="Wingdings" panose="05000000000000000000" pitchFamily="2" charset="2"/>
              <a:buChar char="v"/>
            </a:pPr>
            <a:r>
              <a:rPr lang="pl-PL" sz="1600" b="1" dirty="0"/>
              <a:t>strefę małopolską.</a:t>
            </a:r>
          </a:p>
          <a:p>
            <a:pPr marL="719138" indent="-363538" algn="just">
              <a:buFont typeface="Wingdings" panose="05000000000000000000" pitchFamily="2" charset="2"/>
              <a:buChar char="Ø"/>
            </a:pPr>
            <a:endParaRPr lang="pl-PL" sz="1600" b="1" dirty="0"/>
          </a:p>
          <a:p>
            <a:pPr marL="719138" indent="-363538" algn="just">
              <a:buFont typeface="Wingdings" panose="05000000000000000000" pitchFamily="2" charset="2"/>
              <a:buChar char="Ø"/>
            </a:pPr>
            <a:endParaRPr lang="pl-PL" sz="1600" b="1" dirty="0"/>
          </a:p>
          <a:p>
            <a:pPr marL="719138" indent="-363538" algn="just">
              <a:buFont typeface="Wingdings" panose="05000000000000000000" pitchFamily="2" charset="2"/>
              <a:buChar char="Ø"/>
            </a:pPr>
            <a:endParaRPr lang="pl-PL" sz="1600" b="1" dirty="0"/>
          </a:p>
          <a:p>
            <a:pPr algn="just"/>
            <a:r>
              <a:rPr lang="pl-PL" sz="1600" b="1" dirty="0"/>
              <a:t>Na terenie województwa w 2024 roku działało 30 stacji</a:t>
            </a:r>
          </a:p>
        </p:txBody>
      </p:sp>
    </p:spTree>
    <p:extLst>
      <p:ext uri="{BB962C8B-B14F-4D97-AF65-F5344CB8AC3E}">
        <p14:creationId xmlns:p14="http://schemas.microsoft.com/office/powerpoint/2010/main" val="24454729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C73A1B-2B33-1819-5BB7-F3106AD621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a 1">
            <a:extLst>
              <a:ext uri="{FF2B5EF4-FFF2-40B4-BE49-F238E27FC236}">
                <a16:creationId xmlns:a16="http://schemas.microsoft.com/office/drawing/2014/main" id="{5BBEE4FB-678A-BED1-1CF5-4CC228970E77}"/>
              </a:ext>
            </a:extLst>
          </p:cNvPr>
          <p:cNvGrpSpPr/>
          <p:nvPr/>
        </p:nvGrpSpPr>
        <p:grpSpPr>
          <a:xfrm>
            <a:off x="0" y="0"/>
            <a:ext cx="1270000" cy="6858000"/>
            <a:chOff x="0" y="-23321"/>
            <a:chExt cx="1270000" cy="6881321"/>
          </a:xfrm>
        </p:grpSpPr>
        <p:pic>
          <p:nvPicPr>
            <p:cNvPr id="3" name="Obraz 2">
              <a:extLst>
                <a:ext uri="{FF2B5EF4-FFF2-40B4-BE49-F238E27FC236}">
                  <a16:creationId xmlns:a16="http://schemas.microsoft.com/office/drawing/2014/main" id="{82DBD8FC-18A5-A685-9FB0-D8D647F4341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-23321"/>
              <a:ext cx="1270000" cy="6881321"/>
            </a:xfrm>
            <a:prstGeom prst="rect">
              <a:avLst/>
            </a:prstGeom>
          </p:spPr>
        </p:pic>
        <p:pic>
          <p:nvPicPr>
            <p:cNvPr id="4" name="Obraz 3">
              <a:extLst>
                <a:ext uri="{FF2B5EF4-FFF2-40B4-BE49-F238E27FC236}">
                  <a16:creationId xmlns:a16="http://schemas.microsoft.com/office/drawing/2014/main" id="{A3E4CA45-B368-15CD-6152-3AA95EEF348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124" y="2664356"/>
              <a:ext cx="1195753" cy="1336938"/>
            </a:xfrm>
            <a:prstGeom prst="rect">
              <a:avLst/>
            </a:prstGeom>
          </p:spPr>
        </p:pic>
      </p:grpSp>
      <p:sp>
        <p:nvSpPr>
          <p:cNvPr id="7" name="pole tekstowe 6">
            <a:extLst>
              <a:ext uri="{FF2B5EF4-FFF2-40B4-BE49-F238E27FC236}">
                <a16:creationId xmlns:a16="http://schemas.microsoft.com/office/drawing/2014/main" id="{2DD14A0E-3BF3-3889-4F0F-17B798138B80}"/>
              </a:ext>
            </a:extLst>
          </p:cNvPr>
          <p:cNvSpPr txBox="1"/>
          <p:nvPr/>
        </p:nvSpPr>
        <p:spPr>
          <a:xfrm>
            <a:off x="1270000" y="193521"/>
            <a:ext cx="1092200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l-PL" sz="2000" b="1" dirty="0">
                <a:solidFill>
                  <a:schemeClr val="accent6">
                    <a:lumMod val="75000"/>
                  </a:schemeClr>
                </a:solidFill>
              </a:rPr>
              <a:t>Regionalna podstrona portalu Jakość Powietrza (moduł Informacje Regionalne powietrze.gios.gov.pl/</a:t>
            </a:r>
            <a:r>
              <a:rPr lang="pl-PL" sz="2000" b="1" dirty="0" err="1">
                <a:solidFill>
                  <a:schemeClr val="accent6">
                    <a:lumMod val="75000"/>
                  </a:schemeClr>
                </a:solidFill>
              </a:rPr>
              <a:t>pjp</a:t>
            </a:r>
            <a:r>
              <a:rPr lang="pl-PL" sz="2000" b="1" dirty="0">
                <a:solidFill>
                  <a:schemeClr val="accent6">
                    <a:lumMod val="75000"/>
                  </a:schemeClr>
                </a:solidFill>
              </a:rPr>
              <a:t>/</a:t>
            </a:r>
            <a:r>
              <a:rPr lang="pl-PL" sz="2000" b="1" dirty="0" err="1">
                <a:solidFill>
                  <a:schemeClr val="accent6">
                    <a:lumMod val="75000"/>
                  </a:schemeClr>
                </a:solidFill>
              </a:rPr>
              <a:t>rwms</a:t>
            </a:r>
            <a:r>
              <a:rPr lang="pl-PL" sz="2000" b="1" dirty="0">
                <a:solidFill>
                  <a:schemeClr val="accent6">
                    <a:lumMod val="75000"/>
                  </a:schemeClr>
                </a:solidFill>
              </a:rPr>
              <a:t>/6) </a:t>
            </a:r>
          </a:p>
          <a:p>
            <a:pPr algn="ctr"/>
            <a:r>
              <a:rPr lang="pl-PL" sz="2000" b="1" dirty="0">
                <a:solidFill>
                  <a:schemeClr val="accent6">
                    <a:lumMod val="75000"/>
                  </a:schemeClr>
                </a:solidFill>
              </a:rPr>
              <a:t>- kompleksowe źródło informacji o jakości powietrza w województwie małopolskim</a:t>
            </a:r>
          </a:p>
        </p:txBody>
      </p:sp>
      <p:pic>
        <p:nvPicPr>
          <p:cNvPr id="11" name="Obraz 10">
            <a:extLst>
              <a:ext uri="{FF2B5EF4-FFF2-40B4-BE49-F238E27FC236}">
                <a16:creationId xmlns:a16="http://schemas.microsoft.com/office/drawing/2014/main" id="{552840EE-F6EB-BA1B-1BE1-305388DD9D4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16050" y="1795704"/>
            <a:ext cx="5643335" cy="4196934"/>
          </a:xfrm>
          <a:prstGeom prst="rect">
            <a:avLst/>
          </a:prstGeom>
        </p:spPr>
      </p:pic>
      <p:sp>
        <p:nvSpPr>
          <p:cNvPr id="12" name="Symbol zastępczy zawartości 4">
            <a:extLst>
              <a:ext uri="{FF2B5EF4-FFF2-40B4-BE49-F238E27FC236}">
                <a16:creationId xmlns:a16="http://schemas.microsoft.com/office/drawing/2014/main" id="{EB3424BC-DB61-3EA3-A897-F29BC00D7CB4}"/>
              </a:ext>
            </a:extLst>
          </p:cNvPr>
          <p:cNvSpPr txBox="1">
            <a:spLocks/>
          </p:cNvSpPr>
          <p:nvPr/>
        </p:nvSpPr>
        <p:spPr>
          <a:xfrm>
            <a:off x="7282016" y="1912508"/>
            <a:ext cx="4726497" cy="4196934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1600" b="1" dirty="0"/>
              <a:t>Aktualne informacje o jakości powietrza </a:t>
            </a:r>
            <a:br>
              <a:rPr lang="pl-PL" sz="1600" b="1" dirty="0"/>
            </a:br>
            <a:r>
              <a:rPr lang="pl-PL" sz="1600" b="1" dirty="0"/>
              <a:t>w regionie i lokalnej sieci pomiarowej,</a:t>
            </a:r>
          </a:p>
          <a:p>
            <a:r>
              <a:rPr lang="pl-PL" sz="1600" b="1" dirty="0"/>
              <a:t>Komunikaty dot. jakości powietrza, w tym powiadomienia o ryzyku wystąpienia przekroczeń oraz o wystąpieniu przekroczenia.</a:t>
            </a:r>
          </a:p>
          <a:p>
            <a:endParaRPr lang="pl-PL" sz="1600" b="1" dirty="0"/>
          </a:p>
        </p:txBody>
      </p:sp>
      <p:pic>
        <p:nvPicPr>
          <p:cNvPr id="13" name="Obraz 12">
            <a:extLst>
              <a:ext uri="{FF2B5EF4-FFF2-40B4-BE49-F238E27FC236}">
                <a16:creationId xmlns:a16="http://schemas.microsoft.com/office/drawing/2014/main" id="{5EE417A8-41E2-786C-B268-66308F27425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82016" y="3344771"/>
            <a:ext cx="4442785" cy="2604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14720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C8D729-32B3-95FD-D485-ECE19EBEDF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a 1">
            <a:extLst>
              <a:ext uri="{FF2B5EF4-FFF2-40B4-BE49-F238E27FC236}">
                <a16:creationId xmlns:a16="http://schemas.microsoft.com/office/drawing/2014/main" id="{E672F544-9811-253D-4CD5-899DB04210BB}"/>
              </a:ext>
            </a:extLst>
          </p:cNvPr>
          <p:cNvGrpSpPr/>
          <p:nvPr/>
        </p:nvGrpSpPr>
        <p:grpSpPr>
          <a:xfrm>
            <a:off x="0" y="0"/>
            <a:ext cx="1270000" cy="6858000"/>
            <a:chOff x="0" y="-23321"/>
            <a:chExt cx="1270000" cy="6881321"/>
          </a:xfrm>
        </p:grpSpPr>
        <p:pic>
          <p:nvPicPr>
            <p:cNvPr id="3" name="Obraz 2">
              <a:extLst>
                <a:ext uri="{FF2B5EF4-FFF2-40B4-BE49-F238E27FC236}">
                  <a16:creationId xmlns:a16="http://schemas.microsoft.com/office/drawing/2014/main" id="{0A93A860-C072-0162-64A0-77911C2EB1E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-23321"/>
              <a:ext cx="1270000" cy="6881321"/>
            </a:xfrm>
            <a:prstGeom prst="rect">
              <a:avLst/>
            </a:prstGeom>
          </p:spPr>
        </p:pic>
        <p:pic>
          <p:nvPicPr>
            <p:cNvPr id="4" name="Obraz 3">
              <a:extLst>
                <a:ext uri="{FF2B5EF4-FFF2-40B4-BE49-F238E27FC236}">
                  <a16:creationId xmlns:a16="http://schemas.microsoft.com/office/drawing/2014/main" id="{1123275D-E70F-F55F-A88D-C1B7316D022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124" y="2664356"/>
              <a:ext cx="1195753" cy="1336938"/>
            </a:xfrm>
            <a:prstGeom prst="rect">
              <a:avLst/>
            </a:prstGeom>
          </p:spPr>
        </p:pic>
      </p:grpSp>
      <p:sp>
        <p:nvSpPr>
          <p:cNvPr id="7" name="pole tekstowe 6">
            <a:extLst>
              <a:ext uri="{FF2B5EF4-FFF2-40B4-BE49-F238E27FC236}">
                <a16:creationId xmlns:a16="http://schemas.microsoft.com/office/drawing/2014/main" id="{C4D15075-BDFB-2C2D-576B-CDA739F07EDE}"/>
              </a:ext>
            </a:extLst>
          </p:cNvPr>
          <p:cNvSpPr txBox="1"/>
          <p:nvPr/>
        </p:nvSpPr>
        <p:spPr>
          <a:xfrm>
            <a:off x="1270000" y="193521"/>
            <a:ext cx="1092200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l-PL" sz="2800" b="1" dirty="0">
                <a:solidFill>
                  <a:schemeClr val="accent6">
                    <a:lumMod val="75000"/>
                  </a:schemeClr>
                </a:solidFill>
              </a:rPr>
              <a:t>Portal Jakość Powietrza (powietrze.gios.gov.pl) i aplikacja mobilna „Jakość powietrza w Polsce”</a:t>
            </a:r>
          </a:p>
        </p:txBody>
      </p:sp>
      <p:pic>
        <p:nvPicPr>
          <p:cNvPr id="8" name="Obraz 7">
            <a:extLst>
              <a:ext uri="{FF2B5EF4-FFF2-40B4-BE49-F238E27FC236}">
                <a16:creationId xmlns:a16="http://schemas.microsoft.com/office/drawing/2014/main" id="{297941DE-784B-4EAB-BFEB-C535E73ECF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0604" y="3271640"/>
            <a:ext cx="6330892" cy="3028110"/>
          </a:xfrm>
          <a:prstGeom prst="rect">
            <a:avLst/>
          </a:prstGeom>
        </p:spPr>
      </p:pic>
      <p:pic>
        <p:nvPicPr>
          <p:cNvPr id="9" name="Picture 2" descr="70616cf5-bcbd-4ee5-8bbc-ed953eced917@gios">
            <a:extLst>
              <a:ext uri="{FF2B5EF4-FFF2-40B4-BE49-F238E27FC236}">
                <a16:creationId xmlns:a16="http://schemas.microsoft.com/office/drawing/2014/main" id="{272554D9-8994-EF03-019E-6EE70DE6BD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9595" y="3327164"/>
            <a:ext cx="1678398" cy="3028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ymbol zastępczy zawartości 2">
            <a:extLst>
              <a:ext uri="{FF2B5EF4-FFF2-40B4-BE49-F238E27FC236}">
                <a16:creationId xmlns:a16="http://schemas.microsoft.com/office/drawing/2014/main" id="{AA96B226-C062-D9E3-F96A-5DD6FEE73802}"/>
              </a:ext>
            </a:extLst>
          </p:cNvPr>
          <p:cNvSpPr txBox="1">
            <a:spLocks/>
          </p:cNvSpPr>
          <p:nvPr/>
        </p:nvSpPr>
        <p:spPr>
          <a:xfrm>
            <a:off x="1421944" y="1590643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1600" b="1" dirty="0"/>
              <a:t>Aktualna informacja o stanie jakości powietrza na podstawie jednogodzinnych wyników pomiarów oraz wskazań indeksu, udostępniana również poprzez usługi API (szczegółowe informacje na portalu Jakość Powietrza w Menu &gt; API),</a:t>
            </a:r>
          </a:p>
          <a:p>
            <a:r>
              <a:rPr lang="pl-PL" sz="1600" b="1" dirty="0"/>
              <a:t>Udostępnianie archiwalnych danych pomiarowych oraz informacji o poziomie tła substancji w powietrzu,</a:t>
            </a:r>
          </a:p>
          <a:p>
            <a:r>
              <a:rPr lang="pl-PL" sz="1600" b="1" dirty="0"/>
              <a:t>Prezentacja map prognoz zanieczyszczeń powietrza, map rozkładów stężeń zanieczyszczeń, wyników ocen jakości powietrza, komunikaty, publikacje tematyczne oraz wiele innych informacji z zakresu monitoringu jakości powietrza. </a:t>
            </a:r>
            <a:endParaRPr lang="pl-PL" b="1" dirty="0"/>
          </a:p>
        </p:txBody>
      </p:sp>
      <p:pic>
        <p:nvPicPr>
          <p:cNvPr id="11" name="Obraz 10">
            <a:extLst>
              <a:ext uri="{FF2B5EF4-FFF2-40B4-BE49-F238E27FC236}">
                <a16:creationId xmlns:a16="http://schemas.microsoft.com/office/drawing/2014/main" id="{34AB29DF-2B48-99BE-1668-A5EA246364D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923600" y="3319666"/>
            <a:ext cx="1785642" cy="3101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49284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F7A9BC-E6EB-503A-35B8-0D6671CF6D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a 1">
            <a:extLst>
              <a:ext uri="{FF2B5EF4-FFF2-40B4-BE49-F238E27FC236}">
                <a16:creationId xmlns:a16="http://schemas.microsoft.com/office/drawing/2014/main" id="{5170269A-1907-10A0-7CFF-A50DFF469529}"/>
              </a:ext>
            </a:extLst>
          </p:cNvPr>
          <p:cNvGrpSpPr/>
          <p:nvPr/>
        </p:nvGrpSpPr>
        <p:grpSpPr>
          <a:xfrm>
            <a:off x="0" y="0"/>
            <a:ext cx="1270000" cy="6858000"/>
            <a:chOff x="0" y="-23321"/>
            <a:chExt cx="1270000" cy="6881321"/>
          </a:xfrm>
        </p:grpSpPr>
        <p:pic>
          <p:nvPicPr>
            <p:cNvPr id="3" name="Obraz 2">
              <a:extLst>
                <a:ext uri="{FF2B5EF4-FFF2-40B4-BE49-F238E27FC236}">
                  <a16:creationId xmlns:a16="http://schemas.microsoft.com/office/drawing/2014/main" id="{B64D1934-A17D-7470-3E02-408F7628475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-23321"/>
              <a:ext cx="1270000" cy="6881321"/>
            </a:xfrm>
            <a:prstGeom prst="rect">
              <a:avLst/>
            </a:prstGeom>
          </p:spPr>
        </p:pic>
        <p:pic>
          <p:nvPicPr>
            <p:cNvPr id="4" name="Obraz 3">
              <a:extLst>
                <a:ext uri="{FF2B5EF4-FFF2-40B4-BE49-F238E27FC236}">
                  <a16:creationId xmlns:a16="http://schemas.microsoft.com/office/drawing/2014/main" id="{7ABF289D-9BD1-95A4-1BDD-5C2DBF29C96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124" y="2664356"/>
              <a:ext cx="1195753" cy="1336938"/>
            </a:xfrm>
            <a:prstGeom prst="rect">
              <a:avLst/>
            </a:prstGeom>
          </p:spPr>
        </p:pic>
      </p:grpSp>
      <p:sp>
        <p:nvSpPr>
          <p:cNvPr id="7" name="pole tekstowe 6">
            <a:extLst>
              <a:ext uri="{FF2B5EF4-FFF2-40B4-BE49-F238E27FC236}">
                <a16:creationId xmlns:a16="http://schemas.microsoft.com/office/drawing/2014/main" id="{565C1F3F-65EB-BBBE-D02E-BB3ED2257BE5}"/>
              </a:ext>
            </a:extLst>
          </p:cNvPr>
          <p:cNvSpPr txBox="1"/>
          <p:nvPr/>
        </p:nvSpPr>
        <p:spPr>
          <a:xfrm>
            <a:off x="1270000" y="193521"/>
            <a:ext cx="10922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l-PL" sz="2800" b="1" dirty="0">
                <a:solidFill>
                  <a:schemeClr val="accent6">
                    <a:lumMod val="75000"/>
                  </a:schemeClr>
                </a:solidFill>
              </a:rPr>
              <a:t>Roczne Oceny Jakości Powietrza</a:t>
            </a:r>
          </a:p>
        </p:txBody>
      </p:sp>
      <p:pic>
        <p:nvPicPr>
          <p:cNvPr id="11" name="Obraz 10">
            <a:extLst>
              <a:ext uri="{FF2B5EF4-FFF2-40B4-BE49-F238E27FC236}">
                <a16:creationId xmlns:a16="http://schemas.microsoft.com/office/drawing/2014/main" id="{21CC7CB9-B19C-FB57-C394-93855F5916B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7438" y="1269483"/>
            <a:ext cx="3664683" cy="5182633"/>
          </a:xfrm>
          <a:prstGeom prst="rect">
            <a:avLst/>
          </a:prstGeom>
        </p:spPr>
      </p:pic>
      <p:sp>
        <p:nvSpPr>
          <p:cNvPr id="12" name="TextBox 29">
            <a:extLst>
              <a:ext uri="{FF2B5EF4-FFF2-40B4-BE49-F238E27FC236}">
                <a16:creationId xmlns:a16="http://schemas.microsoft.com/office/drawing/2014/main" id="{26421486-7823-5DEE-C507-102650CCC40B}"/>
              </a:ext>
            </a:extLst>
          </p:cNvPr>
          <p:cNvSpPr txBox="1"/>
          <p:nvPr/>
        </p:nvSpPr>
        <p:spPr>
          <a:xfrm>
            <a:off x="1416051" y="1464551"/>
            <a:ext cx="5531826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1200"/>
              </a:spcAft>
              <a:buFont typeface="Wingdings" panose="05000000000000000000" pitchFamily="2" charset="2"/>
              <a:buChar char="v"/>
            </a:pPr>
            <a:r>
              <a:rPr lang="pl-PL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Oparte o wyniki pomiarów</a:t>
            </a:r>
          </a:p>
          <a:p>
            <a:pPr marL="285750" indent="-285750">
              <a:spcAft>
                <a:spcPts val="1200"/>
              </a:spcAft>
              <a:buFont typeface="Wingdings" panose="05000000000000000000" pitchFamily="2" charset="2"/>
              <a:buChar char="v"/>
            </a:pPr>
            <a:r>
              <a:rPr lang="pl-PL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Opracowywane dla stref</a:t>
            </a:r>
          </a:p>
          <a:p>
            <a:pPr marL="285750" indent="-285750">
              <a:spcAft>
                <a:spcPts val="1200"/>
              </a:spcAft>
              <a:buFont typeface="Wingdings" panose="05000000000000000000" pitchFamily="2" charset="2"/>
              <a:buChar char="v"/>
            </a:pPr>
            <a:r>
              <a:rPr lang="pl-PL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Uzupełnione modelowaniem matematycznym</a:t>
            </a:r>
          </a:p>
          <a:p>
            <a:pPr marL="285750" indent="-285750">
              <a:spcAft>
                <a:spcPts val="1200"/>
              </a:spcAft>
              <a:buFont typeface="Wingdings" panose="05000000000000000000" pitchFamily="2" charset="2"/>
              <a:buChar char="v"/>
            </a:pPr>
            <a:r>
              <a:rPr lang="pl-PL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Narzędzie diagnostyczne dla programów ochrony powietrza i innych programów naprawczych</a:t>
            </a:r>
          </a:p>
        </p:txBody>
      </p:sp>
      <p:pic>
        <p:nvPicPr>
          <p:cNvPr id="14" name="Obraz 13">
            <a:extLst>
              <a:ext uri="{FF2B5EF4-FFF2-40B4-BE49-F238E27FC236}">
                <a16:creationId xmlns:a16="http://schemas.microsoft.com/office/drawing/2014/main" id="{92441C4A-3843-D613-37F3-89056D1C3E5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6050" y="3335213"/>
            <a:ext cx="4679950" cy="3521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09524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7D4EB8-DF61-0986-56D0-62F7B0A341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a 1">
            <a:extLst>
              <a:ext uri="{FF2B5EF4-FFF2-40B4-BE49-F238E27FC236}">
                <a16:creationId xmlns:a16="http://schemas.microsoft.com/office/drawing/2014/main" id="{3C97D30D-68ED-988E-4AAF-3D223CCB0E32}"/>
              </a:ext>
            </a:extLst>
          </p:cNvPr>
          <p:cNvGrpSpPr/>
          <p:nvPr/>
        </p:nvGrpSpPr>
        <p:grpSpPr>
          <a:xfrm>
            <a:off x="0" y="0"/>
            <a:ext cx="1270000" cy="6858000"/>
            <a:chOff x="0" y="-23321"/>
            <a:chExt cx="1270000" cy="6881321"/>
          </a:xfrm>
        </p:grpSpPr>
        <p:pic>
          <p:nvPicPr>
            <p:cNvPr id="3" name="Obraz 2">
              <a:extLst>
                <a:ext uri="{FF2B5EF4-FFF2-40B4-BE49-F238E27FC236}">
                  <a16:creationId xmlns:a16="http://schemas.microsoft.com/office/drawing/2014/main" id="{FEEBA1CE-A5F9-B788-6911-2247BC9ABC6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-23321"/>
              <a:ext cx="1270000" cy="6881321"/>
            </a:xfrm>
            <a:prstGeom prst="rect">
              <a:avLst/>
            </a:prstGeom>
          </p:spPr>
        </p:pic>
        <p:pic>
          <p:nvPicPr>
            <p:cNvPr id="4" name="Obraz 3">
              <a:extLst>
                <a:ext uri="{FF2B5EF4-FFF2-40B4-BE49-F238E27FC236}">
                  <a16:creationId xmlns:a16="http://schemas.microsoft.com/office/drawing/2014/main" id="{BA91ADF5-42A7-1DB5-C9E5-BDBB1D0A355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124" y="2664356"/>
              <a:ext cx="1195753" cy="1336938"/>
            </a:xfrm>
            <a:prstGeom prst="rect">
              <a:avLst/>
            </a:prstGeom>
          </p:spPr>
        </p:pic>
      </p:grpSp>
      <p:sp>
        <p:nvSpPr>
          <p:cNvPr id="7" name="pole tekstowe 6">
            <a:extLst>
              <a:ext uri="{FF2B5EF4-FFF2-40B4-BE49-F238E27FC236}">
                <a16:creationId xmlns:a16="http://schemas.microsoft.com/office/drawing/2014/main" id="{F6DBC08E-606D-41EA-B0C0-7B30ADEE24FA}"/>
              </a:ext>
            </a:extLst>
          </p:cNvPr>
          <p:cNvSpPr txBox="1"/>
          <p:nvPr/>
        </p:nvSpPr>
        <p:spPr>
          <a:xfrm>
            <a:off x="1270000" y="193521"/>
            <a:ext cx="10922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l-PL" sz="2800" b="1" dirty="0">
                <a:solidFill>
                  <a:schemeClr val="accent6">
                    <a:lumMod val="75000"/>
                  </a:schemeClr>
                </a:solidFill>
              </a:rPr>
              <a:t>Zmiany związane z dyrektywą AAQD</a:t>
            </a:r>
          </a:p>
        </p:txBody>
      </p:sp>
      <p:graphicFrame>
        <p:nvGraphicFramePr>
          <p:cNvPr id="8" name="Tabela 7">
            <a:extLst>
              <a:ext uri="{FF2B5EF4-FFF2-40B4-BE49-F238E27FC236}">
                <a16:creationId xmlns:a16="http://schemas.microsoft.com/office/drawing/2014/main" id="{74BCE62E-B8D4-519B-B54D-76B3289A367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743364"/>
              </p:ext>
            </p:extLst>
          </p:nvPr>
        </p:nvGraphicFramePr>
        <p:xfrm>
          <a:off x="1558924" y="1268413"/>
          <a:ext cx="10437085" cy="5369855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1764109">
                  <a:extLst>
                    <a:ext uri="{9D8B030D-6E8A-4147-A177-3AD203B41FA5}">
                      <a16:colId xmlns:a16="http://schemas.microsoft.com/office/drawing/2014/main" val="2753293219"/>
                    </a:ext>
                  </a:extLst>
                </a:gridCol>
                <a:gridCol w="2405471">
                  <a:extLst>
                    <a:ext uri="{9D8B030D-6E8A-4147-A177-3AD203B41FA5}">
                      <a16:colId xmlns:a16="http://schemas.microsoft.com/office/drawing/2014/main" val="815611665"/>
                    </a:ext>
                  </a:extLst>
                </a:gridCol>
                <a:gridCol w="2444020">
                  <a:extLst>
                    <a:ext uri="{9D8B030D-6E8A-4147-A177-3AD203B41FA5}">
                      <a16:colId xmlns:a16="http://schemas.microsoft.com/office/drawing/2014/main" val="1542656322"/>
                    </a:ext>
                  </a:extLst>
                </a:gridCol>
                <a:gridCol w="3823485">
                  <a:extLst>
                    <a:ext uri="{9D8B030D-6E8A-4147-A177-3AD203B41FA5}">
                      <a16:colId xmlns:a16="http://schemas.microsoft.com/office/drawing/2014/main" val="962219859"/>
                    </a:ext>
                  </a:extLst>
                </a:gridCol>
              </a:tblGrid>
              <a:tr h="48577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Substancja</a:t>
                      </a:r>
                      <a:endParaRPr lang="pl-PL" sz="12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Arial" panose="020B0604020202020204" pitchFamily="34" charset="0"/>
                        <a:ea typeface="Arial Unicode M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Okres uśredniania</a:t>
                      </a:r>
                      <a:endParaRPr lang="pl-PL" sz="12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Arial" panose="020B0604020202020204" pitchFamily="34" charset="0"/>
                        <a:ea typeface="Arial Unicode M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Poziom dopuszczalny/docelowy</a:t>
                      </a:r>
                      <a:endParaRPr lang="pl-PL" sz="12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Arial" panose="020B0604020202020204" pitchFamily="34" charset="0"/>
                        <a:ea typeface="Arial Unicode M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Dopuszczalna częstość przekraczania w roku kalendarzowym</a:t>
                      </a:r>
                      <a:endParaRPr lang="pl-PL" sz="12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Arial" panose="020B0604020202020204" pitchFamily="34" charset="0"/>
                        <a:ea typeface="Arial Unicode M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766478982"/>
                  </a:ext>
                </a:extLst>
              </a:tr>
              <a:tr h="23212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PM2,5</a:t>
                      </a:r>
                      <a:endParaRPr lang="pl-PL" sz="12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Arial" panose="020B0604020202020204" pitchFamily="34" charset="0"/>
                        <a:ea typeface="Arial Unicode M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dzień</a:t>
                      </a:r>
                      <a:endParaRPr lang="pl-PL" sz="12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Arial" panose="020B0604020202020204" pitchFamily="34" charset="0"/>
                        <a:ea typeface="Arial Unicode M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b="1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25 </a:t>
                      </a:r>
                      <a:r>
                        <a:rPr lang="pl-PL" sz="1200" b="1" dirty="0" err="1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μg</a:t>
                      </a:r>
                      <a:r>
                        <a:rPr lang="pl-PL" sz="1200" b="1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/m</a:t>
                      </a:r>
                      <a:r>
                        <a:rPr lang="pl-PL" sz="1200" b="1" baseline="300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pl-PL" sz="1200" b="1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Arial" panose="020B0604020202020204" pitchFamily="34" charset="0"/>
                        <a:ea typeface="Arial Unicode M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b="1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 razy</a:t>
                      </a:r>
                      <a:endParaRPr lang="pl-PL" sz="1200" b="1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Arial" panose="020B0604020202020204" pitchFamily="34" charset="0"/>
                        <a:ea typeface="Arial Unicode M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068957495"/>
                  </a:ext>
                </a:extLst>
              </a:tr>
              <a:tr h="23212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PM2,5</a:t>
                      </a:r>
                      <a:endParaRPr lang="pl-PL" sz="12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Arial" panose="020B0604020202020204" pitchFamily="34" charset="0"/>
                        <a:ea typeface="Arial Unicode M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rok kalendarzowy</a:t>
                      </a:r>
                      <a:endParaRPr lang="pl-PL" sz="12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Arial" panose="020B0604020202020204" pitchFamily="34" charset="0"/>
                        <a:ea typeface="Arial Unicode M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b="1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 </a:t>
                      </a:r>
                      <a:r>
                        <a:rPr lang="pl-PL" sz="1200" b="1" dirty="0" err="1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μg</a:t>
                      </a:r>
                      <a:r>
                        <a:rPr lang="pl-PL" sz="1200" b="1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/m</a:t>
                      </a:r>
                      <a:r>
                        <a:rPr lang="pl-PL" sz="1200" b="1" baseline="300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r>
                        <a:rPr lang="pl-PL" sz="1200" b="1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-&gt; 10 </a:t>
                      </a:r>
                      <a:r>
                        <a:rPr lang="pl-PL" sz="1200" b="1" dirty="0" err="1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μg</a:t>
                      </a:r>
                      <a:r>
                        <a:rPr lang="pl-PL" sz="1200" b="1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/m</a:t>
                      </a:r>
                      <a:r>
                        <a:rPr lang="pl-PL" sz="1200" b="1" baseline="300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pl-PL" sz="1200" b="1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Arial" panose="020B0604020202020204" pitchFamily="34" charset="0"/>
                        <a:ea typeface="Arial Unicode M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-</a:t>
                      </a:r>
                      <a:endParaRPr lang="pl-PL" sz="12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Arial" panose="020B0604020202020204" pitchFamily="34" charset="0"/>
                        <a:ea typeface="Arial Unicode M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1945905"/>
                  </a:ext>
                </a:extLst>
              </a:tr>
              <a:tr h="23212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PM10</a:t>
                      </a:r>
                      <a:endParaRPr lang="pl-PL" sz="12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Arial" panose="020B0604020202020204" pitchFamily="34" charset="0"/>
                        <a:ea typeface="Arial Unicode M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dzień </a:t>
                      </a:r>
                      <a:endParaRPr lang="pl-PL" sz="12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Arial" panose="020B0604020202020204" pitchFamily="34" charset="0"/>
                        <a:ea typeface="Arial Unicode M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b="1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 </a:t>
                      </a:r>
                      <a:r>
                        <a:rPr lang="pl-PL" sz="1200" b="1" dirty="0" err="1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μg</a:t>
                      </a:r>
                      <a:r>
                        <a:rPr lang="pl-PL" sz="1200" b="1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/m</a:t>
                      </a:r>
                      <a:r>
                        <a:rPr lang="pl-PL" sz="1200" b="1" baseline="300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r>
                        <a:rPr lang="pl-PL" sz="1200" b="1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-&gt; 45 </a:t>
                      </a:r>
                      <a:r>
                        <a:rPr lang="pl-PL" sz="1200" b="1" dirty="0" err="1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μg</a:t>
                      </a:r>
                      <a:r>
                        <a:rPr lang="pl-PL" sz="1200" b="1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/m</a:t>
                      </a:r>
                      <a:r>
                        <a:rPr lang="pl-PL" sz="1200" b="1" baseline="300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pl-PL" sz="1200" b="1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Arial" panose="020B0604020202020204" pitchFamily="34" charset="0"/>
                        <a:ea typeface="Arial Unicode M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b="1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 razy -&gt; 18 razy</a:t>
                      </a:r>
                      <a:endParaRPr lang="pl-PL" sz="1200" b="1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Arial" panose="020B0604020202020204" pitchFamily="34" charset="0"/>
                        <a:ea typeface="Arial Unicode M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581206154"/>
                  </a:ext>
                </a:extLst>
              </a:tr>
              <a:tr h="23565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PM10</a:t>
                      </a:r>
                      <a:endParaRPr lang="pl-PL" sz="12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Arial" panose="020B0604020202020204" pitchFamily="34" charset="0"/>
                        <a:ea typeface="Arial Unicode M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rok kalendarzowy</a:t>
                      </a:r>
                      <a:endParaRPr lang="pl-PL" sz="12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Arial" panose="020B0604020202020204" pitchFamily="34" charset="0"/>
                        <a:ea typeface="Arial Unicode M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b="1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 </a:t>
                      </a:r>
                      <a:r>
                        <a:rPr lang="pl-PL" sz="1200" b="1" dirty="0" err="1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μg</a:t>
                      </a:r>
                      <a:r>
                        <a:rPr lang="pl-PL" sz="1200" b="1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/m</a:t>
                      </a:r>
                      <a:r>
                        <a:rPr lang="pl-PL" sz="1200" b="1" baseline="300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r>
                        <a:rPr lang="pl-PL" sz="1200" b="1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-&gt; 20 </a:t>
                      </a:r>
                      <a:r>
                        <a:rPr lang="pl-PL" sz="1200" b="1" dirty="0" err="1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μg</a:t>
                      </a:r>
                      <a:r>
                        <a:rPr lang="pl-PL" sz="1200" b="1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/m</a:t>
                      </a:r>
                      <a:r>
                        <a:rPr lang="pl-PL" sz="1200" b="1" baseline="300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pl-PL" sz="1200" b="1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Arial" panose="020B0604020202020204" pitchFamily="34" charset="0"/>
                        <a:ea typeface="Arial Unicode M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-</a:t>
                      </a:r>
                      <a:endParaRPr lang="pl-PL" sz="12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Arial" panose="020B0604020202020204" pitchFamily="34" charset="0"/>
                        <a:ea typeface="Arial Unicode M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57963971"/>
                  </a:ext>
                </a:extLst>
              </a:tr>
              <a:tr h="23565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Dwutlenek azotu (NO</a:t>
                      </a:r>
                      <a:r>
                        <a:rPr lang="pl-PL" sz="1200" baseline="-250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r>
                        <a:rPr lang="pl-PL" sz="12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  <a:endParaRPr lang="pl-PL" sz="12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Arial" panose="020B0604020202020204" pitchFamily="34" charset="0"/>
                        <a:ea typeface="Arial Unicode M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godzina</a:t>
                      </a:r>
                      <a:endParaRPr lang="pl-PL" sz="12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Arial" panose="020B0604020202020204" pitchFamily="34" charset="0"/>
                        <a:ea typeface="Arial Unicode M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200 μg/m</a:t>
                      </a:r>
                      <a:r>
                        <a:rPr lang="pl-PL" sz="1200" baseline="300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pl-PL" sz="12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Arial" panose="020B0604020202020204" pitchFamily="34" charset="0"/>
                        <a:ea typeface="Arial Unicode M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b="1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 razy -&gt; 3 razy</a:t>
                      </a:r>
                      <a:endParaRPr lang="pl-PL" sz="1200" b="1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Arial" panose="020B0604020202020204" pitchFamily="34" charset="0"/>
                        <a:ea typeface="Arial Unicode M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552197979"/>
                  </a:ext>
                </a:extLst>
              </a:tr>
              <a:tr h="23565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Dwutlenek azotu (NO</a:t>
                      </a:r>
                      <a:r>
                        <a:rPr lang="pl-PL" sz="1200" baseline="-250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r>
                        <a:rPr lang="pl-PL" sz="12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  <a:endParaRPr lang="pl-PL" sz="12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Arial" panose="020B0604020202020204" pitchFamily="34" charset="0"/>
                        <a:ea typeface="Arial Unicode M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dzień</a:t>
                      </a:r>
                      <a:endParaRPr lang="pl-PL" sz="12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Arial" panose="020B0604020202020204" pitchFamily="34" charset="0"/>
                        <a:ea typeface="Arial Unicode M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b="1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 μg/m</a:t>
                      </a:r>
                      <a:r>
                        <a:rPr lang="pl-PL" sz="1200" b="1" baseline="300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pl-PL" sz="1200" b="1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Arial" panose="020B0604020202020204" pitchFamily="34" charset="0"/>
                        <a:ea typeface="Arial Unicode M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b="1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 razy</a:t>
                      </a:r>
                      <a:endParaRPr lang="pl-PL" sz="1200" b="1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Arial" panose="020B0604020202020204" pitchFamily="34" charset="0"/>
                        <a:ea typeface="Arial Unicode M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38636920"/>
                  </a:ext>
                </a:extLst>
              </a:tr>
              <a:tr h="23565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Dwutlenek azotu (NO</a:t>
                      </a:r>
                      <a:r>
                        <a:rPr lang="pl-PL" sz="1200" baseline="-250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r>
                        <a:rPr lang="pl-PL" sz="12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  <a:endParaRPr lang="pl-PL" sz="12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Arial" panose="020B0604020202020204" pitchFamily="34" charset="0"/>
                        <a:ea typeface="Arial Unicode M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rok kalendarzowy</a:t>
                      </a:r>
                      <a:endParaRPr lang="pl-PL" sz="12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Arial" panose="020B0604020202020204" pitchFamily="34" charset="0"/>
                        <a:ea typeface="Arial Unicode M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b="1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 μg/m</a:t>
                      </a:r>
                      <a:r>
                        <a:rPr lang="pl-PL" sz="1200" b="1" baseline="300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r>
                        <a:rPr lang="pl-PL" sz="1200" b="1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-&gt; 20 μg/m</a:t>
                      </a:r>
                      <a:r>
                        <a:rPr lang="pl-PL" sz="1200" b="1" baseline="300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pl-PL" sz="1200" b="1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Arial" panose="020B0604020202020204" pitchFamily="34" charset="0"/>
                        <a:ea typeface="Arial Unicode M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-</a:t>
                      </a:r>
                      <a:endParaRPr lang="pl-PL" sz="12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Arial" panose="020B0604020202020204" pitchFamily="34" charset="0"/>
                        <a:ea typeface="Arial Unicode M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9540125"/>
                  </a:ext>
                </a:extLst>
              </a:tr>
              <a:tr h="23565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Dwutlenek siarki (SO</a:t>
                      </a:r>
                      <a:r>
                        <a:rPr lang="pl-PL" sz="1200" baseline="-250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r>
                        <a:rPr lang="pl-PL" sz="12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  <a:endParaRPr lang="pl-PL" sz="12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Arial" panose="020B0604020202020204" pitchFamily="34" charset="0"/>
                        <a:ea typeface="Arial Unicode M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godzina</a:t>
                      </a:r>
                      <a:endParaRPr lang="pl-PL" sz="12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Arial" panose="020B0604020202020204" pitchFamily="34" charset="0"/>
                        <a:ea typeface="Arial Unicode M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350 μg/m</a:t>
                      </a:r>
                      <a:r>
                        <a:rPr lang="pl-PL" sz="1200" baseline="300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pl-PL" sz="12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Arial" panose="020B0604020202020204" pitchFamily="34" charset="0"/>
                        <a:ea typeface="Arial Unicode M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b="1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 razy -&gt; 3 razy</a:t>
                      </a:r>
                      <a:endParaRPr lang="pl-PL" sz="1200" b="1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Arial" panose="020B0604020202020204" pitchFamily="34" charset="0"/>
                        <a:ea typeface="Arial Unicode M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700477550"/>
                  </a:ext>
                </a:extLst>
              </a:tr>
              <a:tr h="23565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Dwutlenek siarki (SO</a:t>
                      </a:r>
                      <a:r>
                        <a:rPr lang="pl-PL" sz="1200" baseline="-250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r>
                        <a:rPr lang="pl-PL" sz="12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  <a:endParaRPr lang="pl-PL" sz="12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Arial" panose="020B0604020202020204" pitchFamily="34" charset="0"/>
                        <a:ea typeface="Arial Unicode M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dzień </a:t>
                      </a:r>
                      <a:endParaRPr lang="pl-PL" sz="12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Arial" panose="020B0604020202020204" pitchFamily="34" charset="0"/>
                        <a:ea typeface="Arial Unicode M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b="1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125 </a:t>
                      </a:r>
                      <a:r>
                        <a:rPr lang="pl-PL" sz="1200" b="1" dirty="0" err="1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μg</a:t>
                      </a:r>
                      <a:r>
                        <a:rPr lang="pl-PL" sz="1200" b="1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/m</a:t>
                      </a:r>
                      <a:r>
                        <a:rPr lang="pl-PL" sz="1200" b="1" baseline="300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r>
                        <a:rPr lang="pl-PL" sz="1200" b="1" strike="noStrike" baseline="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-&gt; </a:t>
                      </a:r>
                      <a:r>
                        <a:rPr lang="pl-PL" sz="1200" b="1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 μg/m</a:t>
                      </a:r>
                      <a:r>
                        <a:rPr lang="pl-PL" sz="1200" b="1" baseline="300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pl-PL" sz="1200" b="1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Arial" panose="020B0604020202020204" pitchFamily="34" charset="0"/>
                        <a:ea typeface="Arial Unicode M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b="1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 razy</a:t>
                      </a:r>
                      <a:endParaRPr lang="pl-PL" sz="1200" b="1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Arial" panose="020B0604020202020204" pitchFamily="34" charset="0"/>
                        <a:ea typeface="Arial Unicode M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633981773"/>
                  </a:ext>
                </a:extLst>
              </a:tr>
              <a:tr h="23565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Dwutlenek siarki (SO</a:t>
                      </a:r>
                      <a:r>
                        <a:rPr lang="pl-PL" sz="1200" baseline="-250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r>
                        <a:rPr lang="pl-PL" sz="12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  <a:endParaRPr lang="pl-PL" sz="12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Arial" panose="020B0604020202020204" pitchFamily="34" charset="0"/>
                        <a:ea typeface="Arial Unicode M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rok kalendarzowy</a:t>
                      </a:r>
                      <a:endParaRPr lang="pl-PL" sz="12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Arial" panose="020B0604020202020204" pitchFamily="34" charset="0"/>
                        <a:ea typeface="Arial Unicode M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b="1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 μg/m</a:t>
                      </a:r>
                      <a:r>
                        <a:rPr lang="pl-PL" sz="1200" b="1" baseline="300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pl-PL" sz="1200" b="1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Arial" panose="020B0604020202020204" pitchFamily="34" charset="0"/>
                        <a:ea typeface="Arial Unicode M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-</a:t>
                      </a:r>
                      <a:endParaRPr lang="pl-PL" sz="12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Arial" panose="020B0604020202020204" pitchFamily="34" charset="0"/>
                        <a:ea typeface="Arial Unicode M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3004479"/>
                  </a:ext>
                </a:extLst>
              </a:tr>
              <a:tr h="23565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Benzen (C</a:t>
                      </a:r>
                      <a:r>
                        <a:rPr lang="pl-PL" sz="1200" baseline="-250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  <a:r>
                        <a:rPr lang="pl-PL" sz="12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r>
                        <a:rPr lang="pl-PL" sz="1200" baseline="-250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  <a:r>
                        <a:rPr lang="pl-PL" sz="12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  <a:endParaRPr lang="pl-PL" sz="12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Arial" panose="020B0604020202020204" pitchFamily="34" charset="0"/>
                        <a:ea typeface="Arial Unicode M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rok kalendarzowy</a:t>
                      </a:r>
                      <a:endParaRPr lang="pl-PL" sz="12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Arial" panose="020B0604020202020204" pitchFamily="34" charset="0"/>
                        <a:ea typeface="Arial Unicode M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b="1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5,0 </a:t>
                      </a:r>
                      <a:r>
                        <a:rPr lang="pl-PL" sz="1200" b="1" dirty="0" err="1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μg</a:t>
                      </a:r>
                      <a:r>
                        <a:rPr lang="pl-PL" sz="1200" b="1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/m</a:t>
                      </a:r>
                      <a:r>
                        <a:rPr lang="pl-PL" sz="1200" b="1" baseline="300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</a:t>
                      </a:r>
                      <a:r>
                        <a:rPr lang="pl-PL" sz="1200" b="1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-&gt; 3,4 </a:t>
                      </a:r>
                      <a:r>
                        <a:rPr lang="pl-PL" sz="1200" b="1" dirty="0" err="1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μg</a:t>
                      </a:r>
                      <a:r>
                        <a:rPr lang="pl-PL" sz="1200" b="1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/m</a:t>
                      </a:r>
                      <a:r>
                        <a:rPr lang="pl-PL" sz="1200" b="1" baseline="300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pl-PL" sz="1200" b="1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Arial" panose="020B0604020202020204" pitchFamily="34" charset="0"/>
                        <a:ea typeface="Arial Unicode M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-</a:t>
                      </a:r>
                      <a:endParaRPr lang="pl-PL" sz="12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Arial" panose="020B0604020202020204" pitchFamily="34" charset="0"/>
                        <a:ea typeface="Arial Unicode M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885005685"/>
                  </a:ext>
                </a:extLst>
              </a:tr>
              <a:tr h="23565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Tlenek węgla (CO) </a:t>
                      </a:r>
                      <a:endParaRPr lang="pl-PL" sz="12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Arial" panose="020B0604020202020204" pitchFamily="34" charset="0"/>
                        <a:ea typeface="Arial Unicode M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Dobowa max średnia ośmiogodzinna</a:t>
                      </a:r>
                      <a:endParaRPr lang="pl-PL" sz="12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Arial" panose="020B0604020202020204" pitchFamily="34" charset="0"/>
                        <a:ea typeface="Arial Unicode M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 mg/m</a:t>
                      </a:r>
                      <a:r>
                        <a:rPr lang="pl-PL" sz="1200" baseline="300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pl-PL" sz="12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Arial" panose="020B0604020202020204" pitchFamily="34" charset="0"/>
                        <a:ea typeface="Arial Unicode M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-</a:t>
                      </a:r>
                      <a:endParaRPr lang="pl-PL" sz="12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Arial" panose="020B0604020202020204" pitchFamily="34" charset="0"/>
                        <a:ea typeface="Arial Unicode M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724018514"/>
                  </a:ext>
                </a:extLst>
              </a:tr>
              <a:tr h="23565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Tlenek węgla (CO)</a:t>
                      </a:r>
                      <a:endParaRPr lang="pl-PL" sz="12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Arial" panose="020B0604020202020204" pitchFamily="34" charset="0"/>
                        <a:ea typeface="Arial Unicode M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dzień</a:t>
                      </a:r>
                      <a:endParaRPr lang="pl-PL" sz="12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Arial" panose="020B0604020202020204" pitchFamily="34" charset="0"/>
                        <a:ea typeface="Arial Unicode M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b="1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 mg/m</a:t>
                      </a:r>
                      <a:r>
                        <a:rPr lang="pl-PL" sz="1200" b="1" baseline="300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</a:t>
                      </a:r>
                      <a:r>
                        <a:rPr lang="pl-PL" sz="1200" b="1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dla 8 h -&gt; 4 mg/m</a:t>
                      </a:r>
                      <a:r>
                        <a:rPr lang="pl-PL" sz="1200" b="1" baseline="300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pl-PL" sz="1200" b="1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Arial" panose="020B0604020202020204" pitchFamily="34" charset="0"/>
                        <a:ea typeface="Arial Unicode M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b="1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 razy</a:t>
                      </a:r>
                      <a:endParaRPr lang="pl-PL" sz="1200" b="1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Arial" panose="020B0604020202020204" pitchFamily="34" charset="0"/>
                        <a:ea typeface="Arial Unicode M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729648362"/>
                  </a:ext>
                </a:extLst>
              </a:tr>
              <a:tr h="23565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Arsen (As)</a:t>
                      </a:r>
                      <a:endParaRPr lang="pl-PL" sz="12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Arial" panose="020B0604020202020204" pitchFamily="34" charset="0"/>
                        <a:ea typeface="Arial Unicode M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rok kalendarzowy</a:t>
                      </a:r>
                      <a:endParaRPr lang="pl-PL" sz="12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Arial" panose="020B0604020202020204" pitchFamily="34" charset="0"/>
                        <a:ea typeface="Arial Unicode M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6,0 ng/m</a:t>
                      </a:r>
                      <a:r>
                        <a:rPr lang="pl-PL" sz="1200" baseline="300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pl-PL" sz="12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Arial" panose="020B0604020202020204" pitchFamily="34" charset="0"/>
                        <a:ea typeface="Arial Unicode M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-</a:t>
                      </a:r>
                      <a:endParaRPr lang="pl-PL" sz="12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Arial" panose="020B0604020202020204" pitchFamily="34" charset="0"/>
                        <a:ea typeface="Arial Unicode M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295880993"/>
                  </a:ext>
                </a:extLst>
              </a:tr>
              <a:tr h="23565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Kadm (Cd)</a:t>
                      </a:r>
                      <a:endParaRPr lang="pl-PL" sz="12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Arial" panose="020B0604020202020204" pitchFamily="34" charset="0"/>
                        <a:ea typeface="Arial Unicode M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rok kalendarzowy</a:t>
                      </a:r>
                      <a:endParaRPr lang="pl-PL" sz="12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Arial" panose="020B0604020202020204" pitchFamily="34" charset="0"/>
                        <a:ea typeface="Arial Unicode M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5,0 ng/m</a:t>
                      </a:r>
                      <a:r>
                        <a:rPr lang="pl-PL" sz="1200" baseline="300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pl-PL" sz="12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Arial" panose="020B0604020202020204" pitchFamily="34" charset="0"/>
                        <a:ea typeface="Arial Unicode M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-</a:t>
                      </a:r>
                      <a:endParaRPr lang="pl-PL" sz="12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Arial" panose="020B0604020202020204" pitchFamily="34" charset="0"/>
                        <a:ea typeface="Arial Unicode M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231156888"/>
                  </a:ext>
                </a:extLst>
              </a:tr>
              <a:tr h="23565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ea typeface="Arial Unicode MS"/>
                          <a:cs typeface="Arial" panose="020B0604020202020204" pitchFamily="34" charset="0"/>
                        </a:rPr>
                        <a:t>Nikiel (Ni)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2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rok kalendarzowy</a:t>
                      </a:r>
                      <a:endParaRPr lang="pl-PL" sz="12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Arial" panose="020B0604020202020204" pitchFamily="34" charset="0"/>
                        <a:ea typeface="Arial Unicode M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ea typeface="Arial Unicode MS"/>
                          <a:cs typeface="Arial" panose="020B0604020202020204" pitchFamily="34" charset="0"/>
                        </a:rPr>
                        <a:t>20</a:t>
                      </a:r>
                      <a:r>
                        <a:rPr lang="pl-PL" sz="12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ng/m</a:t>
                      </a:r>
                      <a:r>
                        <a:rPr lang="pl-PL" sz="1200" baseline="300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pl-PL" sz="12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Arial" panose="020B0604020202020204" pitchFamily="34" charset="0"/>
                        <a:ea typeface="Arial Unicode M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ea typeface="Arial Unicode MS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901763174"/>
                  </a:ext>
                </a:extLst>
              </a:tr>
              <a:tr h="23565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ea typeface="Arial Unicode MS"/>
                          <a:cs typeface="Arial" panose="020B0604020202020204" pitchFamily="34" charset="0"/>
                        </a:rPr>
                        <a:t>Ołów (Pb)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2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rok kalendarzowy</a:t>
                      </a:r>
                      <a:endParaRPr lang="pl-PL" sz="12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Arial" panose="020B0604020202020204" pitchFamily="34" charset="0"/>
                        <a:ea typeface="Arial Unicode M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ea typeface="Arial Unicode MS"/>
                          <a:cs typeface="Arial" panose="020B0604020202020204" pitchFamily="34" charset="0"/>
                        </a:rPr>
                        <a:t>0,5 </a:t>
                      </a:r>
                      <a:r>
                        <a:rPr lang="pl-PL" sz="12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μg/m</a:t>
                      </a:r>
                      <a:r>
                        <a:rPr lang="pl-PL" sz="1200" baseline="300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pl-PL" sz="12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Arial" panose="020B0604020202020204" pitchFamily="34" charset="0"/>
                        <a:ea typeface="Arial Unicode M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ea typeface="Arial Unicode MS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42693983"/>
                  </a:ext>
                </a:extLst>
              </a:tr>
              <a:tr h="23565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dirty="0" err="1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Benzo</a:t>
                      </a:r>
                      <a:r>
                        <a:rPr lang="pl-PL" sz="12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(a)</a:t>
                      </a:r>
                      <a:r>
                        <a:rPr lang="pl-PL" sz="1200" dirty="0" err="1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piren</a:t>
                      </a:r>
                      <a:endParaRPr lang="pl-PL" sz="12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Arial" panose="020B0604020202020204" pitchFamily="34" charset="0"/>
                        <a:ea typeface="Arial Unicode M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rok kalendarzowy</a:t>
                      </a:r>
                      <a:endParaRPr lang="pl-PL" sz="12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Arial" panose="020B0604020202020204" pitchFamily="34" charset="0"/>
                        <a:ea typeface="Arial Unicode M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b="1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ng/m</a:t>
                      </a:r>
                      <a:r>
                        <a:rPr lang="pl-PL" sz="1200" b="1" baseline="300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</a:t>
                      </a:r>
                      <a:r>
                        <a:rPr lang="pl-PL" sz="1200" b="1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-&gt; 1,0 ng/m</a:t>
                      </a:r>
                      <a:r>
                        <a:rPr lang="pl-PL" sz="1200" b="1" baseline="300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pl-PL" sz="1200" b="1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Arial" panose="020B0604020202020204" pitchFamily="34" charset="0"/>
                        <a:ea typeface="Arial Unicode M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-</a:t>
                      </a:r>
                      <a:endParaRPr lang="pl-PL" sz="12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Arial" panose="020B0604020202020204" pitchFamily="34" charset="0"/>
                        <a:ea typeface="Arial Unicode M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510802395"/>
                  </a:ext>
                </a:extLst>
              </a:tr>
              <a:tr h="48577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Ozon (O</a:t>
                      </a:r>
                      <a:r>
                        <a:rPr lang="pl-PL" sz="1200" baseline="-250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r>
                        <a:rPr lang="pl-PL" sz="12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  <a:endParaRPr lang="pl-PL" sz="12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Arial" panose="020B0604020202020204" pitchFamily="34" charset="0"/>
                        <a:ea typeface="Arial Unicode M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Dobowa max średnia ośmiogodzinna</a:t>
                      </a:r>
                      <a:endParaRPr lang="pl-PL" sz="12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Arial" panose="020B0604020202020204" pitchFamily="34" charset="0"/>
                        <a:ea typeface="Arial Unicode M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120 μg/m</a:t>
                      </a:r>
                      <a:r>
                        <a:rPr lang="pl-PL" sz="1200" baseline="300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pl-PL" sz="12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Arial" panose="020B0604020202020204" pitchFamily="34" charset="0"/>
                        <a:ea typeface="Arial Unicode M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b="1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25 -&gt; 18 razy w ciągu roku kalendarzowego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b="1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uśredniona w ciągu 3 lat</a:t>
                      </a:r>
                      <a:endParaRPr lang="pl-PL" sz="1200" b="1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Arial" panose="020B0604020202020204" pitchFamily="34" charset="0"/>
                        <a:ea typeface="Arial Unicode M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3739067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731474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4BE36D-C720-EE6B-4729-91C282E128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a 1">
            <a:extLst>
              <a:ext uri="{FF2B5EF4-FFF2-40B4-BE49-F238E27FC236}">
                <a16:creationId xmlns:a16="http://schemas.microsoft.com/office/drawing/2014/main" id="{49936A42-B10D-B9A7-D16F-EBFB738EA7AD}"/>
              </a:ext>
            </a:extLst>
          </p:cNvPr>
          <p:cNvGrpSpPr/>
          <p:nvPr/>
        </p:nvGrpSpPr>
        <p:grpSpPr>
          <a:xfrm>
            <a:off x="0" y="0"/>
            <a:ext cx="1270000" cy="6858000"/>
            <a:chOff x="0" y="-23321"/>
            <a:chExt cx="1270000" cy="6881321"/>
          </a:xfrm>
        </p:grpSpPr>
        <p:pic>
          <p:nvPicPr>
            <p:cNvPr id="3" name="Obraz 2">
              <a:extLst>
                <a:ext uri="{FF2B5EF4-FFF2-40B4-BE49-F238E27FC236}">
                  <a16:creationId xmlns:a16="http://schemas.microsoft.com/office/drawing/2014/main" id="{D8370A22-4C1D-B4C1-6B6C-C2239A68A83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-23321"/>
              <a:ext cx="1270000" cy="6881321"/>
            </a:xfrm>
            <a:prstGeom prst="rect">
              <a:avLst/>
            </a:prstGeom>
          </p:spPr>
        </p:pic>
        <p:pic>
          <p:nvPicPr>
            <p:cNvPr id="4" name="Obraz 3">
              <a:extLst>
                <a:ext uri="{FF2B5EF4-FFF2-40B4-BE49-F238E27FC236}">
                  <a16:creationId xmlns:a16="http://schemas.microsoft.com/office/drawing/2014/main" id="{D85FAB34-EB36-078F-E31F-B09CDECC223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124" y="2664356"/>
              <a:ext cx="1195753" cy="1336938"/>
            </a:xfrm>
            <a:prstGeom prst="rect">
              <a:avLst/>
            </a:prstGeom>
          </p:spPr>
        </p:pic>
      </p:grpSp>
      <p:sp>
        <p:nvSpPr>
          <p:cNvPr id="7" name="pole tekstowe 6">
            <a:extLst>
              <a:ext uri="{FF2B5EF4-FFF2-40B4-BE49-F238E27FC236}">
                <a16:creationId xmlns:a16="http://schemas.microsoft.com/office/drawing/2014/main" id="{4CC1DCE8-A602-4F36-497B-1EC98BDA9E80}"/>
              </a:ext>
            </a:extLst>
          </p:cNvPr>
          <p:cNvSpPr txBox="1"/>
          <p:nvPr/>
        </p:nvSpPr>
        <p:spPr>
          <a:xfrm>
            <a:off x="1270000" y="193521"/>
            <a:ext cx="10922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l-PL" sz="2800" b="1" dirty="0">
                <a:solidFill>
                  <a:schemeClr val="accent6">
                    <a:lumMod val="75000"/>
                  </a:schemeClr>
                </a:solidFill>
              </a:rPr>
              <a:t>Stężenie średnie roczne pyłu zawieszonego PM10</a:t>
            </a:r>
          </a:p>
        </p:txBody>
      </p:sp>
      <p:pic>
        <p:nvPicPr>
          <p:cNvPr id="8" name="Obraz 7">
            <a:extLst>
              <a:ext uri="{FF2B5EF4-FFF2-40B4-BE49-F238E27FC236}">
                <a16:creationId xmlns:a16="http://schemas.microsoft.com/office/drawing/2014/main" id="{5D87BBA3-4CC4-F238-FCF6-7294238A7E09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696079" y="2380396"/>
            <a:ext cx="5490057" cy="447760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Obraz 8">
            <a:extLst>
              <a:ext uri="{FF2B5EF4-FFF2-40B4-BE49-F238E27FC236}">
                <a16:creationId xmlns:a16="http://schemas.microsoft.com/office/drawing/2014/main" id="{3800491A-9A87-509A-8512-68CA2E1FEA92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08" r="4796" b="8901"/>
          <a:stretch/>
        </p:blipFill>
        <p:spPr>
          <a:xfrm>
            <a:off x="1416050" y="765175"/>
            <a:ext cx="5414540" cy="4266086"/>
          </a:xfrm>
          <a:prstGeom prst="rect">
            <a:avLst/>
          </a:prstGeom>
        </p:spPr>
      </p:pic>
      <p:sp>
        <p:nvSpPr>
          <p:cNvPr id="6" name="pole tekstowe 5">
            <a:extLst>
              <a:ext uri="{FF2B5EF4-FFF2-40B4-BE49-F238E27FC236}">
                <a16:creationId xmlns:a16="http://schemas.microsoft.com/office/drawing/2014/main" id="{A22CC6EE-196F-7AE6-FEF6-191C165CF584}"/>
              </a:ext>
            </a:extLst>
          </p:cNvPr>
          <p:cNvSpPr txBox="1"/>
          <p:nvPr/>
        </p:nvSpPr>
        <p:spPr>
          <a:xfrm>
            <a:off x="10174739" y="2600325"/>
            <a:ext cx="182517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pl-PL" sz="2000" b="1" dirty="0">
                <a:solidFill>
                  <a:schemeClr val="accent6">
                    <a:lumMod val="75000"/>
                  </a:schemeClr>
                </a:solidFill>
              </a:rPr>
              <a:t>OR 2004 AAQD</a:t>
            </a:r>
          </a:p>
        </p:txBody>
      </p:sp>
      <p:sp>
        <p:nvSpPr>
          <p:cNvPr id="10" name="pole tekstowe 9">
            <a:extLst>
              <a:ext uri="{FF2B5EF4-FFF2-40B4-BE49-F238E27FC236}">
                <a16:creationId xmlns:a16="http://schemas.microsoft.com/office/drawing/2014/main" id="{ACCBAA24-9EB3-0195-1B06-DAC50EA2723F}"/>
              </a:ext>
            </a:extLst>
          </p:cNvPr>
          <p:cNvSpPr txBox="1"/>
          <p:nvPr/>
        </p:nvSpPr>
        <p:spPr>
          <a:xfrm>
            <a:off x="5144024" y="800100"/>
            <a:ext cx="120438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2000" b="1" dirty="0">
                <a:solidFill>
                  <a:schemeClr val="accent6">
                    <a:lumMod val="75000"/>
                  </a:schemeClr>
                </a:solidFill>
              </a:rPr>
              <a:t>OR 2024</a:t>
            </a:r>
          </a:p>
        </p:txBody>
      </p:sp>
    </p:spTree>
    <p:extLst>
      <p:ext uri="{BB962C8B-B14F-4D97-AF65-F5344CB8AC3E}">
        <p14:creationId xmlns:p14="http://schemas.microsoft.com/office/powerpoint/2010/main" val="8801934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FE1156-F011-F724-B8DC-7D6061A8CA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a 1">
            <a:extLst>
              <a:ext uri="{FF2B5EF4-FFF2-40B4-BE49-F238E27FC236}">
                <a16:creationId xmlns:a16="http://schemas.microsoft.com/office/drawing/2014/main" id="{EE4ED63F-6591-06F1-67B4-4479B654DBA3}"/>
              </a:ext>
            </a:extLst>
          </p:cNvPr>
          <p:cNvGrpSpPr/>
          <p:nvPr/>
        </p:nvGrpSpPr>
        <p:grpSpPr>
          <a:xfrm>
            <a:off x="0" y="0"/>
            <a:ext cx="1270000" cy="6858000"/>
            <a:chOff x="0" y="-23321"/>
            <a:chExt cx="1270000" cy="6881321"/>
          </a:xfrm>
        </p:grpSpPr>
        <p:pic>
          <p:nvPicPr>
            <p:cNvPr id="3" name="Obraz 2">
              <a:extLst>
                <a:ext uri="{FF2B5EF4-FFF2-40B4-BE49-F238E27FC236}">
                  <a16:creationId xmlns:a16="http://schemas.microsoft.com/office/drawing/2014/main" id="{3B05EFD1-8A39-3150-E0A5-C6DFF348F72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-23321"/>
              <a:ext cx="1270000" cy="6881321"/>
            </a:xfrm>
            <a:prstGeom prst="rect">
              <a:avLst/>
            </a:prstGeom>
          </p:spPr>
        </p:pic>
        <p:pic>
          <p:nvPicPr>
            <p:cNvPr id="4" name="Obraz 3">
              <a:extLst>
                <a:ext uri="{FF2B5EF4-FFF2-40B4-BE49-F238E27FC236}">
                  <a16:creationId xmlns:a16="http://schemas.microsoft.com/office/drawing/2014/main" id="{6194E73E-2362-C7B9-86E2-58F406C12D0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124" y="2664356"/>
              <a:ext cx="1195753" cy="1336938"/>
            </a:xfrm>
            <a:prstGeom prst="rect">
              <a:avLst/>
            </a:prstGeom>
          </p:spPr>
        </p:pic>
      </p:grpSp>
      <p:sp>
        <p:nvSpPr>
          <p:cNvPr id="7" name="pole tekstowe 6">
            <a:extLst>
              <a:ext uri="{FF2B5EF4-FFF2-40B4-BE49-F238E27FC236}">
                <a16:creationId xmlns:a16="http://schemas.microsoft.com/office/drawing/2014/main" id="{F273E2AF-025A-7BCC-74EB-E2D43107F307}"/>
              </a:ext>
            </a:extLst>
          </p:cNvPr>
          <p:cNvSpPr txBox="1"/>
          <p:nvPr/>
        </p:nvSpPr>
        <p:spPr>
          <a:xfrm>
            <a:off x="1270000" y="193521"/>
            <a:ext cx="10922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l-PL" sz="2800" b="1" dirty="0">
                <a:solidFill>
                  <a:schemeClr val="accent6">
                    <a:lumMod val="75000"/>
                  </a:schemeClr>
                </a:solidFill>
              </a:rPr>
              <a:t>Stężenie średnie roczne pyłu zawieszonego PM10</a:t>
            </a:r>
          </a:p>
        </p:txBody>
      </p:sp>
      <p:pic>
        <p:nvPicPr>
          <p:cNvPr id="5" name="Obraz 4">
            <a:extLst>
              <a:ext uri="{FF2B5EF4-FFF2-40B4-BE49-F238E27FC236}">
                <a16:creationId xmlns:a16="http://schemas.microsoft.com/office/drawing/2014/main" id="{C4923041-E05D-E919-A0A2-869BAD9B1C59}"/>
              </a:ext>
            </a:extLst>
          </p:cNvPr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093263" y="2609194"/>
            <a:ext cx="5807074" cy="425533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grpSp>
        <p:nvGrpSpPr>
          <p:cNvPr id="6" name="Grupa 5">
            <a:extLst>
              <a:ext uri="{FF2B5EF4-FFF2-40B4-BE49-F238E27FC236}">
                <a16:creationId xmlns:a16="http://schemas.microsoft.com/office/drawing/2014/main" id="{2C7BEDFD-054B-CC99-011E-BF70C165DF3E}"/>
              </a:ext>
            </a:extLst>
          </p:cNvPr>
          <p:cNvGrpSpPr/>
          <p:nvPr/>
        </p:nvGrpSpPr>
        <p:grpSpPr>
          <a:xfrm>
            <a:off x="1478572" y="841221"/>
            <a:ext cx="4908062" cy="4091828"/>
            <a:chOff x="581363" y="2044359"/>
            <a:chExt cx="4846925" cy="4058223"/>
          </a:xfrm>
        </p:grpSpPr>
        <p:pic>
          <p:nvPicPr>
            <p:cNvPr id="10" name="Obraz 9">
              <a:extLst>
                <a:ext uri="{FF2B5EF4-FFF2-40B4-BE49-F238E27FC236}">
                  <a16:creationId xmlns:a16="http://schemas.microsoft.com/office/drawing/2014/main" id="{62E9F348-D6EA-349B-6DE7-AA28DD1A27F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059" t="3466" r="9028" b="46259"/>
            <a:stretch>
              <a:fillRect/>
            </a:stretch>
          </p:blipFill>
          <p:spPr>
            <a:xfrm>
              <a:off x="581363" y="2044359"/>
              <a:ext cx="4846925" cy="4058223"/>
            </a:xfrm>
            <a:prstGeom prst="rect">
              <a:avLst/>
            </a:prstGeom>
          </p:spPr>
        </p:pic>
        <p:sp>
          <p:nvSpPr>
            <p:cNvPr id="11" name="Prostokąt 10">
              <a:extLst>
                <a:ext uri="{FF2B5EF4-FFF2-40B4-BE49-F238E27FC236}">
                  <a16:creationId xmlns:a16="http://schemas.microsoft.com/office/drawing/2014/main" id="{8EA63A53-B0B4-AD30-9289-8E0269CA90B0}"/>
                </a:ext>
              </a:extLst>
            </p:cNvPr>
            <p:cNvSpPr/>
            <p:nvPr/>
          </p:nvSpPr>
          <p:spPr>
            <a:xfrm>
              <a:off x="2417685" y="3321698"/>
              <a:ext cx="222878" cy="10730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</p:grpSp>
      <p:graphicFrame>
        <p:nvGraphicFramePr>
          <p:cNvPr id="9" name="Tabela 8">
            <a:extLst>
              <a:ext uri="{FF2B5EF4-FFF2-40B4-BE49-F238E27FC236}">
                <a16:creationId xmlns:a16="http://schemas.microsoft.com/office/drawing/2014/main" id="{57BB6AE4-0D9E-BE16-83CE-AF100F0E24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3319142"/>
              </p:ext>
            </p:extLst>
          </p:nvPr>
        </p:nvGraphicFramePr>
        <p:xfrm>
          <a:off x="1559734" y="5021511"/>
          <a:ext cx="4699663" cy="1643181"/>
        </p:xfrm>
        <a:graphic>
          <a:graphicData uri="http://schemas.openxmlformats.org/drawingml/2006/table">
            <a:tbl>
              <a:tblPr>
                <a:tableStyleId>{E8B1032C-EA38-4F05-BA0D-38AFFFC7BED3}</a:tableStyleId>
              </a:tblPr>
              <a:tblGrid>
                <a:gridCol w="1104235">
                  <a:extLst>
                    <a:ext uri="{9D8B030D-6E8A-4147-A177-3AD203B41FA5}">
                      <a16:colId xmlns:a16="http://schemas.microsoft.com/office/drawing/2014/main" val="2534836628"/>
                    </a:ext>
                  </a:extLst>
                </a:gridCol>
                <a:gridCol w="833375">
                  <a:extLst>
                    <a:ext uri="{9D8B030D-6E8A-4147-A177-3AD203B41FA5}">
                      <a16:colId xmlns:a16="http://schemas.microsoft.com/office/drawing/2014/main" val="3657966687"/>
                    </a:ext>
                  </a:extLst>
                </a:gridCol>
                <a:gridCol w="904974">
                  <a:extLst>
                    <a:ext uri="{9D8B030D-6E8A-4147-A177-3AD203B41FA5}">
                      <a16:colId xmlns:a16="http://schemas.microsoft.com/office/drawing/2014/main" val="898911404"/>
                    </a:ext>
                  </a:extLst>
                </a:gridCol>
                <a:gridCol w="952107">
                  <a:extLst>
                    <a:ext uri="{9D8B030D-6E8A-4147-A177-3AD203B41FA5}">
                      <a16:colId xmlns:a16="http://schemas.microsoft.com/office/drawing/2014/main" val="3305065482"/>
                    </a:ext>
                  </a:extLst>
                </a:gridCol>
                <a:gridCol w="904972">
                  <a:extLst>
                    <a:ext uri="{9D8B030D-6E8A-4147-A177-3AD203B41FA5}">
                      <a16:colId xmlns:a16="http://schemas.microsoft.com/office/drawing/2014/main" val="1569223660"/>
                    </a:ext>
                  </a:extLst>
                </a:gridCol>
              </a:tblGrid>
              <a:tr h="141646">
                <a:tc rowSpan="2"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pl-PL" sz="1100" b="1" u="none" strike="noStrike" dirty="0">
                          <a:effectLst/>
                        </a:rPr>
                        <a:t>Nazwa strefy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 gridSpan="2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u="none" strike="noStrike" dirty="0">
                          <a:effectLst/>
                        </a:rPr>
                        <a:t>OR2024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u="none" strike="noStrike" dirty="0">
                          <a:effectLst/>
                        </a:rPr>
                        <a:t>OR2024 AAQD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51924905"/>
                  </a:ext>
                </a:extLst>
              </a:tr>
              <a:tr h="740211">
                <a:tc vMerge="1">
                  <a:txBody>
                    <a:bodyPr/>
                    <a:lstStyle/>
                    <a:p>
                      <a:endParaRPr dirty="0"/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u="none" strike="noStrike" dirty="0">
                          <a:effectLst/>
                        </a:rPr>
                        <a:t>Powierzchnia obszaru przekroczenia [km</a:t>
                      </a:r>
                      <a:r>
                        <a:rPr lang="pl-PL" sz="1100" b="1" u="none" strike="noStrike" baseline="30000" dirty="0">
                          <a:effectLst/>
                        </a:rPr>
                        <a:t>2</a:t>
                      </a:r>
                      <a:r>
                        <a:rPr lang="pl-PL" sz="1100" b="1" u="none" strike="noStrike" dirty="0">
                          <a:effectLst/>
                        </a:rPr>
                        <a:t>]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u="none" strike="noStrike" dirty="0">
                          <a:effectLst/>
                        </a:rPr>
                        <a:t>Liczba mieszkańców obszaru przekroczenia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u="none" strike="noStrike" dirty="0">
                          <a:effectLst/>
                        </a:rPr>
                        <a:t>Powierzchnia obszaru przekroczenia [km</a:t>
                      </a:r>
                      <a:r>
                        <a:rPr lang="pl-PL" sz="1100" b="1" u="none" strike="noStrike" baseline="30000" dirty="0">
                          <a:effectLst/>
                        </a:rPr>
                        <a:t>2</a:t>
                      </a:r>
                      <a:r>
                        <a:rPr lang="pl-PL" sz="1100" b="1" u="none" strike="noStrike" dirty="0">
                          <a:effectLst/>
                        </a:rPr>
                        <a:t>]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u="none" strike="noStrike" dirty="0">
                          <a:effectLst/>
                        </a:rPr>
                        <a:t>Liczba mieszkańców obszaru przekroczenia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4184042734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pl-PL" sz="1100" b="1" u="none" strike="noStrike">
                          <a:effectLst/>
                        </a:rPr>
                        <a:t>aglomeracja krakowska</a:t>
                      </a:r>
                      <a:endParaRPr lang="pl-PL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u="none" strike="noStrike">
                          <a:effectLst/>
                        </a:rPr>
                        <a:t>-</a:t>
                      </a:r>
                      <a:endParaRPr lang="pl-PL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u="none" strike="noStrike">
                          <a:effectLst/>
                        </a:rPr>
                        <a:t>-</a:t>
                      </a:r>
                      <a:endParaRPr lang="pl-PL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u="none" strike="noStrike" dirty="0">
                          <a:effectLst/>
                        </a:rPr>
                        <a:t>311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u="none" strike="noStrike" dirty="0">
                          <a:effectLst/>
                        </a:rPr>
                        <a:t>803 691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87778170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pl-PL" sz="1100" b="1" u="none" strike="noStrike">
                          <a:effectLst/>
                        </a:rPr>
                        <a:t>miasto Tarnów</a:t>
                      </a:r>
                      <a:endParaRPr lang="pl-PL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u="none" strike="noStrike">
                          <a:effectLst/>
                        </a:rPr>
                        <a:t>-</a:t>
                      </a:r>
                      <a:endParaRPr lang="pl-PL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u="none" strike="noStrike">
                          <a:effectLst/>
                        </a:rPr>
                        <a:t>-</a:t>
                      </a:r>
                      <a:endParaRPr lang="pl-PL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u="none" strike="noStrike" dirty="0">
                          <a:effectLst/>
                        </a:rPr>
                        <a:t>58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u="none" strike="noStrike" dirty="0">
                          <a:effectLst/>
                        </a:rPr>
                        <a:t>94 674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92442903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pl-PL" sz="1100" b="1" u="none" strike="noStrike" dirty="0">
                          <a:effectLst/>
                        </a:rPr>
                        <a:t>strefa małopolska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u="none" strike="noStrike">
                          <a:effectLst/>
                        </a:rPr>
                        <a:t>-</a:t>
                      </a:r>
                      <a:endParaRPr lang="pl-PL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u="none" strike="noStrike" dirty="0">
                          <a:effectLst/>
                        </a:rPr>
                        <a:t>-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u="none" strike="noStrike" dirty="0">
                          <a:effectLst/>
                        </a:rPr>
                        <a:t>6 885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u="none" strike="noStrike" dirty="0">
                          <a:effectLst/>
                        </a:rPr>
                        <a:t>1 859 456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955311088"/>
                  </a:ext>
                </a:extLst>
              </a:tr>
            </a:tbl>
          </a:graphicData>
        </a:graphic>
      </p:graphicFrame>
      <p:sp>
        <p:nvSpPr>
          <p:cNvPr id="8" name="pole tekstowe 7">
            <a:extLst>
              <a:ext uri="{FF2B5EF4-FFF2-40B4-BE49-F238E27FC236}">
                <a16:creationId xmlns:a16="http://schemas.microsoft.com/office/drawing/2014/main" id="{72BFCC07-47BF-72E0-7A89-8B1EB3C46758}"/>
              </a:ext>
            </a:extLst>
          </p:cNvPr>
          <p:cNvSpPr txBox="1"/>
          <p:nvPr/>
        </p:nvSpPr>
        <p:spPr>
          <a:xfrm>
            <a:off x="10174739" y="2600325"/>
            <a:ext cx="182517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pl-PL" sz="2000" b="1" dirty="0">
                <a:solidFill>
                  <a:schemeClr val="accent6">
                    <a:lumMod val="75000"/>
                  </a:schemeClr>
                </a:solidFill>
              </a:rPr>
              <a:t>OR 2004 AAQD</a:t>
            </a:r>
          </a:p>
        </p:txBody>
      </p:sp>
      <p:sp>
        <p:nvSpPr>
          <p:cNvPr id="12" name="pole tekstowe 11">
            <a:extLst>
              <a:ext uri="{FF2B5EF4-FFF2-40B4-BE49-F238E27FC236}">
                <a16:creationId xmlns:a16="http://schemas.microsoft.com/office/drawing/2014/main" id="{C13EEB4F-5661-6AEF-B456-5EAA47F78646}"/>
              </a:ext>
            </a:extLst>
          </p:cNvPr>
          <p:cNvSpPr txBox="1"/>
          <p:nvPr/>
        </p:nvSpPr>
        <p:spPr>
          <a:xfrm>
            <a:off x="5144024" y="800100"/>
            <a:ext cx="120438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2000" b="1" dirty="0">
                <a:solidFill>
                  <a:schemeClr val="accent6">
                    <a:lumMod val="75000"/>
                  </a:schemeClr>
                </a:solidFill>
              </a:rPr>
              <a:t>OR 2024</a:t>
            </a:r>
          </a:p>
        </p:txBody>
      </p:sp>
    </p:spTree>
    <p:extLst>
      <p:ext uri="{BB962C8B-B14F-4D97-AF65-F5344CB8AC3E}">
        <p14:creationId xmlns:p14="http://schemas.microsoft.com/office/powerpoint/2010/main" val="3450311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EA172E-69B5-FD83-25DE-5B5E31029B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a 1">
            <a:extLst>
              <a:ext uri="{FF2B5EF4-FFF2-40B4-BE49-F238E27FC236}">
                <a16:creationId xmlns:a16="http://schemas.microsoft.com/office/drawing/2014/main" id="{485B36AD-A486-E2F8-9FA8-0157F4070F48}"/>
              </a:ext>
            </a:extLst>
          </p:cNvPr>
          <p:cNvGrpSpPr/>
          <p:nvPr/>
        </p:nvGrpSpPr>
        <p:grpSpPr>
          <a:xfrm>
            <a:off x="0" y="0"/>
            <a:ext cx="1270000" cy="6858000"/>
            <a:chOff x="0" y="-23321"/>
            <a:chExt cx="1270000" cy="6881321"/>
          </a:xfrm>
        </p:grpSpPr>
        <p:pic>
          <p:nvPicPr>
            <p:cNvPr id="3" name="Obraz 2">
              <a:extLst>
                <a:ext uri="{FF2B5EF4-FFF2-40B4-BE49-F238E27FC236}">
                  <a16:creationId xmlns:a16="http://schemas.microsoft.com/office/drawing/2014/main" id="{D144A746-2AC9-C005-2C62-E5D728D6D9F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-23321"/>
              <a:ext cx="1270000" cy="6881321"/>
            </a:xfrm>
            <a:prstGeom prst="rect">
              <a:avLst/>
            </a:prstGeom>
          </p:spPr>
        </p:pic>
        <p:pic>
          <p:nvPicPr>
            <p:cNvPr id="4" name="Obraz 3">
              <a:extLst>
                <a:ext uri="{FF2B5EF4-FFF2-40B4-BE49-F238E27FC236}">
                  <a16:creationId xmlns:a16="http://schemas.microsoft.com/office/drawing/2014/main" id="{9858FF4E-FEEA-7D15-4204-E60F562EF1E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124" y="2664356"/>
              <a:ext cx="1195753" cy="1336938"/>
            </a:xfrm>
            <a:prstGeom prst="rect">
              <a:avLst/>
            </a:prstGeom>
          </p:spPr>
        </p:pic>
      </p:grpSp>
      <p:sp>
        <p:nvSpPr>
          <p:cNvPr id="7" name="pole tekstowe 6">
            <a:extLst>
              <a:ext uri="{FF2B5EF4-FFF2-40B4-BE49-F238E27FC236}">
                <a16:creationId xmlns:a16="http://schemas.microsoft.com/office/drawing/2014/main" id="{AF806D23-DCBC-6D7A-E328-B135505B560F}"/>
              </a:ext>
            </a:extLst>
          </p:cNvPr>
          <p:cNvSpPr txBox="1"/>
          <p:nvPr/>
        </p:nvSpPr>
        <p:spPr>
          <a:xfrm>
            <a:off x="1270000" y="193521"/>
            <a:ext cx="10922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l-PL" sz="2800" b="1" dirty="0">
                <a:solidFill>
                  <a:schemeClr val="accent6">
                    <a:lumMod val="75000"/>
                  </a:schemeClr>
                </a:solidFill>
              </a:rPr>
              <a:t>Maksymalne dobowe stężenie pyłu zawieszonego PM10</a:t>
            </a:r>
          </a:p>
        </p:txBody>
      </p:sp>
      <p:pic>
        <p:nvPicPr>
          <p:cNvPr id="8" name="Obraz 7">
            <a:extLst>
              <a:ext uri="{FF2B5EF4-FFF2-40B4-BE49-F238E27FC236}">
                <a16:creationId xmlns:a16="http://schemas.microsoft.com/office/drawing/2014/main" id="{46105626-DA74-FD0B-90F9-1852EF15B437}"/>
              </a:ext>
            </a:extLst>
          </p:cNvPr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463322" y="2157173"/>
            <a:ext cx="5728677" cy="47595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Obraz 8">
            <a:extLst>
              <a:ext uri="{FF2B5EF4-FFF2-40B4-BE49-F238E27FC236}">
                <a16:creationId xmlns:a16="http://schemas.microsoft.com/office/drawing/2014/main" id="{F276BE40-C295-8A60-6F15-F0A00C66CB5D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3" t="10884" b="10304"/>
          <a:stretch>
            <a:fillRect/>
          </a:stretch>
        </p:blipFill>
        <p:spPr>
          <a:xfrm>
            <a:off x="1307124" y="765175"/>
            <a:ext cx="5417800" cy="4307010"/>
          </a:xfrm>
          <a:prstGeom prst="rect">
            <a:avLst/>
          </a:prstGeom>
        </p:spPr>
      </p:pic>
      <p:sp>
        <p:nvSpPr>
          <p:cNvPr id="5" name="pole tekstowe 4">
            <a:extLst>
              <a:ext uri="{FF2B5EF4-FFF2-40B4-BE49-F238E27FC236}">
                <a16:creationId xmlns:a16="http://schemas.microsoft.com/office/drawing/2014/main" id="{ADF17A48-E313-A563-EAC0-DD886F7B557F}"/>
              </a:ext>
            </a:extLst>
          </p:cNvPr>
          <p:cNvSpPr txBox="1"/>
          <p:nvPr/>
        </p:nvSpPr>
        <p:spPr>
          <a:xfrm>
            <a:off x="10174739" y="2312988"/>
            <a:ext cx="182517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pl-PL" sz="2000" b="1" dirty="0">
                <a:solidFill>
                  <a:schemeClr val="accent6">
                    <a:lumMod val="75000"/>
                  </a:schemeClr>
                </a:solidFill>
              </a:rPr>
              <a:t>OR 2004 AAQD</a:t>
            </a:r>
          </a:p>
        </p:txBody>
      </p:sp>
      <p:sp>
        <p:nvSpPr>
          <p:cNvPr id="6" name="pole tekstowe 5">
            <a:extLst>
              <a:ext uri="{FF2B5EF4-FFF2-40B4-BE49-F238E27FC236}">
                <a16:creationId xmlns:a16="http://schemas.microsoft.com/office/drawing/2014/main" id="{018D7F39-8868-372E-E1F0-B44109AF6A1F}"/>
              </a:ext>
            </a:extLst>
          </p:cNvPr>
          <p:cNvSpPr txBox="1"/>
          <p:nvPr/>
        </p:nvSpPr>
        <p:spPr>
          <a:xfrm>
            <a:off x="5144024" y="800100"/>
            <a:ext cx="120438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2000" b="1" dirty="0">
                <a:solidFill>
                  <a:schemeClr val="accent6">
                    <a:lumMod val="75000"/>
                  </a:schemeClr>
                </a:solidFill>
              </a:rPr>
              <a:t>OR 2024</a:t>
            </a:r>
          </a:p>
        </p:txBody>
      </p:sp>
    </p:spTree>
    <p:extLst>
      <p:ext uri="{BB962C8B-B14F-4D97-AF65-F5344CB8AC3E}">
        <p14:creationId xmlns:p14="http://schemas.microsoft.com/office/powerpoint/2010/main" val="38531991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AEDE33-D448-7E24-F408-3CDFF23572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a 1">
            <a:extLst>
              <a:ext uri="{FF2B5EF4-FFF2-40B4-BE49-F238E27FC236}">
                <a16:creationId xmlns:a16="http://schemas.microsoft.com/office/drawing/2014/main" id="{FB745416-FBED-5776-DAE8-CBB25AF65383}"/>
              </a:ext>
            </a:extLst>
          </p:cNvPr>
          <p:cNvGrpSpPr/>
          <p:nvPr/>
        </p:nvGrpSpPr>
        <p:grpSpPr>
          <a:xfrm>
            <a:off x="0" y="0"/>
            <a:ext cx="1270000" cy="6858000"/>
            <a:chOff x="0" y="-23321"/>
            <a:chExt cx="1270000" cy="6881321"/>
          </a:xfrm>
        </p:grpSpPr>
        <p:pic>
          <p:nvPicPr>
            <p:cNvPr id="3" name="Obraz 2">
              <a:extLst>
                <a:ext uri="{FF2B5EF4-FFF2-40B4-BE49-F238E27FC236}">
                  <a16:creationId xmlns:a16="http://schemas.microsoft.com/office/drawing/2014/main" id="{1F881E09-2C8F-86DB-E344-C4F471ADCD3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-23321"/>
              <a:ext cx="1270000" cy="6881321"/>
            </a:xfrm>
            <a:prstGeom prst="rect">
              <a:avLst/>
            </a:prstGeom>
          </p:spPr>
        </p:pic>
        <p:pic>
          <p:nvPicPr>
            <p:cNvPr id="4" name="Obraz 3">
              <a:extLst>
                <a:ext uri="{FF2B5EF4-FFF2-40B4-BE49-F238E27FC236}">
                  <a16:creationId xmlns:a16="http://schemas.microsoft.com/office/drawing/2014/main" id="{43329BC3-1454-013C-FB47-F463FFBB180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124" y="2664356"/>
              <a:ext cx="1195753" cy="1336938"/>
            </a:xfrm>
            <a:prstGeom prst="rect">
              <a:avLst/>
            </a:prstGeom>
          </p:spPr>
        </p:pic>
      </p:grpSp>
      <p:sp>
        <p:nvSpPr>
          <p:cNvPr id="7" name="pole tekstowe 6">
            <a:extLst>
              <a:ext uri="{FF2B5EF4-FFF2-40B4-BE49-F238E27FC236}">
                <a16:creationId xmlns:a16="http://schemas.microsoft.com/office/drawing/2014/main" id="{00FAE410-B6F5-B9F3-597C-8A86807EDF62}"/>
              </a:ext>
            </a:extLst>
          </p:cNvPr>
          <p:cNvSpPr txBox="1"/>
          <p:nvPr/>
        </p:nvSpPr>
        <p:spPr>
          <a:xfrm>
            <a:off x="1270000" y="193521"/>
            <a:ext cx="10922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l-PL" sz="2800" b="1" dirty="0">
                <a:solidFill>
                  <a:schemeClr val="accent6">
                    <a:lumMod val="75000"/>
                  </a:schemeClr>
                </a:solidFill>
              </a:rPr>
              <a:t>Maksymalne dobowe stężenie pyłu zawieszonego PM10</a:t>
            </a:r>
          </a:p>
        </p:txBody>
      </p:sp>
      <p:pic>
        <p:nvPicPr>
          <p:cNvPr id="5" name="Obraz 4">
            <a:extLst>
              <a:ext uri="{FF2B5EF4-FFF2-40B4-BE49-F238E27FC236}">
                <a16:creationId xmlns:a16="http://schemas.microsoft.com/office/drawing/2014/main" id="{237E8E31-AB83-BF93-BE17-7F6D9BA9C2A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4" t="2881" r="8038" b="45306"/>
          <a:stretch>
            <a:fillRect/>
          </a:stretch>
        </p:blipFill>
        <p:spPr>
          <a:xfrm>
            <a:off x="1451341" y="765175"/>
            <a:ext cx="4980719" cy="4197594"/>
          </a:xfrm>
          <a:prstGeom prst="rect">
            <a:avLst/>
          </a:prstGeom>
        </p:spPr>
      </p:pic>
      <p:pic>
        <p:nvPicPr>
          <p:cNvPr id="6" name="Obraz 5">
            <a:extLst>
              <a:ext uri="{FF2B5EF4-FFF2-40B4-BE49-F238E27FC236}">
                <a16:creationId xmlns:a16="http://schemas.microsoft.com/office/drawing/2014/main" id="{884A20BA-CE03-6BE6-8D15-DD319B38AE42}"/>
              </a:ext>
            </a:extLst>
          </p:cNvPr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29" r="8379"/>
          <a:stretch>
            <a:fillRect/>
          </a:stretch>
        </p:blipFill>
        <p:spPr bwMode="auto">
          <a:xfrm>
            <a:off x="6613402" y="2435772"/>
            <a:ext cx="5279742" cy="429904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graphicFrame>
        <p:nvGraphicFramePr>
          <p:cNvPr id="8" name="Tabela 7">
            <a:extLst>
              <a:ext uri="{FF2B5EF4-FFF2-40B4-BE49-F238E27FC236}">
                <a16:creationId xmlns:a16="http://schemas.microsoft.com/office/drawing/2014/main" id="{2CC35CDD-4777-74D0-C536-D584F0E873E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9176361"/>
              </p:ext>
            </p:extLst>
          </p:nvPr>
        </p:nvGraphicFramePr>
        <p:xfrm>
          <a:off x="1558925" y="4979605"/>
          <a:ext cx="4709900" cy="1656806"/>
        </p:xfrm>
        <a:graphic>
          <a:graphicData uri="http://schemas.openxmlformats.org/drawingml/2006/table">
            <a:tbl>
              <a:tblPr>
                <a:tableStyleId>{E8B1032C-EA38-4F05-BA0D-38AFFFC7BED3}</a:tableStyleId>
              </a:tblPr>
              <a:tblGrid>
                <a:gridCol w="1106641">
                  <a:extLst>
                    <a:ext uri="{9D8B030D-6E8A-4147-A177-3AD203B41FA5}">
                      <a16:colId xmlns:a16="http://schemas.microsoft.com/office/drawing/2014/main" val="2534836628"/>
                    </a:ext>
                  </a:extLst>
                </a:gridCol>
                <a:gridCol w="842851">
                  <a:extLst>
                    <a:ext uri="{9D8B030D-6E8A-4147-A177-3AD203B41FA5}">
                      <a16:colId xmlns:a16="http://schemas.microsoft.com/office/drawing/2014/main" val="3657966687"/>
                    </a:ext>
                  </a:extLst>
                </a:gridCol>
                <a:gridCol w="949231">
                  <a:extLst>
                    <a:ext uri="{9D8B030D-6E8A-4147-A177-3AD203B41FA5}">
                      <a16:colId xmlns:a16="http://schemas.microsoft.com/office/drawing/2014/main" val="898911404"/>
                    </a:ext>
                  </a:extLst>
                </a:gridCol>
                <a:gridCol w="900132">
                  <a:extLst>
                    <a:ext uri="{9D8B030D-6E8A-4147-A177-3AD203B41FA5}">
                      <a16:colId xmlns:a16="http://schemas.microsoft.com/office/drawing/2014/main" val="3305065482"/>
                    </a:ext>
                  </a:extLst>
                </a:gridCol>
                <a:gridCol w="911045">
                  <a:extLst>
                    <a:ext uri="{9D8B030D-6E8A-4147-A177-3AD203B41FA5}">
                      <a16:colId xmlns:a16="http://schemas.microsoft.com/office/drawing/2014/main" val="1569223660"/>
                    </a:ext>
                  </a:extLst>
                </a:gridCol>
              </a:tblGrid>
              <a:tr h="141646">
                <a:tc rowSpan="2"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pl-PL" sz="1100" b="1" u="none" strike="noStrike" dirty="0">
                          <a:effectLst/>
                        </a:rPr>
                        <a:t>Nazwa strefy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 gridSpan="2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u="none" strike="noStrike" dirty="0">
                          <a:effectLst/>
                        </a:rPr>
                        <a:t>OR2024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u="none" strike="noStrike" dirty="0">
                          <a:effectLst/>
                        </a:rPr>
                        <a:t>OR2024 AAQD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51924905"/>
                  </a:ext>
                </a:extLst>
              </a:tr>
              <a:tr h="753836">
                <a:tc vMerge="1">
                  <a:txBody>
                    <a:bodyPr/>
                    <a:lstStyle/>
                    <a:p>
                      <a:endParaRPr dirty="0"/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u="none" strike="noStrike" dirty="0">
                          <a:effectLst/>
                        </a:rPr>
                        <a:t>Powierzchnia obszaru przekroczenia [km</a:t>
                      </a:r>
                      <a:r>
                        <a:rPr lang="pl-PL" sz="1100" b="1" u="none" strike="noStrike" baseline="30000" dirty="0">
                          <a:effectLst/>
                        </a:rPr>
                        <a:t>2</a:t>
                      </a:r>
                      <a:r>
                        <a:rPr lang="pl-PL" sz="1100" b="1" u="none" strike="noStrike" dirty="0">
                          <a:effectLst/>
                        </a:rPr>
                        <a:t>]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u="none" strike="noStrike" dirty="0">
                          <a:effectLst/>
                        </a:rPr>
                        <a:t>Liczba mieszkańców obszaru przekroczenia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u="none" strike="noStrike" dirty="0">
                          <a:effectLst/>
                        </a:rPr>
                        <a:t>Powierzchnia obszaru przekroczenia [km</a:t>
                      </a:r>
                      <a:r>
                        <a:rPr lang="pl-PL" sz="1100" b="1" u="none" strike="noStrike" baseline="30000" dirty="0">
                          <a:effectLst/>
                        </a:rPr>
                        <a:t>2</a:t>
                      </a:r>
                      <a:r>
                        <a:rPr lang="pl-PL" sz="1100" b="1" u="none" strike="noStrike" dirty="0">
                          <a:effectLst/>
                        </a:rPr>
                        <a:t>]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u="none" strike="noStrike" dirty="0">
                          <a:effectLst/>
                        </a:rPr>
                        <a:t>Liczba mieszkańców obszaru przekroczenia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4184042734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pl-PL" sz="1100" b="1" u="none" strike="noStrike" dirty="0">
                          <a:effectLst/>
                        </a:rPr>
                        <a:t>aglomeracja krakowska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140 683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246</a:t>
                      </a:r>
                      <a:endParaRPr lang="pl-PL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752 286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87778170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pl-PL" sz="1100" b="1" u="none" strike="noStrike">
                          <a:effectLst/>
                        </a:rPr>
                        <a:t>miasto Tarnów</a:t>
                      </a:r>
                      <a:endParaRPr lang="pl-PL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29</a:t>
                      </a:r>
                      <a:endParaRPr lang="pl-PL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56 727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92442903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pl-PL" sz="1100" b="1" u="none" strike="noStrike" dirty="0">
                          <a:effectLst/>
                        </a:rPr>
                        <a:t>strefa małopolska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61 750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4 040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1 299 954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955311088"/>
                  </a:ext>
                </a:extLst>
              </a:tr>
            </a:tbl>
          </a:graphicData>
        </a:graphic>
      </p:graphicFrame>
      <p:sp>
        <p:nvSpPr>
          <p:cNvPr id="9" name="pole tekstowe 8">
            <a:extLst>
              <a:ext uri="{FF2B5EF4-FFF2-40B4-BE49-F238E27FC236}">
                <a16:creationId xmlns:a16="http://schemas.microsoft.com/office/drawing/2014/main" id="{ECE7EAC2-F894-B5BD-697C-F39FFCDAF4CB}"/>
              </a:ext>
            </a:extLst>
          </p:cNvPr>
          <p:cNvSpPr txBox="1"/>
          <p:nvPr/>
        </p:nvSpPr>
        <p:spPr>
          <a:xfrm>
            <a:off x="10174739" y="2312988"/>
            <a:ext cx="182517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pl-PL" sz="2000" b="1" dirty="0">
                <a:solidFill>
                  <a:schemeClr val="accent6">
                    <a:lumMod val="75000"/>
                  </a:schemeClr>
                </a:solidFill>
              </a:rPr>
              <a:t>OR 2004 AAQD</a:t>
            </a:r>
          </a:p>
        </p:txBody>
      </p:sp>
      <p:sp>
        <p:nvSpPr>
          <p:cNvPr id="10" name="pole tekstowe 9">
            <a:extLst>
              <a:ext uri="{FF2B5EF4-FFF2-40B4-BE49-F238E27FC236}">
                <a16:creationId xmlns:a16="http://schemas.microsoft.com/office/drawing/2014/main" id="{DCBF91BA-779F-0A29-6625-95DF87C9DDC9}"/>
              </a:ext>
            </a:extLst>
          </p:cNvPr>
          <p:cNvSpPr txBox="1"/>
          <p:nvPr/>
        </p:nvSpPr>
        <p:spPr>
          <a:xfrm>
            <a:off x="5144024" y="800100"/>
            <a:ext cx="120438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2000" b="1" dirty="0">
                <a:solidFill>
                  <a:schemeClr val="accent6">
                    <a:lumMod val="75000"/>
                  </a:schemeClr>
                </a:solidFill>
              </a:rPr>
              <a:t>OR 2024</a:t>
            </a:r>
          </a:p>
        </p:txBody>
      </p:sp>
    </p:spTree>
    <p:extLst>
      <p:ext uri="{BB962C8B-B14F-4D97-AF65-F5344CB8AC3E}">
        <p14:creationId xmlns:p14="http://schemas.microsoft.com/office/powerpoint/2010/main" val="12136415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89855C-88DB-F21D-966B-9F5E119FE1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a 1">
            <a:extLst>
              <a:ext uri="{FF2B5EF4-FFF2-40B4-BE49-F238E27FC236}">
                <a16:creationId xmlns:a16="http://schemas.microsoft.com/office/drawing/2014/main" id="{8183931D-604B-E785-B4FB-5C4CE4330B87}"/>
              </a:ext>
            </a:extLst>
          </p:cNvPr>
          <p:cNvGrpSpPr/>
          <p:nvPr/>
        </p:nvGrpSpPr>
        <p:grpSpPr>
          <a:xfrm>
            <a:off x="0" y="0"/>
            <a:ext cx="1270000" cy="6858000"/>
            <a:chOff x="0" y="-23321"/>
            <a:chExt cx="1270000" cy="6881321"/>
          </a:xfrm>
        </p:grpSpPr>
        <p:pic>
          <p:nvPicPr>
            <p:cNvPr id="3" name="Obraz 2">
              <a:extLst>
                <a:ext uri="{FF2B5EF4-FFF2-40B4-BE49-F238E27FC236}">
                  <a16:creationId xmlns:a16="http://schemas.microsoft.com/office/drawing/2014/main" id="{9EFD12B4-2B3B-5F4C-DEA7-B6F6AEAF139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-23321"/>
              <a:ext cx="1270000" cy="6881321"/>
            </a:xfrm>
            <a:prstGeom prst="rect">
              <a:avLst/>
            </a:prstGeom>
          </p:spPr>
        </p:pic>
        <p:pic>
          <p:nvPicPr>
            <p:cNvPr id="4" name="Obraz 3">
              <a:extLst>
                <a:ext uri="{FF2B5EF4-FFF2-40B4-BE49-F238E27FC236}">
                  <a16:creationId xmlns:a16="http://schemas.microsoft.com/office/drawing/2014/main" id="{D5CE786F-80BC-B9AF-93F0-9063825B18F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124" y="2664356"/>
              <a:ext cx="1195753" cy="1336938"/>
            </a:xfrm>
            <a:prstGeom prst="rect">
              <a:avLst/>
            </a:prstGeom>
          </p:spPr>
        </p:pic>
      </p:grpSp>
      <p:sp>
        <p:nvSpPr>
          <p:cNvPr id="7" name="pole tekstowe 6">
            <a:extLst>
              <a:ext uri="{FF2B5EF4-FFF2-40B4-BE49-F238E27FC236}">
                <a16:creationId xmlns:a16="http://schemas.microsoft.com/office/drawing/2014/main" id="{EE180F7B-9C39-B8A4-7B5C-EEC8FDE01335}"/>
              </a:ext>
            </a:extLst>
          </p:cNvPr>
          <p:cNvSpPr txBox="1"/>
          <p:nvPr/>
        </p:nvSpPr>
        <p:spPr>
          <a:xfrm>
            <a:off x="1270000" y="193521"/>
            <a:ext cx="10922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l-PL" sz="2800" b="1" dirty="0">
                <a:solidFill>
                  <a:schemeClr val="accent6">
                    <a:lumMod val="75000"/>
                  </a:schemeClr>
                </a:solidFill>
              </a:rPr>
              <a:t>Stężenie średnie roczne pyłu zawieszonego PM2,5</a:t>
            </a:r>
          </a:p>
        </p:txBody>
      </p:sp>
      <p:pic>
        <p:nvPicPr>
          <p:cNvPr id="8" name="Obraz 7">
            <a:extLst>
              <a:ext uri="{FF2B5EF4-FFF2-40B4-BE49-F238E27FC236}">
                <a16:creationId xmlns:a16="http://schemas.microsoft.com/office/drawing/2014/main" id="{8302F67C-5B3C-A258-E7B8-F78EC5ADC0D7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639169" y="2313354"/>
            <a:ext cx="5552831" cy="454464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Obraz 8">
            <a:extLst>
              <a:ext uri="{FF2B5EF4-FFF2-40B4-BE49-F238E27FC236}">
                <a16:creationId xmlns:a16="http://schemas.microsoft.com/office/drawing/2014/main" id="{2DFB1CAC-595C-D87F-8086-9E25897067C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109" b="8371"/>
          <a:stretch/>
        </p:blipFill>
        <p:spPr>
          <a:xfrm>
            <a:off x="1270000" y="765175"/>
            <a:ext cx="5552831" cy="4203785"/>
          </a:xfrm>
          <a:prstGeom prst="rect">
            <a:avLst/>
          </a:prstGeom>
        </p:spPr>
      </p:pic>
      <p:sp>
        <p:nvSpPr>
          <p:cNvPr id="5" name="pole tekstowe 4">
            <a:extLst>
              <a:ext uri="{FF2B5EF4-FFF2-40B4-BE49-F238E27FC236}">
                <a16:creationId xmlns:a16="http://schemas.microsoft.com/office/drawing/2014/main" id="{4D296E21-6D67-DD91-0A73-FB16C3138E56}"/>
              </a:ext>
            </a:extLst>
          </p:cNvPr>
          <p:cNvSpPr txBox="1"/>
          <p:nvPr/>
        </p:nvSpPr>
        <p:spPr>
          <a:xfrm>
            <a:off x="10174739" y="2457450"/>
            <a:ext cx="182517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pl-PL" sz="2000" b="1" dirty="0">
                <a:solidFill>
                  <a:schemeClr val="accent6">
                    <a:lumMod val="75000"/>
                  </a:schemeClr>
                </a:solidFill>
              </a:rPr>
              <a:t>OR 2004 AAQD</a:t>
            </a:r>
          </a:p>
        </p:txBody>
      </p:sp>
      <p:sp>
        <p:nvSpPr>
          <p:cNvPr id="6" name="pole tekstowe 5">
            <a:extLst>
              <a:ext uri="{FF2B5EF4-FFF2-40B4-BE49-F238E27FC236}">
                <a16:creationId xmlns:a16="http://schemas.microsoft.com/office/drawing/2014/main" id="{023A6A19-D961-7852-6C2C-D4EC99048EAD}"/>
              </a:ext>
            </a:extLst>
          </p:cNvPr>
          <p:cNvSpPr txBox="1"/>
          <p:nvPr/>
        </p:nvSpPr>
        <p:spPr>
          <a:xfrm>
            <a:off x="5144024" y="800100"/>
            <a:ext cx="120438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2000" b="1" dirty="0">
                <a:solidFill>
                  <a:schemeClr val="accent6">
                    <a:lumMod val="75000"/>
                  </a:schemeClr>
                </a:solidFill>
              </a:rPr>
              <a:t>OR 2024</a:t>
            </a:r>
          </a:p>
        </p:txBody>
      </p:sp>
    </p:spTree>
    <p:extLst>
      <p:ext uri="{BB962C8B-B14F-4D97-AF65-F5344CB8AC3E}">
        <p14:creationId xmlns:p14="http://schemas.microsoft.com/office/powerpoint/2010/main" val="24089732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1FA740-3C0D-938A-6210-9E0874D5C7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a 1">
            <a:extLst>
              <a:ext uri="{FF2B5EF4-FFF2-40B4-BE49-F238E27FC236}">
                <a16:creationId xmlns:a16="http://schemas.microsoft.com/office/drawing/2014/main" id="{1D7C099E-B33C-B8AC-EC5F-FD3E01181689}"/>
              </a:ext>
            </a:extLst>
          </p:cNvPr>
          <p:cNvGrpSpPr/>
          <p:nvPr/>
        </p:nvGrpSpPr>
        <p:grpSpPr>
          <a:xfrm>
            <a:off x="0" y="0"/>
            <a:ext cx="1270000" cy="6858000"/>
            <a:chOff x="0" y="-23321"/>
            <a:chExt cx="1270000" cy="6881321"/>
          </a:xfrm>
        </p:grpSpPr>
        <p:pic>
          <p:nvPicPr>
            <p:cNvPr id="3" name="Obraz 2">
              <a:extLst>
                <a:ext uri="{FF2B5EF4-FFF2-40B4-BE49-F238E27FC236}">
                  <a16:creationId xmlns:a16="http://schemas.microsoft.com/office/drawing/2014/main" id="{5D467D8B-95F3-3E5C-A207-EE10F9DDE3C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-23321"/>
              <a:ext cx="1270000" cy="6881321"/>
            </a:xfrm>
            <a:prstGeom prst="rect">
              <a:avLst/>
            </a:prstGeom>
          </p:spPr>
        </p:pic>
        <p:pic>
          <p:nvPicPr>
            <p:cNvPr id="4" name="Obraz 3">
              <a:extLst>
                <a:ext uri="{FF2B5EF4-FFF2-40B4-BE49-F238E27FC236}">
                  <a16:creationId xmlns:a16="http://schemas.microsoft.com/office/drawing/2014/main" id="{6375F303-D86F-031D-923F-BDA449A08A1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124" y="2664356"/>
              <a:ext cx="1195753" cy="1336938"/>
            </a:xfrm>
            <a:prstGeom prst="rect">
              <a:avLst/>
            </a:prstGeom>
          </p:spPr>
        </p:pic>
      </p:grpSp>
      <p:sp>
        <p:nvSpPr>
          <p:cNvPr id="7" name="pole tekstowe 6">
            <a:extLst>
              <a:ext uri="{FF2B5EF4-FFF2-40B4-BE49-F238E27FC236}">
                <a16:creationId xmlns:a16="http://schemas.microsoft.com/office/drawing/2014/main" id="{A9BF9572-2B59-CFFC-63DF-35FE529C0C2A}"/>
              </a:ext>
            </a:extLst>
          </p:cNvPr>
          <p:cNvSpPr txBox="1"/>
          <p:nvPr/>
        </p:nvSpPr>
        <p:spPr>
          <a:xfrm>
            <a:off x="1270000" y="193521"/>
            <a:ext cx="10922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l-PL" sz="2800" b="1" dirty="0">
                <a:solidFill>
                  <a:schemeClr val="accent6">
                    <a:lumMod val="75000"/>
                  </a:schemeClr>
                </a:solidFill>
              </a:rPr>
              <a:t>Stężenie średnie roczne pyłu zawieszonego PM2,5</a:t>
            </a:r>
          </a:p>
        </p:txBody>
      </p:sp>
      <p:pic>
        <p:nvPicPr>
          <p:cNvPr id="5" name="Obraz 4">
            <a:extLst>
              <a:ext uri="{FF2B5EF4-FFF2-40B4-BE49-F238E27FC236}">
                <a16:creationId xmlns:a16="http://schemas.microsoft.com/office/drawing/2014/main" id="{A06F0011-1A91-A063-4914-5C36733662F3}"/>
              </a:ext>
            </a:extLst>
          </p:cNvPr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98" r="8876"/>
          <a:stretch>
            <a:fillRect/>
          </a:stretch>
        </p:blipFill>
        <p:spPr bwMode="auto">
          <a:xfrm>
            <a:off x="6582103" y="2420007"/>
            <a:ext cx="5315338" cy="434761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grpSp>
        <p:nvGrpSpPr>
          <p:cNvPr id="6" name="Grupa 5">
            <a:extLst>
              <a:ext uri="{FF2B5EF4-FFF2-40B4-BE49-F238E27FC236}">
                <a16:creationId xmlns:a16="http://schemas.microsoft.com/office/drawing/2014/main" id="{ED8337E9-62B3-E748-E83A-20AC2DC5F99C}"/>
              </a:ext>
            </a:extLst>
          </p:cNvPr>
          <p:cNvGrpSpPr/>
          <p:nvPr/>
        </p:nvGrpSpPr>
        <p:grpSpPr>
          <a:xfrm>
            <a:off x="1271587" y="772382"/>
            <a:ext cx="5251939" cy="4207223"/>
            <a:chOff x="540770" y="1994052"/>
            <a:chExt cx="5007773" cy="4108529"/>
          </a:xfrm>
        </p:grpSpPr>
        <p:pic>
          <p:nvPicPr>
            <p:cNvPr id="10" name="Obraz 9">
              <a:extLst>
                <a:ext uri="{FF2B5EF4-FFF2-40B4-BE49-F238E27FC236}">
                  <a16:creationId xmlns:a16="http://schemas.microsoft.com/office/drawing/2014/main" id="{0E467BD6-9409-BCA9-39D6-898A53A44D9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348" t="2843" r="6922" b="46259"/>
            <a:stretch>
              <a:fillRect/>
            </a:stretch>
          </p:blipFill>
          <p:spPr>
            <a:xfrm>
              <a:off x="540770" y="1994052"/>
              <a:ext cx="5007773" cy="4108529"/>
            </a:xfrm>
            <a:prstGeom prst="rect">
              <a:avLst/>
            </a:prstGeom>
          </p:spPr>
        </p:pic>
        <p:sp>
          <p:nvSpPr>
            <p:cNvPr id="11" name="Prostokąt 10">
              <a:extLst>
                <a:ext uri="{FF2B5EF4-FFF2-40B4-BE49-F238E27FC236}">
                  <a16:creationId xmlns:a16="http://schemas.microsoft.com/office/drawing/2014/main" id="{874A13F8-595A-68C3-3361-F2109E49A9A7}"/>
                </a:ext>
              </a:extLst>
            </p:cNvPr>
            <p:cNvSpPr/>
            <p:nvPr/>
          </p:nvSpPr>
          <p:spPr>
            <a:xfrm>
              <a:off x="2417685" y="3321698"/>
              <a:ext cx="222878" cy="10730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</p:grpSp>
      <p:graphicFrame>
        <p:nvGraphicFramePr>
          <p:cNvPr id="8" name="Tabela 7">
            <a:extLst>
              <a:ext uri="{FF2B5EF4-FFF2-40B4-BE49-F238E27FC236}">
                <a16:creationId xmlns:a16="http://schemas.microsoft.com/office/drawing/2014/main" id="{B30C2A80-FEE6-49A2-6FFE-4F2111E99C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1619784"/>
              </p:ext>
            </p:extLst>
          </p:nvPr>
        </p:nvGraphicFramePr>
        <p:xfrm>
          <a:off x="1558925" y="4979605"/>
          <a:ext cx="4719327" cy="1637953"/>
        </p:xfrm>
        <a:graphic>
          <a:graphicData uri="http://schemas.openxmlformats.org/drawingml/2006/table">
            <a:tbl>
              <a:tblPr>
                <a:tableStyleId>{E8B1032C-EA38-4F05-BA0D-38AFFFC7BED3}</a:tableStyleId>
              </a:tblPr>
              <a:tblGrid>
                <a:gridCol w="1066034">
                  <a:extLst>
                    <a:ext uri="{9D8B030D-6E8A-4147-A177-3AD203B41FA5}">
                      <a16:colId xmlns:a16="http://schemas.microsoft.com/office/drawing/2014/main" val="2534836628"/>
                    </a:ext>
                  </a:extLst>
                </a:gridCol>
                <a:gridCol w="966653">
                  <a:extLst>
                    <a:ext uri="{9D8B030D-6E8A-4147-A177-3AD203B41FA5}">
                      <a16:colId xmlns:a16="http://schemas.microsoft.com/office/drawing/2014/main" val="3657966687"/>
                    </a:ext>
                  </a:extLst>
                </a:gridCol>
                <a:gridCol w="838986">
                  <a:extLst>
                    <a:ext uri="{9D8B030D-6E8A-4147-A177-3AD203B41FA5}">
                      <a16:colId xmlns:a16="http://schemas.microsoft.com/office/drawing/2014/main" val="898911404"/>
                    </a:ext>
                  </a:extLst>
                </a:gridCol>
                <a:gridCol w="895546">
                  <a:extLst>
                    <a:ext uri="{9D8B030D-6E8A-4147-A177-3AD203B41FA5}">
                      <a16:colId xmlns:a16="http://schemas.microsoft.com/office/drawing/2014/main" val="3305065482"/>
                    </a:ext>
                  </a:extLst>
                </a:gridCol>
                <a:gridCol w="952108">
                  <a:extLst>
                    <a:ext uri="{9D8B030D-6E8A-4147-A177-3AD203B41FA5}">
                      <a16:colId xmlns:a16="http://schemas.microsoft.com/office/drawing/2014/main" val="1569223660"/>
                    </a:ext>
                  </a:extLst>
                </a:gridCol>
              </a:tblGrid>
              <a:tr h="141646">
                <a:tc rowSpan="2"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pl-PL" sz="1100" b="1" u="none" strike="noStrike" dirty="0">
                          <a:effectLst/>
                        </a:rPr>
                        <a:t>Nazwa strefy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 gridSpan="2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u="none" strike="noStrike" dirty="0">
                          <a:effectLst/>
                        </a:rPr>
                        <a:t>OR2024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u="none" strike="noStrike" dirty="0">
                          <a:effectLst/>
                        </a:rPr>
                        <a:t>OR2024 AAQD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51924905"/>
                  </a:ext>
                </a:extLst>
              </a:tr>
              <a:tr h="734983">
                <a:tc vMerge="1">
                  <a:txBody>
                    <a:bodyPr/>
                    <a:lstStyle/>
                    <a:p>
                      <a:endParaRPr dirty="0"/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u="none" strike="noStrike" dirty="0">
                          <a:effectLst/>
                        </a:rPr>
                        <a:t>Powierzchnia obszaru przekroczenia [km</a:t>
                      </a:r>
                      <a:r>
                        <a:rPr lang="pl-PL" sz="1100" b="1" u="none" strike="noStrike" baseline="30000" dirty="0">
                          <a:effectLst/>
                        </a:rPr>
                        <a:t>2</a:t>
                      </a:r>
                      <a:r>
                        <a:rPr lang="pl-PL" sz="1100" b="1" u="none" strike="noStrike" dirty="0">
                          <a:effectLst/>
                        </a:rPr>
                        <a:t>]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u="none" strike="noStrike" dirty="0">
                          <a:effectLst/>
                        </a:rPr>
                        <a:t>Liczba mieszkańców obszaru przekroczenia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u="none" strike="noStrike" dirty="0">
                          <a:effectLst/>
                        </a:rPr>
                        <a:t>Powierzchnia obszaru przekroczenia [km</a:t>
                      </a:r>
                      <a:r>
                        <a:rPr lang="pl-PL" sz="1100" b="1" u="none" strike="noStrike" baseline="30000" dirty="0">
                          <a:effectLst/>
                        </a:rPr>
                        <a:t>2</a:t>
                      </a:r>
                      <a:r>
                        <a:rPr lang="pl-PL" sz="1100" b="1" u="none" strike="noStrike" dirty="0">
                          <a:effectLst/>
                        </a:rPr>
                        <a:t>]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u="none" strike="noStrike" dirty="0">
                          <a:effectLst/>
                        </a:rPr>
                        <a:t>Liczba mieszkańców obszaru przekroczenia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4184042734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pl-PL" sz="1100" b="1" u="none" strike="noStrike" dirty="0">
                          <a:effectLst/>
                        </a:rPr>
                        <a:t>aglomeracja krakowska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319</a:t>
                      </a:r>
                      <a:endParaRPr lang="pl-PL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806 201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87778170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pl-PL" sz="1100" b="1" u="none" strike="noStrike">
                          <a:effectLst/>
                        </a:rPr>
                        <a:t>miasto Tarnów</a:t>
                      </a:r>
                      <a:endParaRPr lang="pl-PL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70</a:t>
                      </a:r>
                      <a:endParaRPr lang="pl-PL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103 129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92442903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pl-PL" sz="1100" b="1" u="none" strike="noStrike" dirty="0">
                          <a:effectLst/>
                        </a:rPr>
                        <a:t>strefa małopolska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13 363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2 520 302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955311088"/>
                  </a:ext>
                </a:extLst>
              </a:tr>
            </a:tbl>
          </a:graphicData>
        </a:graphic>
      </p:graphicFrame>
      <p:sp>
        <p:nvSpPr>
          <p:cNvPr id="9" name="pole tekstowe 8">
            <a:extLst>
              <a:ext uri="{FF2B5EF4-FFF2-40B4-BE49-F238E27FC236}">
                <a16:creationId xmlns:a16="http://schemas.microsoft.com/office/drawing/2014/main" id="{42417D66-1032-7CCE-E896-DB2AE856D34D}"/>
              </a:ext>
            </a:extLst>
          </p:cNvPr>
          <p:cNvSpPr txBox="1"/>
          <p:nvPr/>
        </p:nvSpPr>
        <p:spPr>
          <a:xfrm>
            <a:off x="10174739" y="2457450"/>
            <a:ext cx="182517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pl-PL" sz="2000" b="1" dirty="0">
                <a:solidFill>
                  <a:schemeClr val="accent6">
                    <a:lumMod val="75000"/>
                  </a:schemeClr>
                </a:solidFill>
              </a:rPr>
              <a:t>OR 2004 AAQD</a:t>
            </a:r>
          </a:p>
        </p:txBody>
      </p:sp>
      <p:sp>
        <p:nvSpPr>
          <p:cNvPr id="12" name="pole tekstowe 11">
            <a:extLst>
              <a:ext uri="{FF2B5EF4-FFF2-40B4-BE49-F238E27FC236}">
                <a16:creationId xmlns:a16="http://schemas.microsoft.com/office/drawing/2014/main" id="{95C730C3-2473-9B4C-F66E-C3421ACB56B6}"/>
              </a:ext>
            </a:extLst>
          </p:cNvPr>
          <p:cNvSpPr txBox="1"/>
          <p:nvPr/>
        </p:nvSpPr>
        <p:spPr>
          <a:xfrm>
            <a:off x="5144024" y="800100"/>
            <a:ext cx="120438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2000" b="1" dirty="0">
                <a:solidFill>
                  <a:schemeClr val="accent6">
                    <a:lumMod val="75000"/>
                  </a:schemeClr>
                </a:solidFill>
              </a:rPr>
              <a:t>OR 2024</a:t>
            </a:r>
          </a:p>
        </p:txBody>
      </p:sp>
    </p:spTree>
    <p:extLst>
      <p:ext uri="{BB962C8B-B14F-4D97-AF65-F5344CB8AC3E}">
        <p14:creationId xmlns:p14="http://schemas.microsoft.com/office/powerpoint/2010/main" val="14103662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1CA815-D687-ABC6-77FA-EAD15BFCB8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a 1">
            <a:extLst>
              <a:ext uri="{FF2B5EF4-FFF2-40B4-BE49-F238E27FC236}">
                <a16:creationId xmlns:a16="http://schemas.microsoft.com/office/drawing/2014/main" id="{679A5B20-24F2-2DB6-9EB4-A99F9D5E3488}"/>
              </a:ext>
            </a:extLst>
          </p:cNvPr>
          <p:cNvGrpSpPr/>
          <p:nvPr/>
        </p:nvGrpSpPr>
        <p:grpSpPr>
          <a:xfrm>
            <a:off x="0" y="0"/>
            <a:ext cx="1270000" cy="6858000"/>
            <a:chOff x="0" y="-23321"/>
            <a:chExt cx="1270000" cy="6881321"/>
          </a:xfrm>
        </p:grpSpPr>
        <p:pic>
          <p:nvPicPr>
            <p:cNvPr id="3" name="Obraz 2">
              <a:extLst>
                <a:ext uri="{FF2B5EF4-FFF2-40B4-BE49-F238E27FC236}">
                  <a16:creationId xmlns:a16="http://schemas.microsoft.com/office/drawing/2014/main" id="{C8402504-BEE9-9066-1D55-2068944B913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-23321"/>
              <a:ext cx="1270000" cy="6881321"/>
            </a:xfrm>
            <a:prstGeom prst="rect">
              <a:avLst/>
            </a:prstGeom>
          </p:spPr>
        </p:pic>
        <p:pic>
          <p:nvPicPr>
            <p:cNvPr id="4" name="Obraz 3">
              <a:extLst>
                <a:ext uri="{FF2B5EF4-FFF2-40B4-BE49-F238E27FC236}">
                  <a16:creationId xmlns:a16="http://schemas.microsoft.com/office/drawing/2014/main" id="{387BC09E-0555-8E31-3E76-3F302839281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124" y="2664356"/>
              <a:ext cx="1195753" cy="1336938"/>
            </a:xfrm>
            <a:prstGeom prst="rect">
              <a:avLst/>
            </a:prstGeom>
          </p:spPr>
        </p:pic>
      </p:grpSp>
      <p:sp>
        <p:nvSpPr>
          <p:cNvPr id="7" name="pole tekstowe 6">
            <a:extLst>
              <a:ext uri="{FF2B5EF4-FFF2-40B4-BE49-F238E27FC236}">
                <a16:creationId xmlns:a16="http://schemas.microsoft.com/office/drawing/2014/main" id="{2BB001EB-4F1C-8945-3448-950048A8E09B}"/>
              </a:ext>
            </a:extLst>
          </p:cNvPr>
          <p:cNvSpPr txBox="1"/>
          <p:nvPr/>
        </p:nvSpPr>
        <p:spPr>
          <a:xfrm>
            <a:off x="1270000" y="193521"/>
            <a:ext cx="10922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l-PL" sz="2800" b="1" dirty="0">
                <a:solidFill>
                  <a:schemeClr val="accent6">
                    <a:lumMod val="75000"/>
                  </a:schemeClr>
                </a:solidFill>
              </a:rPr>
              <a:t>Maksymalne dobowe stężenie pyłu zawieszonego PM2,5</a:t>
            </a:r>
          </a:p>
        </p:txBody>
      </p:sp>
      <p:pic>
        <p:nvPicPr>
          <p:cNvPr id="8" name="Obraz 7">
            <a:extLst>
              <a:ext uri="{FF2B5EF4-FFF2-40B4-BE49-F238E27FC236}">
                <a16:creationId xmlns:a16="http://schemas.microsoft.com/office/drawing/2014/main" id="{AB6C9FDC-D171-8BA9-E2EB-2AE281E9943C}"/>
              </a:ext>
            </a:extLst>
          </p:cNvPr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64" r="9039"/>
          <a:stretch>
            <a:fillRect/>
          </a:stretch>
        </p:blipFill>
        <p:spPr bwMode="auto">
          <a:xfrm>
            <a:off x="6463202" y="2225347"/>
            <a:ext cx="5429251" cy="463265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Obraz 8">
            <a:extLst>
              <a:ext uri="{FF2B5EF4-FFF2-40B4-BE49-F238E27FC236}">
                <a16:creationId xmlns:a16="http://schemas.microsoft.com/office/drawing/2014/main" id="{14EAAD3D-B708-ED79-B438-9D98D4FF7211}"/>
              </a:ext>
            </a:extLst>
          </p:cNvPr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271588" y="765175"/>
            <a:ext cx="5429251" cy="435073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graphicFrame>
        <p:nvGraphicFramePr>
          <p:cNvPr id="5" name="Tabela 4">
            <a:extLst>
              <a:ext uri="{FF2B5EF4-FFF2-40B4-BE49-F238E27FC236}">
                <a16:creationId xmlns:a16="http://schemas.microsoft.com/office/drawing/2014/main" id="{5CCE121A-02F9-2DDC-DC25-82FAA6BE490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7223756"/>
              </p:ext>
            </p:extLst>
          </p:nvPr>
        </p:nvGraphicFramePr>
        <p:xfrm>
          <a:off x="1558925" y="4979605"/>
          <a:ext cx="4709900" cy="1656806"/>
        </p:xfrm>
        <a:graphic>
          <a:graphicData uri="http://schemas.openxmlformats.org/drawingml/2006/table">
            <a:tbl>
              <a:tblPr>
                <a:tableStyleId>{E8B1032C-EA38-4F05-BA0D-38AFFFC7BED3}</a:tableStyleId>
              </a:tblPr>
              <a:tblGrid>
                <a:gridCol w="1066034">
                  <a:extLst>
                    <a:ext uri="{9D8B030D-6E8A-4147-A177-3AD203B41FA5}">
                      <a16:colId xmlns:a16="http://schemas.microsoft.com/office/drawing/2014/main" val="2534836628"/>
                    </a:ext>
                  </a:extLst>
                </a:gridCol>
                <a:gridCol w="938373">
                  <a:extLst>
                    <a:ext uri="{9D8B030D-6E8A-4147-A177-3AD203B41FA5}">
                      <a16:colId xmlns:a16="http://schemas.microsoft.com/office/drawing/2014/main" val="3657966687"/>
                    </a:ext>
                  </a:extLst>
                </a:gridCol>
                <a:gridCol w="923827">
                  <a:extLst>
                    <a:ext uri="{9D8B030D-6E8A-4147-A177-3AD203B41FA5}">
                      <a16:colId xmlns:a16="http://schemas.microsoft.com/office/drawing/2014/main" val="898911404"/>
                    </a:ext>
                  </a:extLst>
                </a:gridCol>
                <a:gridCol w="857839">
                  <a:extLst>
                    <a:ext uri="{9D8B030D-6E8A-4147-A177-3AD203B41FA5}">
                      <a16:colId xmlns:a16="http://schemas.microsoft.com/office/drawing/2014/main" val="3305065482"/>
                    </a:ext>
                  </a:extLst>
                </a:gridCol>
                <a:gridCol w="923827">
                  <a:extLst>
                    <a:ext uri="{9D8B030D-6E8A-4147-A177-3AD203B41FA5}">
                      <a16:colId xmlns:a16="http://schemas.microsoft.com/office/drawing/2014/main" val="1569223660"/>
                    </a:ext>
                  </a:extLst>
                </a:gridCol>
              </a:tblGrid>
              <a:tr h="141646">
                <a:tc rowSpan="2"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pl-PL" sz="1100" b="1" u="none" strike="noStrike" dirty="0">
                          <a:effectLst/>
                        </a:rPr>
                        <a:t>Nazwa strefy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 gridSpan="2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u="none" strike="noStrike" dirty="0">
                          <a:effectLst/>
                        </a:rPr>
                        <a:t>OR2024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u="none" strike="noStrike" dirty="0">
                          <a:effectLst/>
                        </a:rPr>
                        <a:t>OR2024 AAQD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51924905"/>
                  </a:ext>
                </a:extLst>
              </a:tr>
              <a:tr h="753836">
                <a:tc vMerge="1">
                  <a:txBody>
                    <a:bodyPr/>
                    <a:lstStyle/>
                    <a:p>
                      <a:endParaRPr dirty="0"/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u="none" strike="noStrike" dirty="0">
                          <a:effectLst/>
                        </a:rPr>
                        <a:t>Powierzchnia obszaru przekroczenia [km</a:t>
                      </a:r>
                      <a:r>
                        <a:rPr lang="pl-PL" sz="1100" b="1" u="none" strike="noStrike" baseline="30000" dirty="0">
                          <a:effectLst/>
                        </a:rPr>
                        <a:t>2</a:t>
                      </a:r>
                      <a:r>
                        <a:rPr lang="pl-PL" sz="1100" b="1" u="none" strike="noStrike" dirty="0">
                          <a:effectLst/>
                        </a:rPr>
                        <a:t>]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u="none" strike="noStrike" dirty="0">
                          <a:effectLst/>
                        </a:rPr>
                        <a:t>Liczba mieszkańców obszaru przekroczenia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u="none" strike="noStrike" dirty="0">
                          <a:effectLst/>
                        </a:rPr>
                        <a:t>Powierzchnia obszaru przekroczenia [km</a:t>
                      </a:r>
                      <a:r>
                        <a:rPr lang="pl-PL" sz="1100" b="1" u="none" strike="noStrike" baseline="30000" dirty="0">
                          <a:effectLst/>
                        </a:rPr>
                        <a:t>2</a:t>
                      </a:r>
                      <a:r>
                        <a:rPr lang="pl-PL" sz="1100" b="1" u="none" strike="noStrike" dirty="0">
                          <a:effectLst/>
                        </a:rPr>
                        <a:t>]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u="none" strike="noStrike" dirty="0">
                          <a:effectLst/>
                        </a:rPr>
                        <a:t>Liczba mieszkańców obszaru przekroczenia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4184042734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pl-PL" sz="1100" b="1" u="none" strike="noStrike" dirty="0">
                          <a:effectLst/>
                        </a:rPr>
                        <a:t>aglomeracja krakowska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302</a:t>
                      </a:r>
                      <a:endParaRPr lang="pl-PL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799 858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87778170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pl-PL" sz="1100" b="1" u="none" strike="noStrike">
                          <a:effectLst/>
                        </a:rPr>
                        <a:t>miasto Tarnów</a:t>
                      </a:r>
                      <a:endParaRPr lang="pl-PL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62</a:t>
                      </a:r>
                      <a:endParaRPr lang="pl-PL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100 826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92442903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pl-PL" sz="1100" b="1" u="none" strike="noStrike" dirty="0">
                          <a:effectLst/>
                        </a:rPr>
                        <a:t>strefa małopolska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9 471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2 179 543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955311088"/>
                  </a:ext>
                </a:extLst>
              </a:tr>
            </a:tbl>
          </a:graphicData>
        </a:graphic>
      </p:graphicFrame>
      <p:sp>
        <p:nvSpPr>
          <p:cNvPr id="6" name="pole tekstowe 5">
            <a:extLst>
              <a:ext uri="{FF2B5EF4-FFF2-40B4-BE49-F238E27FC236}">
                <a16:creationId xmlns:a16="http://schemas.microsoft.com/office/drawing/2014/main" id="{2651A627-FE11-8A1E-B29A-9F17B9D59366}"/>
              </a:ext>
            </a:extLst>
          </p:cNvPr>
          <p:cNvSpPr txBox="1"/>
          <p:nvPr/>
        </p:nvSpPr>
        <p:spPr>
          <a:xfrm>
            <a:off x="10174739" y="2312988"/>
            <a:ext cx="182517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pl-PL" sz="2000" b="1" dirty="0">
                <a:solidFill>
                  <a:schemeClr val="accent6">
                    <a:lumMod val="75000"/>
                  </a:schemeClr>
                </a:solidFill>
              </a:rPr>
              <a:t>OR 2004 AAQD</a:t>
            </a:r>
          </a:p>
        </p:txBody>
      </p:sp>
      <p:sp>
        <p:nvSpPr>
          <p:cNvPr id="11" name="pole tekstowe 10">
            <a:extLst>
              <a:ext uri="{FF2B5EF4-FFF2-40B4-BE49-F238E27FC236}">
                <a16:creationId xmlns:a16="http://schemas.microsoft.com/office/drawing/2014/main" id="{40EAAA04-99CE-F8A3-3F9C-4C07327609E6}"/>
              </a:ext>
            </a:extLst>
          </p:cNvPr>
          <p:cNvSpPr txBox="1"/>
          <p:nvPr/>
        </p:nvSpPr>
        <p:spPr>
          <a:xfrm>
            <a:off x="4523239" y="800100"/>
            <a:ext cx="182517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pl-PL" sz="2000" b="1" dirty="0">
                <a:solidFill>
                  <a:schemeClr val="accent6">
                    <a:lumMod val="75000"/>
                  </a:schemeClr>
                </a:solidFill>
              </a:rPr>
              <a:t>OR 2004 AAQD</a:t>
            </a:r>
          </a:p>
        </p:txBody>
      </p:sp>
    </p:spTree>
    <p:extLst>
      <p:ext uri="{BB962C8B-B14F-4D97-AF65-F5344CB8AC3E}">
        <p14:creationId xmlns:p14="http://schemas.microsoft.com/office/powerpoint/2010/main" val="7644687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DCF653-F14C-9257-06F2-8E6ADDDA54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a 1">
            <a:extLst>
              <a:ext uri="{FF2B5EF4-FFF2-40B4-BE49-F238E27FC236}">
                <a16:creationId xmlns:a16="http://schemas.microsoft.com/office/drawing/2014/main" id="{08C65ABD-F82A-BB78-77BC-768E304FA629}"/>
              </a:ext>
            </a:extLst>
          </p:cNvPr>
          <p:cNvGrpSpPr/>
          <p:nvPr/>
        </p:nvGrpSpPr>
        <p:grpSpPr>
          <a:xfrm>
            <a:off x="0" y="0"/>
            <a:ext cx="1270000" cy="6858000"/>
            <a:chOff x="0" y="-23321"/>
            <a:chExt cx="1270000" cy="6881321"/>
          </a:xfrm>
        </p:grpSpPr>
        <p:pic>
          <p:nvPicPr>
            <p:cNvPr id="3" name="Obraz 2">
              <a:extLst>
                <a:ext uri="{FF2B5EF4-FFF2-40B4-BE49-F238E27FC236}">
                  <a16:creationId xmlns:a16="http://schemas.microsoft.com/office/drawing/2014/main" id="{9948137B-DC2E-1DC8-E1A5-EC4F7C5F6A2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-23321"/>
              <a:ext cx="1270000" cy="6881321"/>
            </a:xfrm>
            <a:prstGeom prst="rect">
              <a:avLst/>
            </a:prstGeom>
          </p:spPr>
        </p:pic>
        <p:pic>
          <p:nvPicPr>
            <p:cNvPr id="4" name="Obraz 3">
              <a:extLst>
                <a:ext uri="{FF2B5EF4-FFF2-40B4-BE49-F238E27FC236}">
                  <a16:creationId xmlns:a16="http://schemas.microsoft.com/office/drawing/2014/main" id="{5331074D-37DF-C254-19A0-A44FF6A8B0E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124" y="2664356"/>
              <a:ext cx="1195753" cy="1336938"/>
            </a:xfrm>
            <a:prstGeom prst="rect">
              <a:avLst/>
            </a:prstGeom>
          </p:spPr>
        </p:pic>
      </p:grpSp>
      <p:sp>
        <p:nvSpPr>
          <p:cNvPr id="7" name="pole tekstowe 6">
            <a:extLst>
              <a:ext uri="{FF2B5EF4-FFF2-40B4-BE49-F238E27FC236}">
                <a16:creationId xmlns:a16="http://schemas.microsoft.com/office/drawing/2014/main" id="{C709161B-EB6F-881C-F95E-8A05FB17E4A1}"/>
              </a:ext>
            </a:extLst>
          </p:cNvPr>
          <p:cNvSpPr txBox="1"/>
          <p:nvPr/>
        </p:nvSpPr>
        <p:spPr>
          <a:xfrm>
            <a:off x="1270000" y="193521"/>
            <a:ext cx="10922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l-PL" sz="2800" b="1" dirty="0">
                <a:solidFill>
                  <a:schemeClr val="accent6">
                    <a:lumMod val="75000"/>
                  </a:schemeClr>
                </a:solidFill>
              </a:rPr>
              <a:t>Stężenie średnie roczne benzo(a)pirenu</a:t>
            </a:r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B921EE4E-37D7-DF7C-3401-84549AD22756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76" b="7883"/>
          <a:stretch/>
        </p:blipFill>
        <p:spPr bwMode="auto">
          <a:xfrm>
            <a:off x="6457950" y="2678568"/>
            <a:ext cx="5734050" cy="417943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Obraz 4" descr="Najwyższe wartości w zachodniej województwa oraz lokalnie w centrum Małopolski. Najniższe wartości na krańcach północno-wschodnich, południowo-wschodnich oraz na terenach górskich.">
            <a:extLst>
              <a:ext uri="{FF2B5EF4-FFF2-40B4-BE49-F238E27FC236}">
                <a16:creationId xmlns:a16="http://schemas.microsoft.com/office/drawing/2014/main" id="{1F21E3FC-D553-39B8-D993-F93DEB295D18}"/>
              </a:ext>
            </a:extLst>
          </p:cNvPr>
          <p:cNvPicPr/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713" t="9723" r="1904" b="5096"/>
          <a:stretch>
            <a:fillRect/>
          </a:stretch>
        </p:blipFill>
        <p:spPr bwMode="auto">
          <a:xfrm>
            <a:off x="1285875" y="755650"/>
            <a:ext cx="5343525" cy="450215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pole tekstowe 7">
            <a:extLst>
              <a:ext uri="{FF2B5EF4-FFF2-40B4-BE49-F238E27FC236}">
                <a16:creationId xmlns:a16="http://schemas.microsoft.com/office/drawing/2014/main" id="{AE6B5B86-4C98-BCE1-E633-5FE34FFC007E}"/>
              </a:ext>
            </a:extLst>
          </p:cNvPr>
          <p:cNvSpPr txBox="1"/>
          <p:nvPr/>
        </p:nvSpPr>
        <p:spPr>
          <a:xfrm>
            <a:off x="10174739" y="2744788"/>
            <a:ext cx="182517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pl-PL" sz="2000" b="1" dirty="0">
                <a:solidFill>
                  <a:schemeClr val="accent6">
                    <a:lumMod val="75000"/>
                  </a:schemeClr>
                </a:solidFill>
              </a:rPr>
              <a:t>OR 2004 AAQD</a:t>
            </a:r>
          </a:p>
        </p:txBody>
      </p:sp>
      <p:sp>
        <p:nvSpPr>
          <p:cNvPr id="9" name="pole tekstowe 8">
            <a:extLst>
              <a:ext uri="{FF2B5EF4-FFF2-40B4-BE49-F238E27FC236}">
                <a16:creationId xmlns:a16="http://schemas.microsoft.com/office/drawing/2014/main" id="{235D87F8-0B3E-C9C8-2324-703BBDF887A1}"/>
              </a:ext>
            </a:extLst>
          </p:cNvPr>
          <p:cNvSpPr txBox="1"/>
          <p:nvPr/>
        </p:nvSpPr>
        <p:spPr>
          <a:xfrm>
            <a:off x="5144024" y="800100"/>
            <a:ext cx="120438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2000" b="1" dirty="0">
                <a:solidFill>
                  <a:schemeClr val="accent6">
                    <a:lumMod val="75000"/>
                  </a:schemeClr>
                </a:solidFill>
              </a:rPr>
              <a:t>OR 2024</a:t>
            </a:r>
          </a:p>
        </p:txBody>
      </p:sp>
    </p:spTree>
    <p:extLst>
      <p:ext uri="{BB962C8B-B14F-4D97-AF65-F5344CB8AC3E}">
        <p14:creationId xmlns:p14="http://schemas.microsoft.com/office/powerpoint/2010/main" val="207892543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7D21FF-F9B0-A9C4-418F-C4599F4B91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a 1">
            <a:extLst>
              <a:ext uri="{FF2B5EF4-FFF2-40B4-BE49-F238E27FC236}">
                <a16:creationId xmlns:a16="http://schemas.microsoft.com/office/drawing/2014/main" id="{5828A60B-788A-B435-70AF-57B0525F0990}"/>
              </a:ext>
            </a:extLst>
          </p:cNvPr>
          <p:cNvGrpSpPr/>
          <p:nvPr/>
        </p:nvGrpSpPr>
        <p:grpSpPr>
          <a:xfrm>
            <a:off x="0" y="0"/>
            <a:ext cx="1270000" cy="6858000"/>
            <a:chOff x="0" y="-23321"/>
            <a:chExt cx="1270000" cy="6881321"/>
          </a:xfrm>
        </p:grpSpPr>
        <p:pic>
          <p:nvPicPr>
            <p:cNvPr id="3" name="Obraz 2">
              <a:extLst>
                <a:ext uri="{FF2B5EF4-FFF2-40B4-BE49-F238E27FC236}">
                  <a16:creationId xmlns:a16="http://schemas.microsoft.com/office/drawing/2014/main" id="{A9805E5F-3297-8D60-20F3-3A6F43611A7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-23321"/>
              <a:ext cx="1270000" cy="6881321"/>
            </a:xfrm>
            <a:prstGeom prst="rect">
              <a:avLst/>
            </a:prstGeom>
          </p:spPr>
        </p:pic>
        <p:pic>
          <p:nvPicPr>
            <p:cNvPr id="4" name="Obraz 3">
              <a:extLst>
                <a:ext uri="{FF2B5EF4-FFF2-40B4-BE49-F238E27FC236}">
                  <a16:creationId xmlns:a16="http://schemas.microsoft.com/office/drawing/2014/main" id="{D514E1AB-6615-3691-2B99-2E4A242BE47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124" y="2664356"/>
              <a:ext cx="1195753" cy="1336938"/>
            </a:xfrm>
            <a:prstGeom prst="rect">
              <a:avLst/>
            </a:prstGeom>
          </p:spPr>
        </p:pic>
      </p:grpSp>
      <p:sp>
        <p:nvSpPr>
          <p:cNvPr id="7" name="pole tekstowe 6">
            <a:extLst>
              <a:ext uri="{FF2B5EF4-FFF2-40B4-BE49-F238E27FC236}">
                <a16:creationId xmlns:a16="http://schemas.microsoft.com/office/drawing/2014/main" id="{25168C3B-03DF-38B8-2399-7F8E77438A51}"/>
              </a:ext>
            </a:extLst>
          </p:cNvPr>
          <p:cNvSpPr txBox="1"/>
          <p:nvPr/>
        </p:nvSpPr>
        <p:spPr>
          <a:xfrm>
            <a:off x="1270000" y="193521"/>
            <a:ext cx="10922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l-PL" sz="2800" b="1" dirty="0">
                <a:solidFill>
                  <a:schemeClr val="accent6">
                    <a:lumMod val="75000"/>
                  </a:schemeClr>
                </a:solidFill>
              </a:rPr>
              <a:t>Stężenie średnie roczne benzo(a)pirenu</a:t>
            </a:r>
          </a:p>
        </p:txBody>
      </p:sp>
      <p:pic>
        <p:nvPicPr>
          <p:cNvPr id="8" name="Obraz 7">
            <a:extLst>
              <a:ext uri="{FF2B5EF4-FFF2-40B4-BE49-F238E27FC236}">
                <a16:creationId xmlns:a16="http://schemas.microsoft.com/office/drawing/2014/main" id="{0C18DF80-7B77-1E95-0DD7-2CED0B557A78}"/>
              </a:ext>
            </a:extLst>
          </p:cNvPr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92" t="5837" r="7994" b="2493"/>
          <a:stretch>
            <a:fillRect/>
          </a:stretch>
        </p:blipFill>
        <p:spPr bwMode="auto">
          <a:xfrm>
            <a:off x="6558454" y="2325413"/>
            <a:ext cx="5335150" cy="449317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Obraz 8">
            <a:extLst>
              <a:ext uri="{FF2B5EF4-FFF2-40B4-BE49-F238E27FC236}">
                <a16:creationId xmlns:a16="http://schemas.microsoft.com/office/drawing/2014/main" id="{310E6D84-33EE-6DD3-2402-96D6B9F0A723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22" t="2559" r="8670" b="46394"/>
          <a:stretch>
            <a:fillRect/>
          </a:stretch>
        </p:blipFill>
        <p:spPr>
          <a:xfrm>
            <a:off x="1270000" y="779656"/>
            <a:ext cx="5020441" cy="4253126"/>
          </a:xfrm>
          <a:prstGeom prst="rect">
            <a:avLst/>
          </a:prstGeom>
        </p:spPr>
      </p:pic>
      <p:graphicFrame>
        <p:nvGraphicFramePr>
          <p:cNvPr id="5" name="Tabela 4">
            <a:extLst>
              <a:ext uri="{FF2B5EF4-FFF2-40B4-BE49-F238E27FC236}">
                <a16:creationId xmlns:a16="http://schemas.microsoft.com/office/drawing/2014/main" id="{697F218D-8679-C289-6A26-C443E87ECB4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9160050"/>
              </p:ext>
            </p:extLst>
          </p:nvPr>
        </p:nvGraphicFramePr>
        <p:xfrm>
          <a:off x="1558925" y="4979605"/>
          <a:ext cx="4747607" cy="1637953"/>
        </p:xfrm>
        <a:graphic>
          <a:graphicData uri="http://schemas.openxmlformats.org/drawingml/2006/table">
            <a:tbl>
              <a:tblPr>
                <a:tableStyleId>{E8B1032C-EA38-4F05-BA0D-38AFFFC7BED3}</a:tableStyleId>
              </a:tblPr>
              <a:tblGrid>
                <a:gridCol w="1066034">
                  <a:extLst>
                    <a:ext uri="{9D8B030D-6E8A-4147-A177-3AD203B41FA5}">
                      <a16:colId xmlns:a16="http://schemas.microsoft.com/office/drawing/2014/main" val="2534836628"/>
                    </a:ext>
                  </a:extLst>
                </a:gridCol>
                <a:gridCol w="966653">
                  <a:extLst>
                    <a:ext uri="{9D8B030D-6E8A-4147-A177-3AD203B41FA5}">
                      <a16:colId xmlns:a16="http://schemas.microsoft.com/office/drawing/2014/main" val="3657966687"/>
                    </a:ext>
                  </a:extLst>
                </a:gridCol>
                <a:gridCol w="886120">
                  <a:extLst>
                    <a:ext uri="{9D8B030D-6E8A-4147-A177-3AD203B41FA5}">
                      <a16:colId xmlns:a16="http://schemas.microsoft.com/office/drawing/2014/main" val="898911404"/>
                    </a:ext>
                  </a:extLst>
                </a:gridCol>
                <a:gridCol w="867266">
                  <a:extLst>
                    <a:ext uri="{9D8B030D-6E8A-4147-A177-3AD203B41FA5}">
                      <a16:colId xmlns:a16="http://schemas.microsoft.com/office/drawing/2014/main" val="3305065482"/>
                    </a:ext>
                  </a:extLst>
                </a:gridCol>
                <a:gridCol w="961534">
                  <a:extLst>
                    <a:ext uri="{9D8B030D-6E8A-4147-A177-3AD203B41FA5}">
                      <a16:colId xmlns:a16="http://schemas.microsoft.com/office/drawing/2014/main" val="1569223660"/>
                    </a:ext>
                  </a:extLst>
                </a:gridCol>
              </a:tblGrid>
              <a:tr h="141646">
                <a:tc rowSpan="2"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pl-PL" sz="1100" b="1" u="none" strike="noStrike" dirty="0">
                          <a:effectLst/>
                        </a:rPr>
                        <a:t>Nazwa strefy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 gridSpan="2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u="none" strike="noStrike" dirty="0">
                          <a:effectLst/>
                        </a:rPr>
                        <a:t>OR2024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u="none" strike="noStrike" dirty="0">
                          <a:effectLst/>
                        </a:rPr>
                        <a:t>OR2024 AAQD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51924905"/>
                  </a:ext>
                </a:extLst>
              </a:tr>
              <a:tr h="734983">
                <a:tc vMerge="1">
                  <a:txBody>
                    <a:bodyPr/>
                    <a:lstStyle/>
                    <a:p>
                      <a:endParaRPr dirty="0"/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u="none" strike="noStrike" dirty="0">
                          <a:effectLst/>
                        </a:rPr>
                        <a:t>Powierzchnia obszaru przekroczenia [km</a:t>
                      </a:r>
                      <a:r>
                        <a:rPr lang="pl-PL" sz="1100" b="1" u="none" strike="noStrike" baseline="30000" dirty="0">
                          <a:effectLst/>
                        </a:rPr>
                        <a:t>2</a:t>
                      </a:r>
                      <a:r>
                        <a:rPr lang="pl-PL" sz="1100" b="1" u="none" strike="noStrike" dirty="0">
                          <a:effectLst/>
                        </a:rPr>
                        <a:t>]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u="none" strike="noStrike" dirty="0">
                          <a:effectLst/>
                        </a:rPr>
                        <a:t>Liczba mieszkańców obszaru przekroczenia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u="none" strike="noStrike" dirty="0">
                          <a:effectLst/>
                        </a:rPr>
                        <a:t>Powierzchnia obszaru przekroczenia [km</a:t>
                      </a:r>
                      <a:r>
                        <a:rPr lang="pl-PL" sz="1100" b="1" u="none" strike="noStrike" baseline="30000" dirty="0">
                          <a:effectLst/>
                        </a:rPr>
                        <a:t>2</a:t>
                      </a:r>
                      <a:r>
                        <a:rPr lang="pl-PL" sz="1100" b="1" u="none" strike="noStrike" dirty="0">
                          <a:effectLst/>
                        </a:rPr>
                        <a:t>]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u="none" strike="noStrike" dirty="0">
                          <a:effectLst/>
                        </a:rPr>
                        <a:t>Liczba mieszkańców obszaru przekroczenia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4184042734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pl-PL" sz="1100" b="1" u="none" strike="noStrike" dirty="0">
                          <a:effectLst/>
                        </a:rPr>
                        <a:t>aglomeracja krakowska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330 635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87778170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pl-PL" sz="1100" b="1" u="none" strike="noStrike">
                          <a:effectLst/>
                        </a:rPr>
                        <a:t>miasto Tarnów</a:t>
                      </a:r>
                      <a:endParaRPr lang="pl-PL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79 757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92442903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pl-PL" sz="1100" b="1" u="none" strike="noStrike" dirty="0">
                          <a:effectLst/>
                        </a:rPr>
                        <a:t>strefa małopolska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1 822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834 209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5 251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1 570 888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955311088"/>
                  </a:ext>
                </a:extLst>
              </a:tr>
            </a:tbl>
          </a:graphicData>
        </a:graphic>
      </p:graphicFrame>
      <p:sp>
        <p:nvSpPr>
          <p:cNvPr id="6" name="pole tekstowe 5">
            <a:extLst>
              <a:ext uri="{FF2B5EF4-FFF2-40B4-BE49-F238E27FC236}">
                <a16:creationId xmlns:a16="http://schemas.microsoft.com/office/drawing/2014/main" id="{38C34D14-752C-6318-250C-FCBA56A066D2}"/>
              </a:ext>
            </a:extLst>
          </p:cNvPr>
          <p:cNvSpPr txBox="1"/>
          <p:nvPr/>
        </p:nvSpPr>
        <p:spPr>
          <a:xfrm>
            <a:off x="10174739" y="2344678"/>
            <a:ext cx="182517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pl-PL" sz="2000" b="1" dirty="0">
                <a:solidFill>
                  <a:schemeClr val="accent6">
                    <a:lumMod val="75000"/>
                  </a:schemeClr>
                </a:solidFill>
              </a:rPr>
              <a:t>OR 2004 AAQD</a:t>
            </a:r>
          </a:p>
        </p:txBody>
      </p:sp>
      <p:sp>
        <p:nvSpPr>
          <p:cNvPr id="10" name="pole tekstowe 9">
            <a:extLst>
              <a:ext uri="{FF2B5EF4-FFF2-40B4-BE49-F238E27FC236}">
                <a16:creationId xmlns:a16="http://schemas.microsoft.com/office/drawing/2014/main" id="{DD9F0302-3A78-5E64-AD43-58038E8D649E}"/>
              </a:ext>
            </a:extLst>
          </p:cNvPr>
          <p:cNvSpPr txBox="1"/>
          <p:nvPr/>
        </p:nvSpPr>
        <p:spPr>
          <a:xfrm>
            <a:off x="5144024" y="800100"/>
            <a:ext cx="120438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2000" b="1" dirty="0">
                <a:solidFill>
                  <a:schemeClr val="accent6">
                    <a:lumMod val="75000"/>
                  </a:schemeClr>
                </a:solidFill>
              </a:rPr>
              <a:t>OR 2024</a:t>
            </a:r>
          </a:p>
        </p:txBody>
      </p:sp>
    </p:spTree>
    <p:extLst>
      <p:ext uri="{BB962C8B-B14F-4D97-AF65-F5344CB8AC3E}">
        <p14:creationId xmlns:p14="http://schemas.microsoft.com/office/powerpoint/2010/main" val="27460883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4D1036-E0DC-9540-8BB2-2ADEC6A9FC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>
            <a:extLst>
              <a:ext uri="{FF2B5EF4-FFF2-40B4-BE49-F238E27FC236}">
                <a16:creationId xmlns:a16="http://schemas.microsoft.com/office/drawing/2014/main" id="{8C1DB8D9-0F1F-9765-BD0C-CA5F1EA1C6E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81" b="8254"/>
          <a:stretch/>
        </p:blipFill>
        <p:spPr>
          <a:xfrm>
            <a:off x="1271589" y="765175"/>
            <a:ext cx="5602177" cy="4232909"/>
          </a:xfrm>
          <a:prstGeom prst="rect">
            <a:avLst/>
          </a:prstGeom>
        </p:spPr>
      </p:pic>
      <p:grpSp>
        <p:nvGrpSpPr>
          <p:cNvPr id="2" name="Grupa 1">
            <a:extLst>
              <a:ext uri="{FF2B5EF4-FFF2-40B4-BE49-F238E27FC236}">
                <a16:creationId xmlns:a16="http://schemas.microsoft.com/office/drawing/2014/main" id="{92E0557E-FD2C-A9B6-7387-C8E4711914E1}"/>
              </a:ext>
            </a:extLst>
          </p:cNvPr>
          <p:cNvGrpSpPr/>
          <p:nvPr/>
        </p:nvGrpSpPr>
        <p:grpSpPr>
          <a:xfrm>
            <a:off x="0" y="0"/>
            <a:ext cx="1270000" cy="6858000"/>
            <a:chOff x="0" y="-23321"/>
            <a:chExt cx="1270000" cy="6881321"/>
          </a:xfrm>
        </p:grpSpPr>
        <p:pic>
          <p:nvPicPr>
            <p:cNvPr id="3" name="Obraz 2">
              <a:extLst>
                <a:ext uri="{FF2B5EF4-FFF2-40B4-BE49-F238E27FC236}">
                  <a16:creationId xmlns:a16="http://schemas.microsoft.com/office/drawing/2014/main" id="{14136448-25F0-C7C4-2FF1-9BE66A9D970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-23321"/>
              <a:ext cx="1270000" cy="6881321"/>
            </a:xfrm>
            <a:prstGeom prst="rect">
              <a:avLst/>
            </a:prstGeom>
          </p:spPr>
        </p:pic>
        <p:pic>
          <p:nvPicPr>
            <p:cNvPr id="4" name="Obraz 3">
              <a:extLst>
                <a:ext uri="{FF2B5EF4-FFF2-40B4-BE49-F238E27FC236}">
                  <a16:creationId xmlns:a16="http://schemas.microsoft.com/office/drawing/2014/main" id="{6753F0F2-049E-E80F-E840-ECD1E23AB7B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124" y="2664356"/>
              <a:ext cx="1195753" cy="1336938"/>
            </a:xfrm>
            <a:prstGeom prst="rect">
              <a:avLst/>
            </a:prstGeom>
          </p:spPr>
        </p:pic>
      </p:grpSp>
      <p:sp>
        <p:nvSpPr>
          <p:cNvPr id="7" name="pole tekstowe 6">
            <a:extLst>
              <a:ext uri="{FF2B5EF4-FFF2-40B4-BE49-F238E27FC236}">
                <a16:creationId xmlns:a16="http://schemas.microsoft.com/office/drawing/2014/main" id="{9D9E410B-1877-4625-1790-E3805F00C73D}"/>
              </a:ext>
            </a:extLst>
          </p:cNvPr>
          <p:cNvSpPr txBox="1"/>
          <p:nvPr/>
        </p:nvSpPr>
        <p:spPr>
          <a:xfrm>
            <a:off x="1270000" y="193521"/>
            <a:ext cx="10922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l-PL" sz="2800" b="1" dirty="0">
                <a:solidFill>
                  <a:schemeClr val="accent6">
                    <a:lumMod val="75000"/>
                  </a:schemeClr>
                </a:solidFill>
              </a:rPr>
              <a:t>Stężenie średnie roczne dwutlenku azotu NO</a:t>
            </a:r>
            <a:r>
              <a:rPr lang="pl-PL" sz="2800" b="1" baseline="-25000" dirty="0">
                <a:solidFill>
                  <a:schemeClr val="accent6">
                    <a:lumMod val="75000"/>
                  </a:schemeClr>
                </a:solidFill>
              </a:rPr>
              <a:t>2</a:t>
            </a:r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B4E70FBD-465A-AF9C-D0BB-F400C5E70271}"/>
              </a:ext>
            </a:extLst>
          </p:cNvPr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667500" y="2219325"/>
            <a:ext cx="5524500" cy="463867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pole tekstowe 7">
            <a:extLst>
              <a:ext uri="{FF2B5EF4-FFF2-40B4-BE49-F238E27FC236}">
                <a16:creationId xmlns:a16="http://schemas.microsoft.com/office/drawing/2014/main" id="{D43B4203-40BE-ED4D-C324-913D787DCA36}"/>
              </a:ext>
            </a:extLst>
          </p:cNvPr>
          <p:cNvSpPr txBox="1"/>
          <p:nvPr/>
        </p:nvSpPr>
        <p:spPr>
          <a:xfrm>
            <a:off x="10174739" y="2344678"/>
            <a:ext cx="182517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pl-PL" sz="2000" b="1" dirty="0">
                <a:solidFill>
                  <a:schemeClr val="accent6">
                    <a:lumMod val="75000"/>
                  </a:schemeClr>
                </a:solidFill>
              </a:rPr>
              <a:t>OR 2004 AAQD</a:t>
            </a:r>
          </a:p>
        </p:txBody>
      </p:sp>
      <p:sp>
        <p:nvSpPr>
          <p:cNvPr id="9" name="pole tekstowe 8">
            <a:extLst>
              <a:ext uri="{FF2B5EF4-FFF2-40B4-BE49-F238E27FC236}">
                <a16:creationId xmlns:a16="http://schemas.microsoft.com/office/drawing/2014/main" id="{02EB1915-2330-46F4-FE51-BAECA8DA9402}"/>
              </a:ext>
            </a:extLst>
          </p:cNvPr>
          <p:cNvSpPr txBox="1"/>
          <p:nvPr/>
        </p:nvSpPr>
        <p:spPr>
          <a:xfrm>
            <a:off x="5144024" y="800100"/>
            <a:ext cx="120438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2000" b="1" dirty="0">
                <a:solidFill>
                  <a:schemeClr val="accent6">
                    <a:lumMod val="75000"/>
                  </a:schemeClr>
                </a:solidFill>
              </a:rPr>
              <a:t>OR 2024</a:t>
            </a:r>
          </a:p>
        </p:txBody>
      </p:sp>
    </p:spTree>
    <p:extLst>
      <p:ext uri="{BB962C8B-B14F-4D97-AF65-F5344CB8AC3E}">
        <p14:creationId xmlns:p14="http://schemas.microsoft.com/office/powerpoint/2010/main" val="35861464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07440B-6ADC-8B43-F6D1-E830F6B722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a 1">
            <a:extLst>
              <a:ext uri="{FF2B5EF4-FFF2-40B4-BE49-F238E27FC236}">
                <a16:creationId xmlns:a16="http://schemas.microsoft.com/office/drawing/2014/main" id="{27F5469B-BBBC-A824-93A2-73DF017E2D46}"/>
              </a:ext>
            </a:extLst>
          </p:cNvPr>
          <p:cNvGrpSpPr/>
          <p:nvPr/>
        </p:nvGrpSpPr>
        <p:grpSpPr>
          <a:xfrm>
            <a:off x="0" y="0"/>
            <a:ext cx="1270000" cy="6858000"/>
            <a:chOff x="0" y="-23321"/>
            <a:chExt cx="1270000" cy="6881321"/>
          </a:xfrm>
        </p:grpSpPr>
        <p:pic>
          <p:nvPicPr>
            <p:cNvPr id="3" name="Obraz 2">
              <a:extLst>
                <a:ext uri="{FF2B5EF4-FFF2-40B4-BE49-F238E27FC236}">
                  <a16:creationId xmlns:a16="http://schemas.microsoft.com/office/drawing/2014/main" id="{C1C4F0A9-E1FD-148A-368D-4D273799CC0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-23321"/>
              <a:ext cx="1270000" cy="6881321"/>
            </a:xfrm>
            <a:prstGeom prst="rect">
              <a:avLst/>
            </a:prstGeom>
          </p:spPr>
        </p:pic>
        <p:pic>
          <p:nvPicPr>
            <p:cNvPr id="4" name="Obraz 3">
              <a:extLst>
                <a:ext uri="{FF2B5EF4-FFF2-40B4-BE49-F238E27FC236}">
                  <a16:creationId xmlns:a16="http://schemas.microsoft.com/office/drawing/2014/main" id="{B62F4804-04FB-C5C7-0CBB-1BC394CEEE2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124" y="2664356"/>
              <a:ext cx="1195753" cy="1336938"/>
            </a:xfrm>
            <a:prstGeom prst="rect">
              <a:avLst/>
            </a:prstGeom>
          </p:spPr>
        </p:pic>
      </p:grpSp>
      <p:sp>
        <p:nvSpPr>
          <p:cNvPr id="6" name="pole tekstowe 5">
            <a:extLst>
              <a:ext uri="{FF2B5EF4-FFF2-40B4-BE49-F238E27FC236}">
                <a16:creationId xmlns:a16="http://schemas.microsoft.com/office/drawing/2014/main" id="{46FA19C3-FE79-91A3-CAC0-205FB0F84CAE}"/>
              </a:ext>
            </a:extLst>
          </p:cNvPr>
          <p:cNvSpPr txBox="1"/>
          <p:nvPr/>
        </p:nvSpPr>
        <p:spPr>
          <a:xfrm>
            <a:off x="1270000" y="193521"/>
            <a:ext cx="10922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l-PL" sz="2800" b="1" dirty="0">
                <a:solidFill>
                  <a:schemeClr val="accent6">
                    <a:lumMod val="75000"/>
                  </a:schemeClr>
                </a:solidFill>
              </a:rPr>
              <a:t>Stężenie średnie roczne dwutlenku azotu NO</a:t>
            </a:r>
            <a:r>
              <a:rPr lang="pl-PL" sz="2800" b="1" baseline="-25000" dirty="0">
                <a:solidFill>
                  <a:schemeClr val="accent6">
                    <a:lumMod val="75000"/>
                  </a:schemeClr>
                </a:solidFill>
              </a:rPr>
              <a:t>2</a:t>
            </a:r>
          </a:p>
        </p:txBody>
      </p:sp>
      <p:pic>
        <p:nvPicPr>
          <p:cNvPr id="10" name="Obraz 9">
            <a:extLst>
              <a:ext uri="{FF2B5EF4-FFF2-40B4-BE49-F238E27FC236}">
                <a16:creationId xmlns:a16="http://schemas.microsoft.com/office/drawing/2014/main" id="{4EC86F64-D606-7588-FCA4-699709304375}"/>
              </a:ext>
            </a:extLst>
          </p:cNvPr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29" r="7488"/>
          <a:stretch>
            <a:fillRect/>
          </a:stretch>
        </p:blipFill>
        <p:spPr bwMode="auto">
          <a:xfrm>
            <a:off x="6287044" y="2238375"/>
            <a:ext cx="5597525" cy="46196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Obraz 10">
            <a:extLst>
              <a:ext uri="{FF2B5EF4-FFF2-40B4-BE49-F238E27FC236}">
                <a16:creationId xmlns:a16="http://schemas.microsoft.com/office/drawing/2014/main" id="{76ED8A40-098D-8336-725F-993AC6C07839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65" t="2973" r="8284" b="46259"/>
          <a:stretch>
            <a:fillRect/>
          </a:stretch>
        </p:blipFill>
        <p:spPr>
          <a:xfrm>
            <a:off x="1270001" y="765175"/>
            <a:ext cx="5107152" cy="4280793"/>
          </a:xfrm>
          <a:prstGeom prst="rect">
            <a:avLst/>
          </a:prstGeom>
        </p:spPr>
      </p:pic>
      <p:graphicFrame>
        <p:nvGraphicFramePr>
          <p:cNvPr id="8" name="Tabela 7">
            <a:extLst>
              <a:ext uri="{FF2B5EF4-FFF2-40B4-BE49-F238E27FC236}">
                <a16:creationId xmlns:a16="http://schemas.microsoft.com/office/drawing/2014/main" id="{C5CEDA56-C6A5-986A-1057-4D59B1877FA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610894"/>
              </p:ext>
            </p:extLst>
          </p:nvPr>
        </p:nvGraphicFramePr>
        <p:xfrm>
          <a:off x="1558925" y="4979605"/>
          <a:ext cx="4709900" cy="1637953"/>
        </p:xfrm>
        <a:graphic>
          <a:graphicData uri="http://schemas.openxmlformats.org/drawingml/2006/table">
            <a:tbl>
              <a:tblPr>
                <a:tableStyleId>{E8B1032C-EA38-4F05-BA0D-38AFFFC7BED3}</a:tableStyleId>
              </a:tblPr>
              <a:tblGrid>
                <a:gridCol w="1066034">
                  <a:extLst>
                    <a:ext uri="{9D8B030D-6E8A-4147-A177-3AD203B41FA5}">
                      <a16:colId xmlns:a16="http://schemas.microsoft.com/office/drawing/2014/main" val="2534836628"/>
                    </a:ext>
                  </a:extLst>
                </a:gridCol>
                <a:gridCol w="928946">
                  <a:extLst>
                    <a:ext uri="{9D8B030D-6E8A-4147-A177-3AD203B41FA5}">
                      <a16:colId xmlns:a16="http://schemas.microsoft.com/office/drawing/2014/main" val="3657966687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898911404"/>
                    </a:ext>
                  </a:extLst>
                </a:gridCol>
                <a:gridCol w="857839">
                  <a:extLst>
                    <a:ext uri="{9D8B030D-6E8A-4147-A177-3AD203B41FA5}">
                      <a16:colId xmlns:a16="http://schemas.microsoft.com/office/drawing/2014/main" val="3305065482"/>
                    </a:ext>
                  </a:extLst>
                </a:gridCol>
                <a:gridCol w="942681">
                  <a:extLst>
                    <a:ext uri="{9D8B030D-6E8A-4147-A177-3AD203B41FA5}">
                      <a16:colId xmlns:a16="http://schemas.microsoft.com/office/drawing/2014/main" val="1569223660"/>
                    </a:ext>
                  </a:extLst>
                </a:gridCol>
              </a:tblGrid>
              <a:tr h="141646">
                <a:tc rowSpan="2"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pl-PL" sz="1100" b="1" u="none" strike="noStrike" dirty="0">
                          <a:effectLst/>
                        </a:rPr>
                        <a:t>Nazwa strefy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 gridSpan="2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u="none" strike="noStrike" dirty="0">
                          <a:effectLst/>
                        </a:rPr>
                        <a:t>OR2024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u="none" strike="noStrike" dirty="0">
                          <a:effectLst/>
                        </a:rPr>
                        <a:t>OR2024 AAQD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51924905"/>
                  </a:ext>
                </a:extLst>
              </a:tr>
              <a:tr h="734983">
                <a:tc vMerge="1">
                  <a:txBody>
                    <a:bodyPr/>
                    <a:lstStyle/>
                    <a:p>
                      <a:endParaRPr dirty="0"/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u="none" strike="noStrike" dirty="0">
                          <a:effectLst/>
                        </a:rPr>
                        <a:t>Powierzchnia obszaru przekroczenia [km</a:t>
                      </a:r>
                      <a:r>
                        <a:rPr lang="pl-PL" sz="1100" b="1" u="none" strike="noStrike" baseline="30000" dirty="0">
                          <a:effectLst/>
                        </a:rPr>
                        <a:t>2</a:t>
                      </a:r>
                      <a:r>
                        <a:rPr lang="pl-PL" sz="1100" b="1" u="none" strike="noStrike" dirty="0">
                          <a:effectLst/>
                        </a:rPr>
                        <a:t>]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u="none" strike="noStrike" dirty="0">
                          <a:effectLst/>
                        </a:rPr>
                        <a:t>Liczba mieszkańców obszaru przekroczenia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u="none" strike="noStrike" dirty="0">
                          <a:effectLst/>
                        </a:rPr>
                        <a:t>Powierzchnia obszaru przekroczenia [km</a:t>
                      </a:r>
                      <a:r>
                        <a:rPr lang="pl-PL" sz="1100" b="1" u="none" strike="noStrike" baseline="30000" dirty="0">
                          <a:effectLst/>
                        </a:rPr>
                        <a:t>2</a:t>
                      </a:r>
                      <a:r>
                        <a:rPr lang="pl-PL" sz="1100" b="1" u="none" strike="noStrike" dirty="0">
                          <a:effectLst/>
                        </a:rPr>
                        <a:t>]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u="none" strike="noStrike" dirty="0">
                          <a:effectLst/>
                        </a:rPr>
                        <a:t>Liczba mieszkańców obszaru przekroczenia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4184042734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pl-PL" sz="1100" b="1" u="none" strike="noStrike" dirty="0">
                          <a:effectLst/>
                        </a:rPr>
                        <a:t>aglomeracja krakowska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9 387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164</a:t>
                      </a:r>
                      <a:endParaRPr lang="pl-PL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623 346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87778170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pl-PL" sz="1100" b="1" u="none" strike="noStrike">
                          <a:effectLst/>
                        </a:rPr>
                        <a:t>miasto Tarnów</a:t>
                      </a:r>
                      <a:endParaRPr lang="pl-PL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15</a:t>
                      </a:r>
                      <a:endParaRPr lang="pl-PL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25 507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92442903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pl-PL" sz="1100" b="1" u="none" strike="noStrike" dirty="0">
                          <a:effectLst/>
                        </a:rPr>
                        <a:t>strefa małopolska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35</a:t>
                      </a:r>
                      <a:endParaRPr lang="pl-PL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16 818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955311088"/>
                  </a:ext>
                </a:extLst>
              </a:tr>
            </a:tbl>
          </a:graphicData>
        </a:graphic>
      </p:graphicFrame>
      <p:sp>
        <p:nvSpPr>
          <p:cNvPr id="5" name="pole tekstowe 4">
            <a:extLst>
              <a:ext uri="{FF2B5EF4-FFF2-40B4-BE49-F238E27FC236}">
                <a16:creationId xmlns:a16="http://schemas.microsoft.com/office/drawing/2014/main" id="{00AF0F7E-8F31-CB19-86D0-BF27D039196F}"/>
              </a:ext>
            </a:extLst>
          </p:cNvPr>
          <p:cNvSpPr txBox="1"/>
          <p:nvPr/>
        </p:nvSpPr>
        <p:spPr>
          <a:xfrm>
            <a:off x="10174739" y="2312988"/>
            <a:ext cx="182517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pl-PL" sz="2000" b="1" dirty="0">
                <a:solidFill>
                  <a:schemeClr val="accent6">
                    <a:lumMod val="75000"/>
                  </a:schemeClr>
                </a:solidFill>
              </a:rPr>
              <a:t>OR 2004 AAQD</a:t>
            </a:r>
          </a:p>
        </p:txBody>
      </p:sp>
      <p:sp>
        <p:nvSpPr>
          <p:cNvPr id="7" name="pole tekstowe 6">
            <a:extLst>
              <a:ext uri="{FF2B5EF4-FFF2-40B4-BE49-F238E27FC236}">
                <a16:creationId xmlns:a16="http://schemas.microsoft.com/office/drawing/2014/main" id="{DB9ACE9C-1F29-4035-E539-D08EF900FC12}"/>
              </a:ext>
            </a:extLst>
          </p:cNvPr>
          <p:cNvSpPr txBox="1"/>
          <p:nvPr/>
        </p:nvSpPr>
        <p:spPr>
          <a:xfrm>
            <a:off x="5144024" y="800100"/>
            <a:ext cx="120438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2000" b="1" dirty="0">
                <a:solidFill>
                  <a:schemeClr val="accent6">
                    <a:lumMod val="75000"/>
                  </a:schemeClr>
                </a:solidFill>
              </a:rPr>
              <a:t>OR 2024</a:t>
            </a:r>
          </a:p>
        </p:txBody>
      </p:sp>
    </p:spTree>
    <p:extLst>
      <p:ext uri="{BB962C8B-B14F-4D97-AF65-F5344CB8AC3E}">
        <p14:creationId xmlns:p14="http://schemas.microsoft.com/office/powerpoint/2010/main" val="284934773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928326-39C4-53F6-AC46-1E2BAE4B9B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a 1">
            <a:extLst>
              <a:ext uri="{FF2B5EF4-FFF2-40B4-BE49-F238E27FC236}">
                <a16:creationId xmlns:a16="http://schemas.microsoft.com/office/drawing/2014/main" id="{158163E7-701A-7A60-CE24-1EB17C3668E6}"/>
              </a:ext>
            </a:extLst>
          </p:cNvPr>
          <p:cNvGrpSpPr/>
          <p:nvPr/>
        </p:nvGrpSpPr>
        <p:grpSpPr>
          <a:xfrm>
            <a:off x="0" y="0"/>
            <a:ext cx="1270000" cy="6858000"/>
            <a:chOff x="0" y="-23321"/>
            <a:chExt cx="1270000" cy="6881321"/>
          </a:xfrm>
        </p:grpSpPr>
        <p:pic>
          <p:nvPicPr>
            <p:cNvPr id="3" name="Obraz 2">
              <a:extLst>
                <a:ext uri="{FF2B5EF4-FFF2-40B4-BE49-F238E27FC236}">
                  <a16:creationId xmlns:a16="http://schemas.microsoft.com/office/drawing/2014/main" id="{E774F457-4D53-FD98-4115-67007902BD7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-23321"/>
              <a:ext cx="1270000" cy="6881321"/>
            </a:xfrm>
            <a:prstGeom prst="rect">
              <a:avLst/>
            </a:prstGeom>
          </p:spPr>
        </p:pic>
        <p:pic>
          <p:nvPicPr>
            <p:cNvPr id="4" name="Obraz 3">
              <a:extLst>
                <a:ext uri="{FF2B5EF4-FFF2-40B4-BE49-F238E27FC236}">
                  <a16:creationId xmlns:a16="http://schemas.microsoft.com/office/drawing/2014/main" id="{DFD8D10D-E39A-DFBF-D4F1-4E3F3458DFE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124" y="2664356"/>
              <a:ext cx="1195753" cy="1336938"/>
            </a:xfrm>
            <a:prstGeom prst="rect">
              <a:avLst/>
            </a:prstGeom>
          </p:spPr>
        </p:pic>
      </p:grpSp>
      <p:sp>
        <p:nvSpPr>
          <p:cNvPr id="7" name="pole tekstowe 6">
            <a:extLst>
              <a:ext uri="{FF2B5EF4-FFF2-40B4-BE49-F238E27FC236}">
                <a16:creationId xmlns:a16="http://schemas.microsoft.com/office/drawing/2014/main" id="{EC7A8644-CFB2-D8DE-1A56-7555C2E5BF99}"/>
              </a:ext>
            </a:extLst>
          </p:cNvPr>
          <p:cNvSpPr txBox="1"/>
          <p:nvPr/>
        </p:nvSpPr>
        <p:spPr>
          <a:xfrm>
            <a:off x="1270000" y="193521"/>
            <a:ext cx="10922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l-PL" sz="2800" b="1" dirty="0">
                <a:solidFill>
                  <a:schemeClr val="accent6">
                    <a:lumMod val="75000"/>
                  </a:schemeClr>
                </a:solidFill>
              </a:rPr>
              <a:t>Maksymalne dobowe stężenie dwutlenku azotu NO</a:t>
            </a:r>
            <a:r>
              <a:rPr lang="pl-PL" sz="2800" b="1" baseline="-25000" dirty="0">
                <a:solidFill>
                  <a:schemeClr val="accent6">
                    <a:lumMod val="75000"/>
                  </a:schemeClr>
                </a:solidFill>
              </a:rPr>
              <a:t>2</a:t>
            </a:r>
          </a:p>
        </p:txBody>
      </p:sp>
      <p:pic>
        <p:nvPicPr>
          <p:cNvPr id="5" name="Obraz 4">
            <a:extLst>
              <a:ext uri="{FF2B5EF4-FFF2-40B4-BE49-F238E27FC236}">
                <a16:creationId xmlns:a16="http://schemas.microsoft.com/office/drawing/2014/main" id="{BE5034BA-64F0-ADC0-CBC6-36A2A764FD56}"/>
              </a:ext>
            </a:extLst>
          </p:cNvPr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87" r="8660"/>
          <a:stretch/>
        </p:blipFill>
        <p:spPr bwMode="auto">
          <a:xfrm>
            <a:off x="6789576" y="2216261"/>
            <a:ext cx="5402424" cy="464173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Obraz 5">
            <a:extLst>
              <a:ext uri="{FF2B5EF4-FFF2-40B4-BE49-F238E27FC236}">
                <a16:creationId xmlns:a16="http://schemas.microsoft.com/office/drawing/2014/main" id="{BB23F47C-01CA-8F61-33FE-0B731278730B}"/>
              </a:ext>
            </a:extLst>
          </p:cNvPr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271589" y="717876"/>
            <a:ext cx="5402424" cy="435073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graphicFrame>
        <p:nvGraphicFramePr>
          <p:cNvPr id="8" name="Tabela 7">
            <a:extLst>
              <a:ext uri="{FF2B5EF4-FFF2-40B4-BE49-F238E27FC236}">
                <a16:creationId xmlns:a16="http://schemas.microsoft.com/office/drawing/2014/main" id="{3A28727F-CE76-5041-37A1-BC7E82EC630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5216889"/>
              </p:ext>
            </p:extLst>
          </p:nvPr>
        </p:nvGraphicFramePr>
        <p:xfrm>
          <a:off x="1558925" y="4979605"/>
          <a:ext cx="4804168" cy="1619099"/>
        </p:xfrm>
        <a:graphic>
          <a:graphicData uri="http://schemas.openxmlformats.org/drawingml/2006/table">
            <a:tbl>
              <a:tblPr>
                <a:tableStyleId>{E8B1032C-EA38-4F05-BA0D-38AFFFC7BED3}</a:tableStyleId>
              </a:tblPr>
              <a:tblGrid>
                <a:gridCol w="1066034">
                  <a:extLst>
                    <a:ext uri="{9D8B030D-6E8A-4147-A177-3AD203B41FA5}">
                      <a16:colId xmlns:a16="http://schemas.microsoft.com/office/drawing/2014/main" val="2534836628"/>
                    </a:ext>
                  </a:extLst>
                </a:gridCol>
                <a:gridCol w="919519">
                  <a:extLst>
                    <a:ext uri="{9D8B030D-6E8A-4147-A177-3AD203B41FA5}">
                      <a16:colId xmlns:a16="http://schemas.microsoft.com/office/drawing/2014/main" val="3657966687"/>
                    </a:ext>
                  </a:extLst>
                </a:gridCol>
                <a:gridCol w="886120">
                  <a:extLst>
                    <a:ext uri="{9D8B030D-6E8A-4147-A177-3AD203B41FA5}">
                      <a16:colId xmlns:a16="http://schemas.microsoft.com/office/drawing/2014/main" val="898911404"/>
                    </a:ext>
                  </a:extLst>
                </a:gridCol>
                <a:gridCol w="933254">
                  <a:extLst>
                    <a:ext uri="{9D8B030D-6E8A-4147-A177-3AD203B41FA5}">
                      <a16:colId xmlns:a16="http://schemas.microsoft.com/office/drawing/2014/main" val="3305065482"/>
                    </a:ext>
                  </a:extLst>
                </a:gridCol>
                <a:gridCol w="999241">
                  <a:extLst>
                    <a:ext uri="{9D8B030D-6E8A-4147-A177-3AD203B41FA5}">
                      <a16:colId xmlns:a16="http://schemas.microsoft.com/office/drawing/2014/main" val="1569223660"/>
                    </a:ext>
                  </a:extLst>
                </a:gridCol>
              </a:tblGrid>
              <a:tr h="141646">
                <a:tc rowSpan="2"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pl-PL" sz="1100" b="1" u="none" strike="noStrike" dirty="0">
                          <a:effectLst/>
                        </a:rPr>
                        <a:t>Nazwa strefy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 gridSpan="2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u="none" strike="noStrike" dirty="0">
                          <a:effectLst/>
                        </a:rPr>
                        <a:t>OR2024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u="none" strike="noStrike" dirty="0">
                          <a:effectLst/>
                        </a:rPr>
                        <a:t>OR2024 AAQD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51924905"/>
                  </a:ext>
                </a:extLst>
              </a:tr>
              <a:tr h="716129">
                <a:tc vMerge="1">
                  <a:txBody>
                    <a:bodyPr/>
                    <a:lstStyle/>
                    <a:p>
                      <a:endParaRPr dirty="0"/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u="none" strike="noStrike" dirty="0">
                          <a:effectLst/>
                        </a:rPr>
                        <a:t>Powierzchnia obszaru przekroczenia [km</a:t>
                      </a:r>
                      <a:r>
                        <a:rPr lang="pl-PL" sz="1100" b="1" u="none" strike="noStrike" baseline="30000" dirty="0">
                          <a:effectLst/>
                        </a:rPr>
                        <a:t>2</a:t>
                      </a:r>
                      <a:r>
                        <a:rPr lang="pl-PL" sz="1100" b="1" u="none" strike="noStrike" dirty="0">
                          <a:effectLst/>
                        </a:rPr>
                        <a:t>]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u="none" strike="noStrike" dirty="0">
                          <a:effectLst/>
                        </a:rPr>
                        <a:t>Liczba mieszkańców obszaru przekroczenia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u="none" strike="noStrike" dirty="0">
                          <a:effectLst/>
                        </a:rPr>
                        <a:t>Powierzchnia obszaru przekroczenia [km</a:t>
                      </a:r>
                      <a:r>
                        <a:rPr lang="pl-PL" sz="1100" b="1" u="none" strike="noStrike" baseline="30000" dirty="0">
                          <a:effectLst/>
                        </a:rPr>
                        <a:t>2</a:t>
                      </a:r>
                      <a:r>
                        <a:rPr lang="pl-PL" sz="1100" b="1" u="none" strike="noStrike" dirty="0">
                          <a:effectLst/>
                        </a:rPr>
                        <a:t>]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u="none" strike="noStrike" dirty="0">
                          <a:effectLst/>
                        </a:rPr>
                        <a:t>Liczba mieszkańców obszaru przekroczenia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4184042734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pl-PL" sz="1100" b="1" u="none" strike="noStrike" dirty="0">
                          <a:effectLst/>
                        </a:rPr>
                        <a:t>aglomeracja krakowska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11</a:t>
                      </a:r>
                      <a:endParaRPr lang="pl-PL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61 665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87778170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pl-PL" sz="1100" b="1" u="none" strike="noStrike">
                          <a:effectLst/>
                        </a:rPr>
                        <a:t>miasto Tarnów</a:t>
                      </a:r>
                      <a:endParaRPr lang="pl-PL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endParaRPr lang="pl-PL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908</a:t>
                      </a:r>
                      <a:endParaRPr lang="pl-PL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92442903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pl-PL" sz="1100" b="1" u="none" strike="noStrike" dirty="0">
                          <a:effectLst/>
                        </a:rPr>
                        <a:t>strefa małopolska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13</a:t>
                      </a:r>
                      <a:endParaRPr lang="pl-PL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3 608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955311088"/>
                  </a:ext>
                </a:extLst>
              </a:tr>
            </a:tbl>
          </a:graphicData>
        </a:graphic>
      </p:graphicFrame>
      <p:sp>
        <p:nvSpPr>
          <p:cNvPr id="9" name="pole tekstowe 8">
            <a:extLst>
              <a:ext uri="{FF2B5EF4-FFF2-40B4-BE49-F238E27FC236}">
                <a16:creationId xmlns:a16="http://schemas.microsoft.com/office/drawing/2014/main" id="{B88F3C4C-D7F8-A6A3-D827-AF43ED7A65A9}"/>
              </a:ext>
            </a:extLst>
          </p:cNvPr>
          <p:cNvSpPr txBox="1"/>
          <p:nvPr/>
        </p:nvSpPr>
        <p:spPr>
          <a:xfrm>
            <a:off x="10174739" y="2344678"/>
            <a:ext cx="182517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pl-PL" sz="2000" b="1" dirty="0">
                <a:solidFill>
                  <a:schemeClr val="accent6">
                    <a:lumMod val="75000"/>
                  </a:schemeClr>
                </a:solidFill>
              </a:rPr>
              <a:t>OR 2004 AAQD</a:t>
            </a:r>
          </a:p>
        </p:txBody>
      </p:sp>
      <p:sp>
        <p:nvSpPr>
          <p:cNvPr id="10" name="pole tekstowe 9">
            <a:extLst>
              <a:ext uri="{FF2B5EF4-FFF2-40B4-BE49-F238E27FC236}">
                <a16:creationId xmlns:a16="http://schemas.microsoft.com/office/drawing/2014/main" id="{61190090-B7C0-C1BD-EDB3-2E0FBADD0312}"/>
              </a:ext>
            </a:extLst>
          </p:cNvPr>
          <p:cNvSpPr txBox="1"/>
          <p:nvPr/>
        </p:nvSpPr>
        <p:spPr>
          <a:xfrm>
            <a:off x="5144024" y="800100"/>
            <a:ext cx="120438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pl-PL" sz="2000" b="1" dirty="0">
                <a:solidFill>
                  <a:schemeClr val="accent6">
                    <a:lumMod val="75000"/>
                  </a:schemeClr>
                </a:solidFill>
              </a:rPr>
              <a:t>OR 2024</a:t>
            </a:r>
          </a:p>
        </p:txBody>
      </p:sp>
    </p:spTree>
    <p:extLst>
      <p:ext uri="{BB962C8B-B14F-4D97-AF65-F5344CB8AC3E}">
        <p14:creationId xmlns:p14="http://schemas.microsoft.com/office/powerpoint/2010/main" val="26472446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1C7119-7482-A1B9-665D-350261B89E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a 1">
            <a:extLst>
              <a:ext uri="{FF2B5EF4-FFF2-40B4-BE49-F238E27FC236}">
                <a16:creationId xmlns:a16="http://schemas.microsoft.com/office/drawing/2014/main" id="{CD2E01ED-2995-368C-703F-6B4048E1E2CA}"/>
              </a:ext>
            </a:extLst>
          </p:cNvPr>
          <p:cNvGrpSpPr/>
          <p:nvPr/>
        </p:nvGrpSpPr>
        <p:grpSpPr>
          <a:xfrm>
            <a:off x="0" y="0"/>
            <a:ext cx="1270000" cy="6858000"/>
            <a:chOff x="0" y="-23321"/>
            <a:chExt cx="1270000" cy="6881321"/>
          </a:xfrm>
        </p:grpSpPr>
        <p:pic>
          <p:nvPicPr>
            <p:cNvPr id="3" name="Obraz 2">
              <a:extLst>
                <a:ext uri="{FF2B5EF4-FFF2-40B4-BE49-F238E27FC236}">
                  <a16:creationId xmlns:a16="http://schemas.microsoft.com/office/drawing/2014/main" id="{89C20794-5E1B-FDF5-5024-44F53E9F972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-23321"/>
              <a:ext cx="1270000" cy="6881321"/>
            </a:xfrm>
            <a:prstGeom prst="rect">
              <a:avLst/>
            </a:prstGeom>
          </p:spPr>
        </p:pic>
        <p:pic>
          <p:nvPicPr>
            <p:cNvPr id="4" name="Obraz 3">
              <a:extLst>
                <a:ext uri="{FF2B5EF4-FFF2-40B4-BE49-F238E27FC236}">
                  <a16:creationId xmlns:a16="http://schemas.microsoft.com/office/drawing/2014/main" id="{6EF35EEB-91A4-7874-E180-D5BEAE5965A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124" y="2664356"/>
              <a:ext cx="1195753" cy="1336938"/>
            </a:xfrm>
            <a:prstGeom prst="rect">
              <a:avLst/>
            </a:prstGeom>
          </p:spPr>
        </p:pic>
      </p:grpSp>
      <p:sp>
        <p:nvSpPr>
          <p:cNvPr id="7" name="pole tekstowe 6">
            <a:extLst>
              <a:ext uri="{FF2B5EF4-FFF2-40B4-BE49-F238E27FC236}">
                <a16:creationId xmlns:a16="http://schemas.microsoft.com/office/drawing/2014/main" id="{17A081D1-8CAA-B688-3B9A-A8751AE53791}"/>
              </a:ext>
            </a:extLst>
          </p:cNvPr>
          <p:cNvSpPr txBox="1"/>
          <p:nvPr/>
        </p:nvSpPr>
        <p:spPr>
          <a:xfrm>
            <a:off x="1270000" y="193521"/>
            <a:ext cx="10922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l-PL" sz="2800" b="1" dirty="0">
                <a:solidFill>
                  <a:schemeClr val="accent6">
                    <a:lumMod val="75000"/>
                  </a:schemeClr>
                </a:solidFill>
              </a:rPr>
              <a:t>Maksymalna dobowa średnia ośmiogodzinna dla ozonu (OZ)</a:t>
            </a:r>
          </a:p>
        </p:txBody>
      </p:sp>
      <p:pic>
        <p:nvPicPr>
          <p:cNvPr id="5" name="Obraz 4">
            <a:extLst>
              <a:ext uri="{FF2B5EF4-FFF2-40B4-BE49-F238E27FC236}">
                <a16:creationId xmlns:a16="http://schemas.microsoft.com/office/drawing/2014/main" id="{9D193D68-7B7D-D048-C49B-81B9C8780436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24" b="6374"/>
          <a:stretch/>
        </p:blipFill>
        <p:spPr bwMode="auto">
          <a:xfrm>
            <a:off x="6400800" y="2210672"/>
            <a:ext cx="5791200" cy="464732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Obraz 5" descr="Najwyższe wartości wystąpiły na północno-zachodnich krańcach województwa. Najniższe wartości na przeważającym obszarze. ">
            <a:extLst>
              <a:ext uri="{FF2B5EF4-FFF2-40B4-BE49-F238E27FC236}">
                <a16:creationId xmlns:a16="http://schemas.microsoft.com/office/drawing/2014/main" id="{963201AF-D09C-F1BB-3BC8-C48BE8DDB08B}"/>
              </a:ext>
            </a:extLst>
          </p:cNvPr>
          <p:cNvPicPr/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149"/>
          <a:stretch>
            <a:fillRect/>
          </a:stretch>
        </p:blipFill>
        <p:spPr bwMode="auto">
          <a:xfrm>
            <a:off x="1307124" y="765175"/>
            <a:ext cx="5341326" cy="447357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pole tekstowe 7">
            <a:extLst>
              <a:ext uri="{FF2B5EF4-FFF2-40B4-BE49-F238E27FC236}">
                <a16:creationId xmlns:a16="http://schemas.microsoft.com/office/drawing/2014/main" id="{35E90B1C-82A6-4AF7-8BF2-B523E689767A}"/>
              </a:ext>
            </a:extLst>
          </p:cNvPr>
          <p:cNvSpPr txBox="1"/>
          <p:nvPr/>
        </p:nvSpPr>
        <p:spPr>
          <a:xfrm>
            <a:off x="10174739" y="2344678"/>
            <a:ext cx="182517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pl-PL" sz="2000" b="1" dirty="0">
                <a:solidFill>
                  <a:schemeClr val="accent6">
                    <a:lumMod val="75000"/>
                  </a:schemeClr>
                </a:solidFill>
              </a:rPr>
              <a:t>OR 2004 AAQD</a:t>
            </a:r>
          </a:p>
        </p:txBody>
      </p:sp>
      <p:sp>
        <p:nvSpPr>
          <p:cNvPr id="9" name="pole tekstowe 8">
            <a:extLst>
              <a:ext uri="{FF2B5EF4-FFF2-40B4-BE49-F238E27FC236}">
                <a16:creationId xmlns:a16="http://schemas.microsoft.com/office/drawing/2014/main" id="{B092A39A-18EA-7D11-5750-994FF8BC6B29}"/>
              </a:ext>
            </a:extLst>
          </p:cNvPr>
          <p:cNvSpPr txBox="1"/>
          <p:nvPr/>
        </p:nvSpPr>
        <p:spPr>
          <a:xfrm>
            <a:off x="5144024" y="800100"/>
            <a:ext cx="120438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2000" b="1" dirty="0">
                <a:solidFill>
                  <a:schemeClr val="accent6">
                    <a:lumMod val="75000"/>
                  </a:schemeClr>
                </a:solidFill>
              </a:rPr>
              <a:t>OR 2024</a:t>
            </a:r>
          </a:p>
        </p:txBody>
      </p:sp>
    </p:spTree>
    <p:extLst>
      <p:ext uri="{BB962C8B-B14F-4D97-AF65-F5344CB8AC3E}">
        <p14:creationId xmlns:p14="http://schemas.microsoft.com/office/powerpoint/2010/main" val="303371646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E7E503-F1FA-6855-34FF-0FDDAB6A17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a 1">
            <a:extLst>
              <a:ext uri="{FF2B5EF4-FFF2-40B4-BE49-F238E27FC236}">
                <a16:creationId xmlns:a16="http://schemas.microsoft.com/office/drawing/2014/main" id="{92ACCFB0-0B35-E986-D078-49BD55FA4267}"/>
              </a:ext>
            </a:extLst>
          </p:cNvPr>
          <p:cNvGrpSpPr/>
          <p:nvPr/>
        </p:nvGrpSpPr>
        <p:grpSpPr>
          <a:xfrm>
            <a:off x="0" y="0"/>
            <a:ext cx="1270000" cy="6858000"/>
            <a:chOff x="0" y="-23321"/>
            <a:chExt cx="1270000" cy="6881321"/>
          </a:xfrm>
        </p:grpSpPr>
        <p:pic>
          <p:nvPicPr>
            <p:cNvPr id="3" name="Obraz 2">
              <a:extLst>
                <a:ext uri="{FF2B5EF4-FFF2-40B4-BE49-F238E27FC236}">
                  <a16:creationId xmlns:a16="http://schemas.microsoft.com/office/drawing/2014/main" id="{DC2385CF-1E3C-3AB0-7138-83114C156E7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-23321"/>
              <a:ext cx="1270000" cy="6881321"/>
            </a:xfrm>
            <a:prstGeom prst="rect">
              <a:avLst/>
            </a:prstGeom>
          </p:spPr>
        </p:pic>
        <p:pic>
          <p:nvPicPr>
            <p:cNvPr id="4" name="Obraz 3">
              <a:extLst>
                <a:ext uri="{FF2B5EF4-FFF2-40B4-BE49-F238E27FC236}">
                  <a16:creationId xmlns:a16="http://schemas.microsoft.com/office/drawing/2014/main" id="{61D2DF6A-DDE4-0A36-5A90-FB90F7F82C3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124" y="2664356"/>
              <a:ext cx="1195753" cy="1336938"/>
            </a:xfrm>
            <a:prstGeom prst="rect">
              <a:avLst/>
            </a:prstGeom>
          </p:spPr>
        </p:pic>
      </p:grpSp>
      <p:sp>
        <p:nvSpPr>
          <p:cNvPr id="7" name="pole tekstowe 6">
            <a:extLst>
              <a:ext uri="{FF2B5EF4-FFF2-40B4-BE49-F238E27FC236}">
                <a16:creationId xmlns:a16="http://schemas.microsoft.com/office/drawing/2014/main" id="{BF0F5D0D-E6B8-9D78-528B-38D92A36409F}"/>
              </a:ext>
            </a:extLst>
          </p:cNvPr>
          <p:cNvSpPr txBox="1"/>
          <p:nvPr/>
        </p:nvSpPr>
        <p:spPr>
          <a:xfrm>
            <a:off x="1270000" y="193521"/>
            <a:ext cx="10922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l-PL" sz="2800" b="1" dirty="0">
                <a:solidFill>
                  <a:schemeClr val="accent6">
                    <a:lumMod val="75000"/>
                  </a:schemeClr>
                </a:solidFill>
              </a:rPr>
              <a:t>Maksymalna dobowa średnia ośmiogodzinna dla ozonu (OZ)</a:t>
            </a:r>
          </a:p>
        </p:txBody>
      </p:sp>
      <p:grpSp>
        <p:nvGrpSpPr>
          <p:cNvPr id="5" name="Grupa 4">
            <a:extLst>
              <a:ext uri="{FF2B5EF4-FFF2-40B4-BE49-F238E27FC236}">
                <a16:creationId xmlns:a16="http://schemas.microsoft.com/office/drawing/2014/main" id="{06575EB4-18AC-4B83-2218-FACF30A31C27}"/>
              </a:ext>
            </a:extLst>
          </p:cNvPr>
          <p:cNvGrpSpPr/>
          <p:nvPr/>
        </p:nvGrpSpPr>
        <p:grpSpPr>
          <a:xfrm>
            <a:off x="1270000" y="789017"/>
            <a:ext cx="5115034" cy="4263831"/>
            <a:chOff x="523708" y="1972802"/>
            <a:chExt cx="4970927" cy="4129780"/>
          </a:xfrm>
        </p:grpSpPr>
        <p:pic>
          <p:nvPicPr>
            <p:cNvPr id="6" name="Obraz 5">
              <a:extLst>
                <a:ext uri="{FF2B5EF4-FFF2-40B4-BE49-F238E27FC236}">
                  <a16:creationId xmlns:a16="http://schemas.microsoft.com/office/drawing/2014/main" id="{63EA03B1-2C36-7BDA-EFF7-6B413E30B2D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50" t="2580" r="7866" b="46259"/>
            <a:stretch>
              <a:fillRect/>
            </a:stretch>
          </p:blipFill>
          <p:spPr>
            <a:xfrm>
              <a:off x="523708" y="1972802"/>
              <a:ext cx="4970927" cy="4129780"/>
            </a:xfrm>
            <a:prstGeom prst="rect">
              <a:avLst/>
            </a:prstGeom>
          </p:spPr>
        </p:pic>
        <p:sp>
          <p:nvSpPr>
            <p:cNvPr id="10" name="Prostokąt 9">
              <a:extLst>
                <a:ext uri="{FF2B5EF4-FFF2-40B4-BE49-F238E27FC236}">
                  <a16:creationId xmlns:a16="http://schemas.microsoft.com/office/drawing/2014/main" id="{E5B88851-321F-786E-A3E8-04B843B6C8B3}"/>
                </a:ext>
              </a:extLst>
            </p:cNvPr>
            <p:cNvSpPr/>
            <p:nvPr/>
          </p:nvSpPr>
          <p:spPr>
            <a:xfrm>
              <a:off x="2417685" y="3321698"/>
              <a:ext cx="222878" cy="10730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</p:grpSp>
      <p:pic>
        <p:nvPicPr>
          <p:cNvPr id="11" name="Obraz 10">
            <a:extLst>
              <a:ext uri="{FF2B5EF4-FFF2-40B4-BE49-F238E27FC236}">
                <a16:creationId xmlns:a16="http://schemas.microsoft.com/office/drawing/2014/main" id="{26EDEEB3-1D0B-998C-9864-0EEC7D1BF3B4}"/>
              </a:ext>
            </a:extLst>
          </p:cNvPr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09" r="8938"/>
          <a:stretch>
            <a:fillRect/>
          </a:stretch>
        </p:blipFill>
        <p:spPr bwMode="auto">
          <a:xfrm>
            <a:off x="6472728" y="1990726"/>
            <a:ext cx="5419725" cy="476510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graphicFrame>
        <p:nvGraphicFramePr>
          <p:cNvPr id="8" name="Tabela 7">
            <a:extLst>
              <a:ext uri="{FF2B5EF4-FFF2-40B4-BE49-F238E27FC236}">
                <a16:creationId xmlns:a16="http://schemas.microsoft.com/office/drawing/2014/main" id="{ECDF57CB-377D-8F8C-3A63-B05473D06A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6522763"/>
              </p:ext>
            </p:extLst>
          </p:nvPr>
        </p:nvGraphicFramePr>
        <p:xfrm>
          <a:off x="1558925" y="4979605"/>
          <a:ext cx="4775887" cy="1628526"/>
        </p:xfrm>
        <a:graphic>
          <a:graphicData uri="http://schemas.openxmlformats.org/drawingml/2006/table">
            <a:tbl>
              <a:tblPr>
                <a:tableStyleId>{E8B1032C-EA38-4F05-BA0D-38AFFFC7BED3}</a:tableStyleId>
              </a:tblPr>
              <a:tblGrid>
                <a:gridCol w="1066034">
                  <a:extLst>
                    <a:ext uri="{9D8B030D-6E8A-4147-A177-3AD203B41FA5}">
                      <a16:colId xmlns:a16="http://schemas.microsoft.com/office/drawing/2014/main" val="2534836628"/>
                    </a:ext>
                  </a:extLst>
                </a:gridCol>
                <a:gridCol w="938373">
                  <a:extLst>
                    <a:ext uri="{9D8B030D-6E8A-4147-A177-3AD203B41FA5}">
                      <a16:colId xmlns:a16="http://schemas.microsoft.com/office/drawing/2014/main" val="3657966687"/>
                    </a:ext>
                  </a:extLst>
                </a:gridCol>
                <a:gridCol w="942680">
                  <a:extLst>
                    <a:ext uri="{9D8B030D-6E8A-4147-A177-3AD203B41FA5}">
                      <a16:colId xmlns:a16="http://schemas.microsoft.com/office/drawing/2014/main" val="898911404"/>
                    </a:ext>
                  </a:extLst>
                </a:gridCol>
                <a:gridCol w="857840">
                  <a:extLst>
                    <a:ext uri="{9D8B030D-6E8A-4147-A177-3AD203B41FA5}">
                      <a16:colId xmlns:a16="http://schemas.microsoft.com/office/drawing/2014/main" val="3305065482"/>
                    </a:ext>
                  </a:extLst>
                </a:gridCol>
                <a:gridCol w="970960">
                  <a:extLst>
                    <a:ext uri="{9D8B030D-6E8A-4147-A177-3AD203B41FA5}">
                      <a16:colId xmlns:a16="http://schemas.microsoft.com/office/drawing/2014/main" val="1569223660"/>
                    </a:ext>
                  </a:extLst>
                </a:gridCol>
              </a:tblGrid>
              <a:tr h="141646">
                <a:tc rowSpan="2"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pl-PL" sz="1100" b="1" u="none" strike="noStrike" dirty="0">
                          <a:effectLst/>
                        </a:rPr>
                        <a:t>Nazwa strefy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 gridSpan="2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u="none" strike="noStrike" dirty="0">
                          <a:effectLst/>
                        </a:rPr>
                        <a:t>OR2024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u="none" strike="noStrike" dirty="0">
                          <a:effectLst/>
                        </a:rPr>
                        <a:t>OR2024 AAQD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51924905"/>
                  </a:ext>
                </a:extLst>
              </a:tr>
              <a:tr h="725556">
                <a:tc vMerge="1">
                  <a:txBody>
                    <a:bodyPr/>
                    <a:lstStyle/>
                    <a:p>
                      <a:endParaRPr dirty="0"/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u="none" strike="noStrike" dirty="0">
                          <a:effectLst/>
                        </a:rPr>
                        <a:t>Powierzchnia obszaru przekroczenia [km</a:t>
                      </a:r>
                      <a:r>
                        <a:rPr lang="pl-PL" sz="1100" b="1" u="none" strike="noStrike" baseline="30000" dirty="0">
                          <a:effectLst/>
                        </a:rPr>
                        <a:t>2</a:t>
                      </a:r>
                      <a:r>
                        <a:rPr lang="pl-PL" sz="1100" b="1" u="none" strike="noStrike" dirty="0">
                          <a:effectLst/>
                        </a:rPr>
                        <a:t>]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u="none" strike="noStrike" dirty="0">
                          <a:effectLst/>
                        </a:rPr>
                        <a:t>Liczba mieszkańców obszaru przekroczenia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u="none" strike="noStrike" dirty="0">
                          <a:effectLst/>
                        </a:rPr>
                        <a:t>Powierzchnia obszaru przekroczenia [km</a:t>
                      </a:r>
                      <a:r>
                        <a:rPr lang="pl-PL" sz="1100" b="1" u="none" strike="noStrike" baseline="30000" dirty="0">
                          <a:effectLst/>
                        </a:rPr>
                        <a:t>2</a:t>
                      </a:r>
                      <a:r>
                        <a:rPr lang="pl-PL" sz="1100" b="1" u="none" strike="noStrike" dirty="0">
                          <a:effectLst/>
                        </a:rPr>
                        <a:t>]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u="none" strike="noStrike" dirty="0">
                          <a:effectLst/>
                        </a:rPr>
                        <a:t>Liczba mieszkańców obszaru przekroczenia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4184042734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pl-PL" sz="1100" b="1" u="none" strike="noStrike" dirty="0">
                          <a:effectLst/>
                        </a:rPr>
                        <a:t>aglomeracja krakowska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87778170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pl-PL" sz="1100" b="1" u="none" strike="noStrike">
                          <a:effectLst/>
                        </a:rPr>
                        <a:t>miasto Tarnów</a:t>
                      </a:r>
                      <a:endParaRPr lang="pl-PL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92442903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pl-PL" sz="1100" b="1" u="none" strike="noStrike" dirty="0">
                          <a:effectLst/>
                        </a:rPr>
                        <a:t>strefa małopolska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197</a:t>
                      </a:r>
                      <a:endParaRPr lang="pl-PL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l-P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82 320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955311088"/>
                  </a:ext>
                </a:extLst>
              </a:tr>
            </a:tbl>
          </a:graphicData>
        </a:graphic>
      </p:graphicFrame>
      <p:sp>
        <p:nvSpPr>
          <p:cNvPr id="9" name="pole tekstowe 8">
            <a:extLst>
              <a:ext uri="{FF2B5EF4-FFF2-40B4-BE49-F238E27FC236}">
                <a16:creationId xmlns:a16="http://schemas.microsoft.com/office/drawing/2014/main" id="{6212D117-525A-DC10-EEEB-217028EE2AA6}"/>
              </a:ext>
            </a:extLst>
          </p:cNvPr>
          <p:cNvSpPr txBox="1"/>
          <p:nvPr/>
        </p:nvSpPr>
        <p:spPr>
          <a:xfrm>
            <a:off x="10174739" y="2346266"/>
            <a:ext cx="182517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pl-PL" sz="2000" b="1" dirty="0">
                <a:solidFill>
                  <a:schemeClr val="accent6">
                    <a:lumMod val="75000"/>
                  </a:schemeClr>
                </a:solidFill>
              </a:rPr>
              <a:t>OR 2004 AAQD</a:t>
            </a:r>
          </a:p>
        </p:txBody>
      </p:sp>
      <p:sp>
        <p:nvSpPr>
          <p:cNvPr id="12" name="pole tekstowe 11">
            <a:extLst>
              <a:ext uri="{FF2B5EF4-FFF2-40B4-BE49-F238E27FC236}">
                <a16:creationId xmlns:a16="http://schemas.microsoft.com/office/drawing/2014/main" id="{3AF327B7-37F8-D8AD-E197-240D4D47A25B}"/>
              </a:ext>
            </a:extLst>
          </p:cNvPr>
          <p:cNvSpPr txBox="1"/>
          <p:nvPr/>
        </p:nvSpPr>
        <p:spPr>
          <a:xfrm>
            <a:off x="5144024" y="800100"/>
            <a:ext cx="120438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2000" b="1" dirty="0">
                <a:solidFill>
                  <a:schemeClr val="accent6">
                    <a:lumMod val="75000"/>
                  </a:schemeClr>
                </a:solidFill>
              </a:rPr>
              <a:t>OR 2024</a:t>
            </a:r>
          </a:p>
        </p:txBody>
      </p:sp>
    </p:spTree>
    <p:extLst>
      <p:ext uri="{BB962C8B-B14F-4D97-AF65-F5344CB8AC3E}">
        <p14:creationId xmlns:p14="http://schemas.microsoft.com/office/powerpoint/2010/main" val="307041592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957C1C-B5B4-CFCF-C6D3-AEBA5109D8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a 1">
            <a:extLst>
              <a:ext uri="{FF2B5EF4-FFF2-40B4-BE49-F238E27FC236}">
                <a16:creationId xmlns:a16="http://schemas.microsoft.com/office/drawing/2014/main" id="{E5058C22-53F0-21F3-39DF-8DE706EAD94D}"/>
              </a:ext>
            </a:extLst>
          </p:cNvPr>
          <p:cNvGrpSpPr/>
          <p:nvPr/>
        </p:nvGrpSpPr>
        <p:grpSpPr>
          <a:xfrm>
            <a:off x="0" y="0"/>
            <a:ext cx="1270000" cy="6858000"/>
            <a:chOff x="0" y="-23321"/>
            <a:chExt cx="1270000" cy="6881321"/>
          </a:xfrm>
        </p:grpSpPr>
        <p:pic>
          <p:nvPicPr>
            <p:cNvPr id="3" name="Obraz 2">
              <a:extLst>
                <a:ext uri="{FF2B5EF4-FFF2-40B4-BE49-F238E27FC236}">
                  <a16:creationId xmlns:a16="http://schemas.microsoft.com/office/drawing/2014/main" id="{C99E6157-264B-8768-6C73-1F199945D70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-23321"/>
              <a:ext cx="1270000" cy="6881321"/>
            </a:xfrm>
            <a:prstGeom prst="rect">
              <a:avLst/>
            </a:prstGeom>
          </p:spPr>
        </p:pic>
        <p:pic>
          <p:nvPicPr>
            <p:cNvPr id="4" name="Obraz 3">
              <a:extLst>
                <a:ext uri="{FF2B5EF4-FFF2-40B4-BE49-F238E27FC236}">
                  <a16:creationId xmlns:a16="http://schemas.microsoft.com/office/drawing/2014/main" id="{09F16D1B-7258-00D0-6827-DD2D1658C57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124" y="2664356"/>
              <a:ext cx="1195753" cy="1336938"/>
            </a:xfrm>
            <a:prstGeom prst="rect">
              <a:avLst/>
            </a:prstGeom>
          </p:spPr>
        </p:pic>
      </p:grpSp>
      <p:sp>
        <p:nvSpPr>
          <p:cNvPr id="7" name="pole tekstowe 6">
            <a:extLst>
              <a:ext uri="{FF2B5EF4-FFF2-40B4-BE49-F238E27FC236}">
                <a16:creationId xmlns:a16="http://schemas.microsoft.com/office/drawing/2014/main" id="{1CFC9142-464B-85FB-162C-8ED38DBCA4D0}"/>
              </a:ext>
            </a:extLst>
          </p:cNvPr>
          <p:cNvSpPr txBox="1"/>
          <p:nvPr/>
        </p:nvSpPr>
        <p:spPr>
          <a:xfrm>
            <a:off x="1270000" y="193521"/>
            <a:ext cx="1092200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l-PL" sz="2800" b="1" dirty="0">
                <a:solidFill>
                  <a:schemeClr val="accent6">
                    <a:lumMod val="75000"/>
                  </a:schemeClr>
                </a:solidFill>
              </a:rPr>
              <a:t>Podsumowanie oceny za 2024 rok w świetle obowiązujących przepisów </a:t>
            </a:r>
          </a:p>
          <a:p>
            <a:pPr algn="ctr"/>
            <a:r>
              <a:rPr lang="pl-PL" sz="2800" b="1" dirty="0">
                <a:solidFill>
                  <a:schemeClr val="accent6">
                    <a:lumMod val="75000"/>
                  </a:schemeClr>
                </a:solidFill>
              </a:rPr>
              <a:t>i nowej dyrektywy</a:t>
            </a:r>
          </a:p>
        </p:txBody>
      </p:sp>
      <p:graphicFrame>
        <p:nvGraphicFramePr>
          <p:cNvPr id="5" name="Tabela 4">
            <a:extLst>
              <a:ext uri="{FF2B5EF4-FFF2-40B4-BE49-F238E27FC236}">
                <a16:creationId xmlns:a16="http://schemas.microsoft.com/office/drawing/2014/main" id="{AA1A9F1B-8C89-97B9-483D-56CCAB390535}"/>
              </a:ext>
            </a:extLst>
          </p:cNvPr>
          <p:cNvGraphicFramePr>
            <a:graphicFrameLocks noGrp="1"/>
          </p:cNvGraphicFramePr>
          <p:nvPr/>
        </p:nvGraphicFramePr>
        <p:xfrm>
          <a:off x="1516875" y="1690525"/>
          <a:ext cx="10515601" cy="1414528"/>
        </p:xfrm>
        <a:graphic>
          <a:graphicData uri="http://schemas.openxmlformats.org/drawingml/2006/table">
            <a:tbl>
              <a:tblPr firstRow="1" firstCol="1" bandRow="1">
                <a:tableStyleId>{93296810-A885-4BE3-A3E7-6D5BEEA58F35}</a:tableStyleId>
              </a:tblPr>
              <a:tblGrid>
                <a:gridCol w="1430122">
                  <a:extLst>
                    <a:ext uri="{9D8B030D-6E8A-4147-A177-3AD203B41FA5}">
                      <a16:colId xmlns:a16="http://schemas.microsoft.com/office/drawing/2014/main" val="656126070"/>
                    </a:ext>
                  </a:extLst>
                </a:gridCol>
                <a:gridCol w="1253460">
                  <a:extLst>
                    <a:ext uri="{9D8B030D-6E8A-4147-A177-3AD203B41FA5}">
                      <a16:colId xmlns:a16="http://schemas.microsoft.com/office/drawing/2014/main" val="4109461534"/>
                    </a:ext>
                  </a:extLst>
                </a:gridCol>
                <a:gridCol w="651967">
                  <a:extLst>
                    <a:ext uri="{9D8B030D-6E8A-4147-A177-3AD203B41FA5}">
                      <a16:colId xmlns:a16="http://schemas.microsoft.com/office/drawing/2014/main" val="4193145375"/>
                    </a:ext>
                  </a:extLst>
                </a:gridCol>
                <a:gridCol w="696133">
                  <a:extLst>
                    <a:ext uri="{9D8B030D-6E8A-4147-A177-3AD203B41FA5}">
                      <a16:colId xmlns:a16="http://schemas.microsoft.com/office/drawing/2014/main" val="1706245070"/>
                    </a:ext>
                  </a:extLst>
                </a:gridCol>
                <a:gridCol w="877001">
                  <a:extLst>
                    <a:ext uri="{9D8B030D-6E8A-4147-A177-3AD203B41FA5}">
                      <a16:colId xmlns:a16="http://schemas.microsoft.com/office/drawing/2014/main" val="2692708382"/>
                    </a:ext>
                  </a:extLst>
                </a:gridCol>
                <a:gridCol w="605699">
                  <a:extLst>
                    <a:ext uri="{9D8B030D-6E8A-4147-A177-3AD203B41FA5}">
                      <a16:colId xmlns:a16="http://schemas.microsoft.com/office/drawing/2014/main" val="3317661712"/>
                    </a:ext>
                  </a:extLst>
                </a:gridCol>
                <a:gridCol w="511058">
                  <a:extLst>
                    <a:ext uri="{9D8B030D-6E8A-4147-A177-3AD203B41FA5}">
                      <a16:colId xmlns:a16="http://schemas.microsoft.com/office/drawing/2014/main" val="2466764893"/>
                    </a:ext>
                  </a:extLst>
                </a:gridCol>
                <a:gridCol w="893826">
                  <a:extLst>
                    <a:ext uri="{9D8B030D-6E8A-4147-A177-3AD203B41FA5}">
                      <a16:colId xmlns:a16="http://schemas.microsoft.com/office/drawing/2014/main" val="3254807920"/>
                    </a:ext>
                  </a:extLst>
                </a:gridCol>
                <a:gridCol w="519471">
                  <a:extLst>
                    <a:ext uri="{9D8B030D-6E8A-4147-A177-3AD203B41FA5}">
                      <a16:colId xmlns:a16="http://schemas.microsoft.com/office/drawing/2014/main" val="2267474017"/>
                    </a:ext>
                  </a:extLst>
                </a:gridCol>
                <a:gridCol w="502646">
                  <a:extLst>
                    <a:ext uri="{9D8B030D-6E8A-4147-A177-3AD203B41FA5}">
                      <a16:colId xmlns:a16="http://schemas.microsoft.com/office/drawing/2014/main" val="2435074571"/>
                    </a:ext>
                  </a:extLst>
                </a:gridCol>
                <a:gridCol w="551017">
                  <a:extLst>
                    <a:ext uri="{9D8B030D-6E8A-4147-A177-3AD203B41FA5}">
                      <a16:colId xmlns:a16="http://schemas.microsoft.com/office/drawing/2014/main" val="1892956164"/>
                    </a:ext>
                  </a:extLst>
                </a:gridCol>
                <a:gridCol w="473202">
                  <a:extLst>
                    <a:ext uri="{9D8B030D-6E8A-4147-A177-3AD203B41FA5}">
                      <a16:colId xmlns:a16="http://schemas.microsoft.com/office/drawing/2014/main" val="1592517214"/>
                    </a:ext>
                  </a:extLst>
                </a:gridCol>
                <a:gridCol w="685617">
                  <a:extLst>
                    <a:ext uri="{9D8B030D-6E8A-4147-A177-3AD203B41FA5}">
                      <a16:colId xmlns:a16="http://schemas.microsoft.com/office/drawing/2014/main" val="1352372240"/>
                    </a:ext>
                  </a:extLst>
                </a:gridCol>
                <a:gridCol w="864382">
                  <a:extLst>
                    <a:ext uri="{9D8B030D-6E8A-4147-A177-3AD203B41FA5}">
                      <a16:colId xmlns:a16="http://schemas.microsoft.com/office/drawing/2014/main" val="3194638986"/>
                    </a:ext>
                  </a:extLst>
                </a:gridCol>
              </a:tblGrid>
              <a:tr h="16497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Kod strefy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Nazwa strefy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SO</a:t>
                      </a:r>
                      <a:r>
                        <a:rPr lang="pl-PL" sz="1400" baseline="-250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2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NO</a:t>
                      </a:r>
                      <a:r>
                        <a:rPr lang="pl-PL" sz="1400" baseline="-250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2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C</a:t>
                      </a:r>
                      <a:r>
                        <a:rPr lang="pl-PL" sz="1400" baseline="-250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6</a:t>
                      </a: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H</a:t>
                      </a:r>
                      <a:r>
                        <a:rPr lang="pl-PL" sz="1400" baseline="-250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6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CO</a:t>
                      </a:r>
                      <a:endParaRPr lang="pl-PL" sz="14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O</a:t>
                      </a:r>
                      <a:r>
                        <a:rPr lang="pl-PL" sz="1400" baseline="-250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3</a:t>
                      </a:r>
                      <a:endParaRPr lang="pl-PL" sz="14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PM10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Pb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As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Cd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Ni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B(a)P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PM2,5</a:t>
                      </a:r>
                      <a:endParaRPr lang="pl-PL" sz="14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871323309"/>
                  </a:ext>
                </a:extLst>
              </a:tr>
              <a:tr h="34023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PL1201</a:t>
                      </a:r>
                      <a:endParaRPr lang="pl-PL" sz="14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aglomeracja krakowska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A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C</a:t>
                      </a:r>
                      <a:endParaRPr lang="pl-PL" sz="1400" b="1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A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A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A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C</a:t>
                      </a:r>
                      <a:endParaRPr lang="pl-PL" sz="1400" b="1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A</a:t>
                      </a:r>
                      <a:endParaRPr lang="pl-PL" sz="14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A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A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A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A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A1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247490437"/>
                  </a:ext>
                </a:extLst>
              </a:tr>
              <a:tr h="18097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PL1202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miasto Tarnów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A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A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A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A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A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A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A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A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A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A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A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A1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881824397"/>
                  </a:ext>
                </a:extLst>
              </a:tr>
              <a:tr h="18097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PL1203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strefa małopolska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A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A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A</a:t>
                      </a:r>
                      <a:endParaRPr lang="pl-PL" sz="14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A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A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C</a:t>
                      </a:r>
                      <a:endParaRPr lang="pl-PL" sz="1400" b="1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A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A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A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A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C</a:t>
                      </a:r>
                      <a:endParaRPr lang="pl-PL" sz="1400" b="1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A1</a:t>
                      </a:r>
                      <a:endParaRPr lang="pl-PL" sz="14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3878501737"/>
                  </a:ext>
                </a:extLst>
              </a:tr>
            </a:tbl>
          </a:graphicData>
        </a:graphic>
      </p:graphicFrame>
      <p:graphicFrame>
        <p:nvGraphicFramePr>
          <p:cNvPr id="6" name="Tabela 5">
            <a:extLst>
              <a:ext uri="{FF2B5EF4-FFF2-40B4-BE49-F238E27FC236}">
                <a16:creationId xmlns:a16="http://schemas.microsoft.com/office/drawing/2014/main" id="{8E45AADF-1997-7009-6C6A-0E453C13DA0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1386789"/>
              </p:ext>
            </p:extLst>
          </p:nvPr>
        </p:nvGraphicFramePr>
        <p:xfrm>
          <a:off x="1571624" y="3890341"/>
          <a:ext cx="10428289" cy="1414528"/>
        </p:xfrm>
        <a:graphic>
          <a:graphicData uri="http://schemas.openxmlformats.org/drawingml/2006/table">
            <a:tbl>
              <a:tblPr firstRow="1" firstCol="1" bandRow="1">
                <a:tableStyleId>{93296810-A885-4BE3-A3E7-6D5BEEA58F35}</a:tableStyleId>
              </a:tblPr>
              <a:tblGrid>
                <a:gridCol w="1418248">
                  <a:extLst>
                    <a:ext uri="{9D8B030D-6E8A-4147-A177-3AD203B41FA5}">
                      <a16:colId xmlns:a16="http://schemas.microsoft.com/office/drawing/2014/main" val="656126070"/>
                    </a:ext>
                  </a:extLst>
                </a:gridCol>
                <a:gridCol w="1243052">
                  <a:extLst>
                    <a:ext uri="{9D8B030D-6E8A-4147-A177-3AD203B41FA5}">
                      <a16:colId xmlns:a16="http://schemas.microsoft.com/office/drawing/2014/main" val="4109461534"/>
                    </a:ext>
                  </a:extLst>
                </a:gridCol>
                <a:gridCol w="646554">
                  <a:extLst>
                    <a:ext uri="{9D8B030D-6E8A-4147-A177-3AD203B41FA5}">
                      <a16:colId xmlns:a16="http://schemas.microsoft.com/office/drawing/2014/main" val="4193145375"/>
                    </a:ext>
                  </a:extLst>
                </a:gridCol>
                <a:gridCol w="690353">
                  <a:extLst>
                    <a:ext uri="{9D8B030D-6E8A-4147-A177-3AD203B41FA5}">
                      <a16:colId xmlns:a16="http://schemas.microsoft.com/office/drawing/2014/main" val="1706245070"/>
                    </a:ext>
                  </a:extLst>
                </a:gridCol>
                <a:gridCol w="869719">
                  <a:extLst>
                    <a:ext uri="{9D8B030D-6E8A-4147-A177-3AD203B41FA5}">
                      <a16:colId xmlns:a16="http://schemas.microsoft.com/office/drawing/2014/main" val="2692708382"/>
                    </a:ext>
                  </a:extLst>
                </a:gridCol>
                <a:gridCol w="600670">
                  <a:extLst>
                    <a:ext uri="{9D8B030D-6E8A-4147-A177-3AD203B41FA5}">
                      <a16:colId xmlns:a16="http://schemas.microsoft.com/office/drawing/2014/main" val="3317661712"/>
                    </a:ext>
                  </a:extLst>
                </a:gridCol>
                <a:gridCol w="506815">
                  <a:extLst>
                    <a:ext uri="{9D8B030D-6E8A-4147-A177-3AD203B41FA5}">
                      <a16:colId xmlns:a16="http://schemas.microsoft.com/office/drawing/2014/main" val="2466764893"/>
                    </a:ext>
                  </a:extLst>
                </a:gridCol>
                <a:gridCol w="886404">
                  <a:extLst>
                    <a:ext uri="{9D8B030D-6E8A-4147-A177-3AD203B41FA5}">
                      <a16:colId xmlns:a16="http://schemas.microsoft.com/office/drawing/2014/main" val="3254807920"/>
                    </a:ext>
                  </a:extLst>
                </a:gridCol>
                <a:gridCol w="515158">
                  <a:extLst>
                    <a:ext uri="{9D8B030D-6E8A-4147-A177-3AD203B41FA5}">
                      <a16:colId xmlns:a16="http://schemas.microsoft.com/office/drawing/2014/main" val="2267474017"/>
                    </a:ext>
                  </a:extLst>
                </a:gridCol>
                <a:gridCol w="498472">
                  <a:extLst>
                    <a:ext uri="{9D8B030D-6E8A-4147-A177-3AD203B41FA5}">
                      <a16:colId xmlns:a16="http://schemas.microsoft.com/office/drawing/2014/main" val="2435074571"/>
                    </a:ext>
                  </a:extLst>
                </a:gridCol>
                <a:gridCol w="546442">
                  <a:extLst>
                    <a:ext uri="{9D8B030D-6E8A-4147-A177-3AD203B41FA5}">
                      <a16:colId xmlns:a16="http://schemas.microsoft.com/office/drawing/2014/main" val="1892956164"/>
                    </a:ext>
                  </a:extLst>
                </a:gridCol>
                <a:gridCol w="469273">
                  <a:extLst>
                    <a:ext uri="{9D8B030D-6E8A-4147-A177-3AD203B41FA5}">
                      <a16:colId xmlns:a16="http://schemas.microsoft.com/office/drawing/2014/main" val="1592517214"/>
                    </a:ext>
                  </a:extLst>
                </a:gridCol>
                <a:gridCol w="679924">
                  <a:extLst>
                    <a:ext uri="{9D8B030D-6E8A-4147-A177-3AD203B41FA5}">
                      <a16:colId xmlns:a16="http://schemas.microsoft.com/office/drawing/2014/main" val="1352372240"/>
                    </a:ext>
                  </a:extLst>
                </a:gridCol>
                <a:gridCol w="857205">
                  <a:extLst>
                    <a:ext uri="{9D8B030D-6E8A-4147-A177-3AD203B41FA5}">
                      <a16:colId xmlns:a16="http://schemas.microsoft.com/office/drawing/2014/main" val="3194638986"/>
                    </a:ext>
                  </a:extLst>
                </a:gridCol>
              </a:tblGrid>
              <a:tr h="16497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Kod strefy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Nazwa strefy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SO</a:t>
                      </a:r>
                      <a:r>
                        <a:rPr lang="pl-PL" sz="1400" baseline="-250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2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NO</a:t>
                      </a:r>
                      <a:r>
                        <a:rPr lang="pl-PL" sz="1400" baseline="-250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2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C</a:t>
                      </a:r>
                      <a:r>
                        <a:rPr lang="pl-PL" sz="1400" baseline="-250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6</a:t>
                      </a: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H</a:t>
                      </a:r>
                      <a:r>
                        <a:rPr lang="pl-PL" sz="1400" baseline="-250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6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CO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O</a:t>
                      </a:r>
                      <a:r>
                        <a:rPr lang="pl-PL" sz="1400" baseline="-250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3</a:t>
                      </a:r>
                      <a:endParaRPr lang="pl-PL" sz="14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PM10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Pb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As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Cd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Ni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B(a)P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PM2,5</a:t>
                      </a:r>
                      <a:endParaRPr lang="pl-PL" sz="14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871323309"/>
                  </a:ext>
                </a:extLst>
              </a:tr>
              <a:tr h="34023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PL1201</a:t>
                      </a:r>
                      <a:endParaRPr lang="pl-PL" sz="14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aglomeracja krakowska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A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C</a:t>
                      </a:r>
                      <a:endParaRPr lang="pl-PL" sz="1400" b="1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A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A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A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C</a:t>
                      </a:r>
                      <a:endParaRPr lang="pl-PL" sz="1400" b="1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A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A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A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A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C</a:t>
                      </a:r>
                      <a:endParaRPr lang="pl-PL" sz="1400" b="1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C</a:t>
                      </a:r>
                      <a:endParaRPr lang="pl-PL" sz="1400" b="1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490437"/>
                  </a:ext>
                </a:extLst>
              </a:tr>
              <a:tr h="18097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PL1202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miasto Tarnów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A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C</a:t>
                      </a:r>
                      <a:endParaRPr lang="pl-PL" sz="1400" b="1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A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A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A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C</a:t>
                      </a:r>
                      <a:endParaRPr lang="pl-PL" sz="1400" b="1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A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A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A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A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C</a:t>
                      </a:r>
                      <a:endParaRPr lang="pl-PL" sz="1400" b="1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C</a:t>
                      </a:r>
                      <a:endParaRPr lang="pl-PL" sz="1400" b="1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81824397"/>
                  </a:ext>
                </a:extLst>
              </a:tr>
              <a:tr h="18097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PL1203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strefa małopolska</a:t>
                      </a:r>
                      <a:endParaRPr lang="pl-PL" sz="14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A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C</a:t>
                      </a:r>
                      <a:endParaRPr lang="pl-PL" sz="1400" b="1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A</a:t>
                      </a:r>
                      <a:endParaRPr lang="pl-PL" sz="14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A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C</a:t>
                      </a:r>
                      <a:endParaRPr lang="pl-PL" sz="1400" b="1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C</a:t>
                      </a:r>
                      <a:endParaRPr lang="pl-PL" sz="1400" b="1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A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A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A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A</a:t>
                      </a:r>
                      <a:endParaRPr lang="pl-PL" sz="14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C</a:t>
                      </a:r>
                      <a:endParaRPr lang="pl-PL" sz="1400" b="1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C</a:t>
                      </a:r>
                      <a:endParaRPr lang="pl-PL" sz="1400" b="1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44450" marR="44450" marT="0" marB="0" anchor="ctr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78501737"/>
                  </a:ext>
                </a:extLst>
              </a:tr>
            </a:tbl>
          </a:graphicData>
        </a:graphic>
      </p:graphicFrame>
      <p:sp>
        <p:nvSpPr>
          <p:cNvPr id="8" name="pole tekstowe 7">
            <a:extLst>
              <a:ext uri="{FF2B5EF4-FFF2-40B4-BE49-F238E27FC236}">
                <a16:creationId xmlns:a16="http://schemas.microsoft.com/office/drawing/2014/main" id="{3C058145-8568-AF55-2EF8-4811D2FACA35}"/>
              </a:ext>
            </a:extLst>
          </p:cNvPr>
          <p:cNvSpPr txBox="1"/>
          <p:nvPr/>
        </p:nvSpPr>
        <p:spPr>
          <a:xfrm>
            <a:off x="1571624" y="3490231"/>
            <a:ext cx="182517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2000" b="1" dirty="0">
                <a:solidFill>
                  <a:schemeClr val="accent6">
                    <a:lumMod val="75000"/>
                  </a:schemeClr>
                </a:solidFill>
              </a:rPr>
              <a:t>OR 2004 AAQD</a:t>
            </a:r>
          </a:p>
        </p:txBody>
      </p:sp>
      <p:sp>
        <p:nvSpPr>
          <p:cNvPr id="9" name="pole tekstowe 8">
            <a:extLst>
              <a:ext uri="{FF2B5EF4-FFF2-40B4-BE49-F238E27FC236}">
                <a16:creationId xmlns:a16="http://schemas.microsoft.com/office/drawing/2014/main" id="{B7FF9DE0-DA97-E675-5DC7-E2B0FE0146E1}"/>
              </a:ext>
            </a:extLst>
          </p:cNvPr>
          <p:cNvSpPr txBox="1"/>
          <p:nvPr/>
        </p:nvSpPr>
        <p:spPr>
          <a:xfrm>
            <a:off x="1558925" y="1290415"/>
            <a:ext cx="120438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2000" b="1" dirty="0">
                <a:solidFill>
                  <a:schemeClr val="accent6">
                    <a:lumMod val="75000"/>
                  </a:schemeClr>
                </a:solidFill>
              </a:rPr>
              <a:t>OR 2024</a:t>
            </a:r>
          </a:p>
        </p:txBody>
      </p:sp>
    </p:spTree>
    <p:extLst>
      <p:ext uri="{BB962C8B-B14F-4D97-AF65-F5344CB8AC3E}">
        <p14:creationId xmlns:p14="http://schemas.microsoft.com/office/powerpoint/2010/main" val="300635410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BE6B2B-0EFF-F06A-2FC8-053359B722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a 1">
            <a:extLst>
              <a:ext uri="{FF2B5EF4-FFF2-40B4-BE49-F238E27FC236}">
                <a16:creationId xmlns:a16="http://schemas.microsoft.com/office/drawing/2014/main" id="{5FB4E4D9-C072-0D54-DA1A-5BF183DFE7EB}"/>
              </a:ext>
            </a:extLst>
          </p:cNvPr>
          <p:cNvGrpSpPr/>
          <p:nvPr/>
        </p:nvGrpSpPr>
        <p:grpSpPr>
          <a:xfrm>
            <a:off x="0" y="0"/>
            <a:ext cx="1270000" cy="6858000"/>
            <a:chOff x="0" y="-23321"/>
            <a:chExt cx="1270000" cy="6881321"/>
          </a:xfrm>
        </p:grpSpPr>
        <p:pic>
          <p:nvPicPr>
            <p:cNvPr id="3" name="Obraz 2">
              <a:extLst>
                <a:ext uri="{FF2B5EF4-FFF2-40B4-BE49-F238E27FC236}">
                  <a16:creationId xmlns:a16="http://schemas.microsoft.com/office/drawing/2014/main" id="{E23D676B-AD9E-7AF8-83A0-D946B0909EA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-23321"/>
              <a:ext cx="1270000" cy="6881321"/>
            </a:xfrm>
            <a:prstGeom prst="rect">
              <a:avLst/>
            </a:prstGeom>
          </p:spPr>
        </p:pic>
        <p:pic>
          <p:nvPicPr>
            <p:cNvPr id="4" name="Obraz 3">
              <a:extLst>
                <a:ext uri="{FF2B5EF4-FFF2-40B4-BE49-F238E27FC236}">
                  <a16:creationId xmlns:a16="http://schemas.microsoft.com/office/drawing/2014/main" id="{970C98C1-85AB-CDF7-22A5-2E0B4BEF731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124" y="2664356"/>
              <a:ext cx="1195753" cy="1336938"/>
            </a:xfrm>
            <a:prstGeom prst="rect">
              <a:avLst/>
            </a:prstGeom>
          </p:spPr>
        </p:pic>
      </p:grpSp>
      <p:sp>
        <p:nvSpPr>
          <p:cNvPr id="5" name="pole tekstowe 4">
            <a:extLst>
              <a:ext uri="{FF2B5EF4-FFF2-40B4-BE49-F238E27FC236}">
                <a16:creationId xmlns:a16="http://schemas.microsoft.com/office/drawing/2014/main" id="{1FF7DDC5-C9DC-6BC5-132E-8696725D669A}"/>
              </a:ext>
            </a:extLst>
          </p:cNvPr>
          <p:cNvSpPr txBox="1"/>
          <p:nvPr/>
        </p:nvSpPr>
        <p:spPr>
          <a:xfrm>
            <a:off x="1558924" y="2316066"/>
            <a:ext cx="1008221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b="1" dirty="0">
                <a:solidFill>
                  <a:schemeClr val="accent6">
                    <a:lumMod val="75000"/>
                  </a:schemeClr>
                </a:solidFill>
              </a:rPr>
              <a:t>Dziękuję za uwagę!</a:t>
            </a:r>
            <a:endParaRPr lang="en-US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7508157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6296</TotalTime>
  <Words>1429</Words>
  <Application>Microsoft Office PowerPoint</Application>
  <PresentationFormat>Panoramiczny</PresentationFormat>
  <Paragraphs>473</Paragraphs>
  <Slides>24</Slides>
  <Notes>11</Notes>
  <HiddenSlides>0</HiddenSlides>
  <MMClips>0</MMClips>
  <ScaleCrop>false</ScaleCrop>
  <HeadingPairs>
    <vt:vector size="6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24</vt:i4>
      </vt:variant>
    </vt:vector>
  </HeadingPairs>
  <TitlesOfParts>
    <vt:vector size="29" baseType="lpstr">
      <vt:lpstr>Arial</vt:lpstr>
      <vt:lpstr>Calibri</vt:lpstr>
      <vt:lpstr>Calibri Light</vt:lpstr>
      <vt:lpstr>Wingdings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Monitoring jakości powietrza</dc:title>
  <dc:creator>Gios</dc:creator>
  <cp:lastModifiedBy>Edyta Litwin</cp:lastModifiedBy>
  <cp:revision>339</cp:revision>
  <dcterms:created xsi:type="dcterms:W3CDTF">2021-02-16T09:38:31Z</dcterms:created>
  <dcterms:modified xsi:type="dcterms:W3CDTF">2025-12-10T10:37:01Z</dcterms:modified>
</cp:coreProperties>
</file>