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8"/>
  </p:notesMasterIdLst>
  <p:sldIdLst>
    <p:sldId id="257" r:id="rId5"/>
    <p:sldId id="259" r:id="rId6"/>
    <p:sldId id="260" r:id="rId7"/>
    <p:sldId id="652" r:id="rId8"/>
    <p:sldId id="576" r:id="rId9"/>
    <p:sldId id="258" r:id="rId10"/>
    <p:sldId id="709" r:id="rId11"/>
    <p:sldId id="711" r:id="rId12"/>
    <p:sldId id="670" r:id="rId13"/>
    <p:sldId id="672" r:id="rId14"/>
    <p:sldId id="577" r:id="rId15"/>
    <p:sldId id="671" r:id="rId16"/>
    <p:sldId id="673" r:id="rId17"/>
    <p:sldId id="674" r:id="rId18"/>
    <p:sldId id="675" r:id="rId19"/>
    <p:sldId id="676" r:id="rId20"/>
    <p:sldId id="714" r:id="rId21"/>
    <p:sldId id="677" r:id="rId22"/>
    <p:sldId id="678" r:id="rId23"/>
    <p:sldId id="685" r:id="rId24"/>
    <p:sldId id="679" r:id="rId25"/>
    <p:sldId id="680" r:id="rId26"/>
    <p:sldId id="681" r:id="rId27"/>
    <p:sldId id="682" r:id="rId28"/>
    <p:sldId id="684" r:id="rId29"/>
    <p:sldId id="683" r:id="rId30"/>
    <p:sldId id="686" r:id="rId31"/>
    <p:sldId id="712" r:id="rId32"/>
    <p:sldId id="636" r:id="rId33"/>
    <p:sldId id="488" r:id="rId34"/>
    <p:sldId id="637" r:id="rId35"/>
    <p:sldId id="638" r:id="rId36"/>
    <p:sldId id="639" r:id="rId37"/>
    <p:sldId id="640" r:id="rId38"/>
    <p:sldId id="641" r:id="rId39"/>
    <p:sldId id="391" r:id="rId40"/>
    <p:sldId id="687" r:id="rId41"/>
    <p:sldId id="692" r:id="rId42"/>
    <p:sldId id="693" r:id="rId43"/>
    <p:sldId id="694" r:id="rId44"/>
    <p:sldId id="605" r:id="rId45"/>
    <p:sldId id="606" r:id="rId46"/>
    <p:sldId id="608" r:id="rId47"/>
    <p:sldId id="607" r:id="rId48"/>
    <p:sldId id="695" r:id="rId49"/>
    <p:sldId id="696" r:id="rId50"/>
    <p:sldId id="538" r:id="rId51"/>
    <p:sldId id="539" r:id="rId52"/>
    <p:sldId id="614" r:id="rId53"/>
    <p:sldId id="650" r:id="rId54"/>
    <p:sldId id="646" r:id="rId55"/>
    <p:sldId id="613" r:id="rId56"/>
    <p:sldId id="647" r:id="rId57"/>
    <p:sldId id="648" r:id="rId58"/>
    <p:sldId id="649" r:id="rId59"/>
    <p:sldId id="536" r:id="rId60"/>
    <p:sldId id="602" r:id="rId61"/>
    <p:sldId id="591" r:id="rId62"/>
    <p:sldId id="485" r:id="rId63"/>
    <p:sldId id="615" r:id="rId64"/>
    <p:sldId id="617" r:id="rId65"/>
    <p:sldId id="618" r:id="rId66"/>
    <p:sldId id="551" r:id="rId67"/>
    <p:sldId id="619" r:id="rId68"/>
    <p:sldId id="620" r:id="rId69"/>
    <p:sldId id="621" r:id="rId70"/>
    <p:sldId id="697" r:id="rId71"/>
    <p:sldId id="698" r:id="rId72"/>
    <p:sldId id="563" r:id="rId73"/>
    <p:sldId id="564" r:id="rId74"/>
    <p:sldId id="565" r:id="rId75"/>
    <p:sldId id="713" r:id="rId76"/>
    <p:sldId id="699" r:id="rId7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domyślna" id="{92A85968-C850-40B1-819C-9C9A8727C52F}">
          <p14:sldIdLst>
            <p14:sldId id="257"/>
          </p14:sldIdLst>
        </p14:section>
        <p14:section name="Uwagi wprowadzające" id="{3EF50FCE-2FAD-4216-BF67-4818CC3A0995}">
          <p14:sldIdLst>
            <p14:sldId id="259"/>
            <p14:sldId id="260"/>
            <p14:sldId id="652"/>
            <p14:sldId id="576"/>
            <p14:sldId id="258"/>
            <p14:sldId id="709"/>
            <p14:sldId id="711"/>
          </p14:sldIdLst>
        </p14:section>
        <p14:section name="Uchwały antysmogowe" id="{42455A49-C67A-4C6F-9A92-F8075A276439}">
          <p14:sldIdLst>
            <p14:sldId id="670"/>
            <p14:sldId id="672"/>
            <p14:sldId id="577"/>
            <p14:sldId id="671"/>
            <p14:sldId id="673"/>
            <p14:sldId id="674"/>
            <p14:sldId id="675"/>
            <p14:sldId id="676"/>
            <p14:sldId id="714"/>
            <p14:sldId id="677"/>
            <p14:sldId id="678"/>
            <p14:sldId id="685"/>
            <p14:sldId id="679"/>
            <p14:sldId id="680"/>
            <p14:sldId id="681"/>
            <p14:sldId id="682"/>
            <p14:sldId id="684"/>
          </p14:sldIdLst>
        </p14:section>
        <p14:section name="Kontrola" id="{BD09D478-1081-43B3-8440-E6D470ADFD07}">
          <p14:sldIdLst>
            <p14:sldId id="683"/>
            <p14:sldId id="686"/>
            <p14:sldId id="712"/>
            <p14:sldId id="636"/>
            <p14:sldId id="488"/>
            <p14:sldId id="637"/>
            <p14:sldId id="638"/>
            <p14:sldId id="639"/>
            <p14:sldId id="640"/>
            <p14:sldId id="641"/>
            <p14:sldId id="391"/>
            <p14:sldId id="687"/>
            <p14:sldId id="692"/>
            <p14:sldId id="693"/>
            <p14:sldId id="694"/>
            <p14:sldId id="605"/>
            <p14:sldId id="606"/>
            <p14:sldId id="608"/>
            <p14:sldId id="607"/>
            <p14:sldId id="695"/>
            <p14:sldId id="696"/>
            <p14:sldId id="538"/>
            <p14:sldId id="539"/>
          </p14:sldIdLst>
        </p14:section>
        <p14:section name="Sankcje" id="{BA496BCC-21D8-4C44-85BA-A91C042AE4AA}">
          <p14:sldIdLst>
            <p14:sldId id="614"/>
            <p14:sldId id="650"/>
            <p14:sldId id="646"/>
            <p14:sldId id="613"/>
            <p14:sldId id="647"/>
            <p14:sldId id="648"/>
            <p14:sldId id="649"/>
            <p14:sldId id="536"/>
            <p14:sldId id="602"/>
            <p14:sldId id="591"/>
            <p14:sldId id="485"/>
            <p14:sldId id="615"/>
          </p14:sldIdLst>
        </p14:section>
        <p14:section name="Decyzja naprawcza i plany miejscowe" id="{0E2E7110-2CA0-419F-A4C3-5708ED47882D}">
          <p14:sldIdLst>
            <p14:sldId id="617"/>
            <p14:sldId id="618"/>
            <p14:sldId id="551"/>
            <p14:sldId id="619"/>
            <p14:sldId id="620"/>
            <p14:sldId id="621"/>
            <p14:sldId id="697"/>
            <p14:sldId id="698"/>
            <p14:sldId id="563"/>
            <p14:sldId id="564"/>
            <p14:sldId id="565"/>
          </p14:sldIdLst>
        </p14:section>
        <p14:section name="Pytania" id="{F7C2CC7E-0E65-419C-AEF1-707826F2CEEA}">
          <p14:sldIdLst>
            <p14:sldId id="713"/>
            <p14:sldId id="69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BEA7AA-956B-41DC-BCD8-F57E0905249D}" v="1" dt="2025-01-10T10:12:38.6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microsoft.com/office/2015/10/relationships/revisionInfo" Target="revisionInfo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łosz Jakubowski" userId="3b486f07-e7b0-4257-8361-c78a8d33a414" providerId="ADAL" clId="{84BEA7AA-956B-41DC-BCD8-F57E0905249D}"/>
    <pc:docChg chg="modSld">
      <pc:chgData name="Miłosz Jakubowski" userId="3b486f07-e7b0-4257-8361-c78a8d33a414" providerId="ADAL" clId="{84BEA7AA-956B-41DC-BCD8-F57E0905249D}" dt="2025-01-10T10:12:37.153" v="9" actId="20577"/>
      <pc:docMkLst>
        <pc:docMk/>
      </pc:docMkLst>
      <pc:sldChg chg="modSp mod">
        <pc:chgData name="Miłosz Jakubowski" userId="3b486f07-e7b0-4257-8361-c78a8d33a414" providerId="ADAL" clId="{84BEA7AA-956B-41DC-BCD8-F57E0905249D}" dt="2024-12-18T15:10:00.878" v="8" actId="20577"/>
        <pc:sldMkLst>
          <pc:docMk/>
          <pc:sldMk cId="2324147970" sldId="576"/>
        </pc:sldMkLst>
        <pc:graphicFrameChg chg="modGraphic">
          <ac:chgData name="Miłosz Jakubowski" userId="3b486f07-e7b0-4257-8361-c78a8d33a414" providerId="ADAL" clId="{84BEA7AA-956B-41DC-BCD8-F57E0905249D}" dt="2024-12-18T15:10:00.878" v="8" actId="20577"/>
          <ac:graphicFrameMkLst>
            <pc:docMk/>
            <pc:sldMk cId="2324147970" sldId="576"/>
            <ac:graphicFrameMk id="4" creationId="{9BA046BB-CE51-0E47-FE7D-FFCB8196AD44}"/>
          </ac:graphicFrameMkLst>
        </pc:graphicFrameChg>
      </pc:sldChg>
      <pc:sldChg chg="modSp mod">
        <pc:chgData name="Miłosz Jakubowski" userId="3b486f07-e7b0-4257-8361-c78a8d33a414" providerId="ADAL" clId="{84BEA7AA-956B-41DC-BCD8-F57E0905249D}" dt="2025-01-10T10:12:37.153" v="9" actId="20577"/>
        <pc:sldMkLst>
          <pc:docMk/>
          <pc:sldMk cId="1679263159" sldId="699"/>
        </pc:sldMkLst>
        <pc:spChg chg="mod">
          <ac:chgData name="Miłosz Jakubowski" userId="3b486f07-e7b0-4257-8361-c78a8d33a414" providerId="ADAL" clId="{84BEA7AA-956B-41DC-BCD8-F57E0905249D}" dt="2025-01-10T10:12:37.153" v="9" actId="20577"/>
          <ac:spMkLst>
            <pc:docMk/>
            <pc:sldMk cId="1679263159" sldId="699"/>
            <ac:spMk id="4" creationId="{885F7A96-13EE-5148-8C4C-FF7291DA5A59}"/>
          </ac:spMkLst>
        </pc:spChg>
      </pc:sldChg>
    </pc:docChg>
  </pc:docChgLst>
  <pc:docChgLst>
    <pc:chgData name="Miłosz Jakubowski" userId="3b486f07-e7b0-4257-8361-c78a8d33a414" providerId="ADAL" clId="{39C48EB0-0BAE-46FE-B048-7EAF532543C0}"/>
    <pc:docChg chg="undo custSel addSld delSld modSld modMainMaster modSection">
      <pc:chgData name="Miłosz Jakubowski" userId="3b486f07-e7b0-4257-8361-c78a8d33a414" providerId="ADAL" clId="{39C48EB0-0BAE-46FE-B048-7EAF532543C0}" dt="2024-05-15T23:22:24.385" v="75" actId="20577"/>
      <pc:docMkLst>
        <pc:docMk/>
      </pc:docMkLst>
      <pc:sldChg chg="add del">
        <pc:chgData name="Miłosz Jakubowski" userId="3b486f07-e7b0-4257-8361-c78a8d33a414" providerId="ADAL" clId="{39C48EB0-0BAE-46FE-B048-7EAF532543C0}" dt="2024-05-15T22:47:59.168" v="3" actId="47"/>
        <pc:sldMkLst>
          <pc:docMk/>
          <pc:sldMk cId="2820597306" sldId="258"/>
        </pc:sldMkLst>
      </pc:sldChg>
      <pc:sldChg chg="modSp mod">
        <pc:chgData name="Miłosz Jakubowski" userId="3b486f07-e7b0-4257-8361-c78a8d33a414" providerId="ADAL" clId="{39C48EB0-0BAE-46FE-B048-7EAF532543C0}" dt="2024-05-15T23:21:56.561" v="71" actId="20577"/>
        <pc:sldMkLst>
          <pc:docMk/>
          <pc:sldMk cId="2258556880" sldId="617"/>
        </pc:sldMkLst>
      </pc:sldChg>
      <pc:sldChg chg="add del">
        <pc:chgData name="Miłosz Jakubowski" userId="3b486f07-e7b0-4257-8361-c78a8d33a414" providerId="ADAL" clId="{39C48EB0-0BAE-46FE-B048-7EAF532543C0}" dt="2024-05-15T22:59:25.677" v="5" actId="47"/>
        <pc:sldMkLst>
          <pc:docMk/>
          <pc:sldMk cId="870508490" sldId="696"/>
        </pc:sldMkLst>
      </pc:sldChg>
      <pc:sldChg chg="modSp mod">
        <pc:chgData name="Miłosz Jakubowski" userId="3b486f07-e7b0-4257-8361-c78a8d33a414" providerId="ADAL" clId="{39C48EB0-0BAE-46FE-B048-7EAF532543C0}" dt="2024-05-15T23:22:24.385" v="75" actId="20577"/>
        <pc:sldMkLst>
          <pc:docMk/>
          <pc:sldMk cId="2187080" sldId="698"/>
        </pc:sldMkLst>
      </pc:sldChg>
      <pc:sldMasterChg chg="modSldLayout">
        <pc:chgData name="Miłosz Jakubowski" userId="3b486f07-e7b0-4257-8361-c78a8d33a414" providerId="ADAL" clId="{39C48EB0-0BAE-46FE-B048-7EAF532543C0}" dt="2024-05-15T18:48:55.782" v="1" actId="1076"/>
        <pc:sldMasterMkLst>
          <pc:docMk/>
          <pc:sldMasterMk cId="2419307510" sldId="2147483660"/>
        </pc:sldMasterMkLst>
        <pc:sldLayoutChg chg="modSp mod">
          <pc:chgData name="Miłosz Jakubowski" userId="3b486f07-e7b0-4257-8361-c78a8d33a414" providerId="ADAL" clId="{39C48EB0-0BAE-46FE-B048-7EAF532543C0}" dt="2024-05-15T18:48:55.782" v="1" actId="1076"/>
          <pc:sldLayoutMkLst>
            <pc:docMk/>
            <pc:sldMasterMk cId="2419307510" sldId="2147483660"/>
            <pc:sldLayoutMk cId="284928173" sldId="2147483662"/>
          </pc:sldLayoutMkLst>
        </pc:sldLayoutChg>
      </pc:sldMasterChg>
    </pc:docChg>
  </pc:docChgLst>
  <pc:docChgLst>
    <pc:chgData name="Miłosz Jakubowski" userId="3b486f07-e7b0-4257-8361-c78a8d33a414" providerId="ADAL" clId="{32F0DCDA-8DA8-4400-AE49-48F49CA03700}"/>
    <pc:docChg chg="custSel modSld">
      <pc:chgData name="Miłosz Jakubowski" userId="3b486f07-e7b0-4257-8361-c78a8d33a414" providerId="ADAL" clId="{32F0DCDA-8DA8-4400-AE49-48F49CA03700}" dt="2024-12-02T07:23:01.556" v="6" actId="27636"/>
      <pc:docMkLst>
        <pc:docMk/>
      </pc:docMkLst>
      <pc:sldChg chg="modSp mod">
        <pc:chgData name="Miłosz Jakubowski" userId="3b486f07-e7b0-4257-8361-c78a8d33a414" providerId="ADAL" clId="{32F0DCDA-8DA8-4400-AE49-48F49CA03700}" dt="2024-12-02T07:23:01.556" v="6" actId="27636"/>
        <pc:sldMkLst>
          <pc:docMk/>
          <pc:sldMk cId="1797489508" sldId="652"/>
        </pc:sldMkLst>
        <pc:spChg chg="mod">
          <ac:chgData name="Miłosz Jakubowski" userId="3b486f07-e7b0-4257-8361-c78a8d33a414" providerId="ADAL" clId="{32F0DCDA-8DA8-4400-AE49-48F49CA03700}" dt="2024-12-02T07:23:01.556" v="6" actId="27636"/>
          <ac:spMkLst>
            <pc:docMk/>
            <pc:sldMk cId="1797489508" sldId="652"/>
            <ac:spMk id="3" creationId="{E44CBEBE-C424-7DF1-BD22-8118347CA6EF}"/>
          </ac:spMkLst>
        </pc:spChg>
      </pc:sldChg>
    </pc:docChg>
  </pc:docChgLst>
  <pc:docChgLst>
    <pc:chgData name="Miłosz Jakubowski" userId="3b486f07-e7b0-4257-8361-c78a8d33a414" providerId="ADAL" clId="{FD192246-7D4C-4618-9D0D-B5028593BD35}"/>
    <pc:docChg chg="undo custSel addSld delSld modSld modSection">
      <pc:chgData name="Miłosz Jakubowski" userId="3b486f07-e7b0-4257-8361-c78a8d33a414" providerId="ADAL" clId="{FD192246-7D4C-4618-9D0D-B5028593BD35}" dt="2024-11-29T13:34:51.145" v="1738" actId="20577"/>
      <pc:docMkLst>
        <pc:docMk/>
      </pc:docMkLst>
      <pc:sldChg chg="modSp mod">
        <pc:chgData name="Miłosz Jakubowski" userId="3b486f07-e7b0-4257-8361-c78a8d33a414" providerId="ADAL" clId="{FD192246-7D4C-4618-9D0D-B5028593BD35}" dt="2024-11-29T12:31:23.738" v="110" actId="20577"/>
        <pc:sldMkLst>
          <pc:docMk/>
          <pc:sldMk cId="1958842844" sldId="257"/>
        </pc:sldMkLst>
        <pc:spChg chg="mod">
          <ac:chgData name="Miłosz Jakubowski" userId="3b486f07-e7b0-4257-8361-c78a8d33a414" providerId="ADAL" clId="{FD192246-7D4C-4618-9D0D-B5028593BD35}" dt="2024-11-29T12:31:23.738" v="110" actId="20577"/>
          <ac:spMkLst>
            <pc:docMk/>
            <pc:sldMk cId="1958842844" sldId="257"/>
            <ac:spMk id="2" creationId="{1A509B34-E223-AE3F-82AF-AA0FEC9B09FE}"/>
          </ac:spMkLst>
        </pc:spChg>
        <pc:spChg chg="mod">
          <ac:chgData name="Miłosz Jakubowski" userId="3b486f07-e7b0-4257-8361-c78a8d33a414" providerId="ADAL" clId="{FD192246-7D4C-4618-9D0D-B5028593BD35}" dt="2024-11-29T11:52:29.229" v="10" actId="20577"/>
          <ac:spMkLst>
            <pc:docMk/>
            <pc:sldMk cId="1958842844" sldId="257"/>
            <ac:spMk id="3" creationId="{D40D6107-814F-DD04-6544-534E6E92149B}"/>
          </ac:spMkLst>
        </pc:spChg>
        <pc:picChg chg="mod">
          <ac:chgData name="Miłosz Jakubowski" userId="3b486f07-e7b0-4257-8361-c78a8d33a414" providerId="ADAL" clId="{FD192246-7D4C-4618-9D0D-B5028593BD35}" dt="2024-11-29T11:53:11.114" v="18" actId="29295"/>
          <ac:picMkLst>
            <pc:docMk/>
            <pc:sldMk cId="1958842844" sldId="257"/>
            <ac:picMk id="6" creationId="{98676A9F-E743-AB46-EA90-210139345801}"/>
          </ac:picMkLst>
        </pc:picChg>
      </pc:sldChg>
      <pc:sldChg chg="modSp mod">
        <pc:chgData name="Miłosz Jakubowski" userId="3b486f07-e7b0-4257-8361-c78a8d33a414" providerId="ADAL" clId="{FD192246-7D4C-4618-9D0D-B5028593BD35}" dt="2024-11-29T12:32:55.326" v="184" actId="14826"/>
        <pc:sldMkLst>
          <pc:docMk/>
          <pc:sldMk cId="2820597306" sldId="258"/>
        </pc:sldMkLst>
        <pc:spChg chg="mod">
          <ac:chgData name="Miłosz Jakubowski" userId="3b486f07-e7b0-4257-8361-c78a8d33a414" providerId="ADAL" clId="{FD192246-7D4C-4618-9D0D-B5028593BD35}" dt="2024-11-29T12:25:08.111" v="103" actId="20577"/>
          <ac:spMkLst>
            <pc:docMk/>
            <pc:sldMk cId="2820597306" sldId="258"/>
            <ac:spMk id="2" creationId="{A053522D-31F0-D935-2D46-5D1397F194EF}"/>
          </ac:spMkLst>
        </pc:spChg>
        <pc:picChg chg="mod">
          <ac:chgData name="Miłosz Jakubowski" userId="3b486f07-e7b0-4257-8361-c78a8d33a414" providerId="ADAL" clId="{FD192246-7D4C-4618-9D0D-B5028593BD35}" dt="2024-11-29T12:32:55.326" v="184" actId="14826"/>
          <ac:picMkLst>
            <pc:docMk/>
            <pc:sldMk cId="2820597306" sldId="258"/>
            <ac:picMk id="5" creationId="{4C8222EF-8433-AD73-4868-C9A08480ED6F}"/>
          </ac:picMkLst>
        </pc:picChg>
        <pc:picChg chg="mod">
          <ac:chgData name="Miłosz Jakubowski" userId="3b486f07-e7b0-4257-8361-c78a8d33a414" providerId="ADAL" clId="{FD192246-7D4C-4618-9D0D-B5028593BD35}" dt="2024-11-29T12:25:16.483" v="104" actId="14826"/>
          <ac:picMkLst>
            <pc:docMk/>
            <pc:sldMk cId="2820597306" sldId="258"/>
            <ac:picMk id="7" creationId="{CCF6297A-017A-9887-AACD-4C14CDE99DE0}"/>
          </ac:picMkLst>
        </pc:picChg>
      </pc:sldChg>
      <pc:sldChg chg="modSp mod">
        <pc:chgData name="Miłosz Jakubowski" userId="3b486f07-e7b0-4257-8361-c78a8d33a414" providerId="ADAL" clId="{FD192246-7D4C-4618-9D0D-B5028593BD35}" dt="2024-11-29T12:40:29.968" v="207" actId="20577"/>
        <pc:sldMkLst>
          <pc:docMk/>
          <pc:sldMk cId="3266523452" sldId="259"/>
        </pc:sldMkLst>
        <pc:spChg chg="mod">
          <ac:chgData name="Miłosz Jakubowski" userId="3b486f07-e7b0-4257-8361-c78a8d33a414" providerId="ADAL" clId="{FD192246-7D4C-4618-9D0D-B5028593BD35}" dt="2024-11-29T12:40:29.968" v="207" actId="20577"/>
          <ac:spMkLst>
            <pc:docMk/>
            <pc:sldMk cId="3266523452" sldId="259"/>
            <ac:spMk id="3" creationId="{8728C752-F0EA-073B-7477-E7D7F9BAD6C3}"/>
          </ac:spMkLst>
        </pc:spChg>
      </pc:sldChg>
      <pc:sldChg chg="del">
        <pc:chgData name="Miłosz Jakubowski" userId="3b486f07-e7b0-4257-8361-c78a8d33a414" providerId="ADAL" clId="{FD192246-7D4C-4618-9D0D-B5028593BD35}" dt="2024-11-29T11:54:28.976" v="21" actId="47"/>
        <pc:sldMkLst>
          <pc:docMk/>
          <pc:sldMk cId="25766195" sldId="459"/>
        </pc:sldMkLst>
      </pc:sldChg>
      <pc:sldChg chg="modSp mod">
        <pc:chgData name="Miłosz Jakubowski" userId="3b486f07-e7b0-4257-8361-c78a8d33a414" providerId="ADAL" clId="{FD192246-7D4C-4618-9D0D-B5028593BD35}" dt="2024-11-29T13:21:19.145" v="1435" actId="20577"/>
        <pc:sldMkLst>
          <pc:docMk/>
          <pc:sldMk cId="1210071588" sldId="637"/>
        </pc:sldMkLst>
        <pc:spChg chg="mod">
          <ac:chgData name="Miłosz Jakubowski" userId="3b486f07-e7b0-4257-8361-c78a8d33a414" providerId="ADAL" clId="{FD192246-7D4C-4618-9D0D-B5028593BD35}" dt="2024-11-29T13:21:19.145" v="1435" actId="20577"/>
          <ac:spMkLst>
            <pc:docMk/>
            <pc:sldMk cId="1210071588" sldId="637"/>
            <ac:spMk id="3" creationId="{D2798ECD-64AC-C033-4B52-010AF9BA48A2}"/>
          </ac:spMkLst>
        </pc:spChg>
      </pc:sldChg>
      <pc:sldChg chg="modSp mod">
        <pc:chgData name="Miłosz Jakubowski" userId="3b486f07-e7b0-4257-8361-c78a8d33a414" providerId="ADAL" clId="{FD192246-7D4C-4618-9D0D-B5028593BD35}" dt="2024-11-29T13:10:26.021" v="1097" actId="207"/>
        <pc:sldMkLst>
          <pc:docMk/>
          <pc:sldMk cId="2732654559" sldId="640"/>
        </pc:sldMkLst>
        <pc:spChg chg="mod">
          <ac:chgData name="Miłosz Jakubowski" userId="3b486f07-e7b0-4257-8361-c78a8d33a414" providerId="ADAL" clId="{FD192246-7D4C-4618-9D0D-B5028593BD35}" dt="2024-11-29T13:10:26.021" v="1097" actId="207"/>
          <ac:spMkLst>
            <pc:docMk/>
            <pc:sldMk cId="2732654559" sldId="640"/>
            <ac:spMk id="3" creationId="{CEFE06C5-32AC-DFCA-0A8E-7E8103E4E1F0}"/>
          </ac:spMkLst>
        </pc:spChg>
      </pc:sldChg>
      <pc:sldChg chg="modSp mod">
        <pc:chgData name="Miłosz Jakubowski" userId="3b486f07-e7b0-4257-8361-c78a8d33a414" providerId="ADAL" clId="{FD192246-7D4C-4618-9D0D-B5028593BD35}" dt="2024-11-29T12:20:47.307" v="102" actId="20577"/>
        <pc:sldMkLst>
          <pc:docMk/>
          <pc:sldMk cId="1575405717" sldId="649"/>
        </pc:sldMkLst>
        <pc:spChg chg="mod">
          <ac:chgData name="Miłosz Jakubowski" userId="3b486f07-e7b0-4257-8361-c78a8d33a414" providerId="ADAL" clId="{FD192246-7D4C-4618-9D0D-B5028593BD35}" dt="2024-11-29T12:20:47.307" v="102" actId="20577"/>
          <ac:spMkLst>
            <pc:docMk/>
            <pc:sldMk cId="1575405717" sldId="649"/>
            <ac:spMk id="3" creationId="{9FE50AA4-D15B-4278-96BA-D2CB83708598}"/>
          </ac:spMkLst>
        </pc:spChg>
      </pc:sldChg>
      <pc:sldChg chg="modSp add mod">
        <pc:chgData name="Miłosz Jakubowski" userId="3b486f07-e7b0-4257-8361-c78a8d33a414" providerId="ADAL" clId="{FD192246-7D4C-4618-9D0D-B5028593BD35}" dt="2024-11-29T11:54:26.783" v="20" actId="27636"/>
        <pc:sldMkLst>
          <pc:docMk/>
          <pc:sldMk cId="1797489508" sldId="652"/>
        </pc:sldMkLst>
        <pc:spChg chg="mod">
          <ac:chgData name="Miłosz Jakubowski" userId="3b486f07-e7b0-4257-8361-c78a8d33a414" providerId="ADAL" clId="{FD192246-7D4C-4618-9D0D-B5028593BD35}" dt="2024-11-29T11:54:26.783" v="20" actId="27636"/>
          <ac:spMkLst>
            <pc:docMk/>
            <pc:sldMk cId="1797489508" sldId="652"/>
            <ac:spMk id="3" creationId="{E44CBEBE-C424-7DF1-BD22-8118347CA6EF}"/>
          </ac:spMkLst>
        </pc:spChg>
      </pc:sldChg>
      <pc:sldChg chg="modSp mod">
        <pc:chgData name="Miłosz Jakubowski" userId="3b486f07-e7b0-4257-8361-c78a8d33a414" providerId="ADAL" clId="{FD192246-7D4C-4618-9D0D-B5028593BD35}" dt="2024-11-29T13:28:33.057" v="1621" actId="20577"/>
        <pc:sldMkLst>
          <pc:docMk/>
          <pc:sldMk cId="380132057" sldId="671"/>
        </pc:sldMkLst>
        <pc:spChg chg="mod">
          <ac:chgData name="Miłosz Jakubowski" userId="3b486f07-e7b0-4257-8361-c78a8d33a414" providerId="ADAL" clId="{FD192246-7D4C-4618-9D0D-B5028593BD35}" dt="2024-11-29T13:28:33.057" v="1621" actId="20577"/>
          <ac:spMkLst>
            <pc:docMk/>
            <pc:sldMk cId="380132057" sldId="671"/>
            <ac:spMk id="3" creationId="{1D510D16-716A-1475-E0D8-57AFE4CE99B4}"/>
          </ac:spMkLst>
        </pc:spChg>
      </pc:sldChg>
      <pc:sldChg chg="modSp mod">
        <pc:chgData name="Miłosz Jakubowski" userId="3b486f07-e7b0-4257-8361-c78a8d33a414" providerId="ADAL" clId="{FD192246-7D4C-4618-9D0D-B5028593BD35}" dt="2024-11-29T13:11:05.024" v="1099" actId="20577"/>
        <pc:sldMkLst>
          <pc:docMk/>
          <pc:sldMk cId="4268535805" sldId="677"/>
        </pc:sldMkLst>
        <pc:spChg chg="mod">
          <ac:chgData name="Miłosz Jakubowski" userId="3b486f07-e7b0-4257-8361-c78a8d33a414" providerId="ADAL" clId="{FD192246-7D4C-4618-9D0D-B5028593BD35}" dt="2024-11-29T13:11:05.024" v="1099" actId="20577"/>
          <ac:spMkLst>
            <pc:docMk/>
            <pc:sldMk cId="4268535805" sldId="677"/>
            <ac:spMk id="3" creationId="{98907928-B8F6-9BC1-78A0-2A37440BD8D9}"/>
          </ac:spMkLst>
        </pc:spChg>
      </pc:sldChg>
      <pc:sldChg chg="modSp mod">
        <pc:chgData name="Miłosz Jakubowski" userId="3b486f07-e7b0-4257-8361-c78a8d33a414" providerId="ADAL" clId="{FD192246-7D4C-4618-9D0D-B5028593BD35}" dt="2024-11-29T11:55:50.052" v="25" actId="207"/>
        <pc:sldMkLst>
          <pc:docMk/>
          <pc:sldMk cId="1722359172" sldId="678"/>
        </pc:sldMkLst>
        <pc:graphicFrameChg chg="modGraphic">
          <ac:chgData name="Miłosz Jakubowski" userId="3b486f07-e7b0-4257-8361-c78a8d33a414" providerId="ADAL" clId="{FD192246-7D4C-4618-9D0D-B5028593BD35}" dt="2024-11-29T11:55:50.052" v="25" actId="207"/>
          <ac:graphicFrameMkLst>
            <pc:docMk/>
            <pc:sldMk cId="1722359172" sldId="678"/>
            <ac:graphicFrameMk id="5" creationId="{E2477288-6ED0-9157-39B0-A29890731855}"/>
          </ac:graphicFrameMkLst>
        </pc:graphicFrameChg>
      </pc:sldChg>
      <pc:sldChg chg="modSp mod">
        <pc:chgData name="Miłosz Jakubowski" userId="3b486f07-e7b0-4257-8361-c78a8d33a414" providerId="ADAL" clId="{FD192246-7D4C-4618-9D0D-B5028593BD35}" dt="2024-11-29T12:52:30.145" v="464" actId="20577"/>
        <pc:sldMkLst>
          <pc:docMk/>
          <pc:sldMk cId="2562945093" sldId="686"/>
        </pc:sldMkLst>
        <pc:spChg chg="mod">
          <ac:chgData name="Miłosz Jakubowski" userId="3b486f07-e7b0-4257-8361-c78a8d33a414" providerId="ADAL" clId="{FD192246-7D4C-4618-9D0D-B5028593BD35}" dt="2024-11-29T12:52:30.145" v="464" actId="20577"/>
          <ac:spMkLst>
            <pc:docMk/>
            <pc:sldMk cId="2562945093" sldId="686"/>
            <ac:spMk id="3" creationId="{01500FAD-B35F-BE6F-98BF-962F6D91C5DF}"/>
          </ac:spMkLst>
        </pc:spChg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2746125516" sldId="700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2640914643" sldId="701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904902266" sldId="702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1644791724" sldId="703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2046641382" sldId="704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380518890" sldId="705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1663408209" sldId="706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1829537578" sldId="707"/>
        </pc:sldMkLst>
      </pc:sldChg>
      <pc:sldChg chg="del">
        <pc:chgData name="Miłosz Jakubowski" userId="3b486f07-e7b0-4257-8361-c78a8d33a414" providerId="ADAL" clId="{FD192246-7D4C-4618-9D0D-B5028593BD35}" dt="2024-11-29T13:12:14.905" v="1100" actId="47"/>
        <pc:sldMkLst>
          <pc:docMk/>
          <pc:sldMk cId="4049352430" sldId="708"/>
        </pc:sldMkLst>
      </pc:sldChg>
      <pc:sldChg chg="addSp delSp modSp new mod">
        <pc:chgData name="Miłosz Jakubowski" userId="3b486f07-e7b0-4257-8361-c78a8d33a414" providerId="ADAL" clId="{FD192246-7D4C-4618-9D0D-B5028593BD35}" dt="2024-11-29T12:33:20.165" v="190" actId="14100"/>
        <pc:sldMkLst>
          <pc:docMk/>
          <pc:sldMk cId="812223179" sldId="709"/>
        </pc:sldMkLst>
        <pc:spChg chg="mod">
          <ac:chgData name="Miłosz Jakubowski" userId="3b486f07-e7b0-4257-8361-c78a8d33a414" providerId="ADAL" clId="{FD192246-7D4C-4618-9D0D-B5028593BD35}" dt="2024-11-29T12:32:42.751" v="183" actId="20577"/>
          <ac:spMkLst>
            <pc:docMk/>
            <pc:sldMk cId="812223179" sldId="709"/>
            <ac:spMk id="2" creationId="{5C1657CF-7C7F-5491-A6CC-7D98A58BE0D6}"/>
          </ac:spMkLst>
        </pc:spChg>
        <pc:picChg chg="add mod">
          <ac:chgData name="Miłosz Jakubowski" userId="3b486f07-e7b0-4257-8361-c78a8d33a414" providerId="ADAL" clId="{FD192246-7D4C-4618-9D0D-B5028593BD35}" dt="2024-11-29T12:32:29.661" v="154" actId="1076"/>
          <ac:picMkLst>
            <pc:docMk/>
            <pc:sldMk cId="812223179" sldId="709"/>
            <ac:picMk id="4" creationId="{5FBC711D-606E-A433-9E66-DEF2F7493D0C}"/>
          </ac:picMkLst>
        </pc:picChg>
        <pc:picChg chg="add mod">
          <ac:chgData name="Miłosz Jakubowski" userId="3b486f07-e7b0-4257-8361-c78a8d33a414" providerId="ADAL" clId="{FD192246-7D4C-4618-9D0D-B5028593BD35}" dt="2024-11-29T12:33:20.165" v="190" actId="14100"/>
          <ac:picMkLst>
            <pc:docMk/>
            <pc:sldMk cId="812223179" sldId="709"/>
            <ac:picMk id="6" creationId="{120CEDDA-9239-0C6A-AF8C-6812126CDE20}"/>
          </ac:picMkLst>
        </pc:picChg>
      </pc:sldChg>
      <pc:sldChg chg="modSp new del mod">
        <pc:chgData name="Miłosz Jakubowski" userId="3b486f07-e7b0-4257-8361-c78a8d33a414" providerId="ADAL" clId="{FD192246-7D4C-4618-9D0D-B5028593BD35}" dt="2024-11-29T12:20:31.026" v="101" actId="2696"/>
        <pc:sldMkLst>
          <pc:docMk/>
          <pc:sldMk cId="1703928364" sldId="709"/>
        </pc:sldMkLst>
      </pc:sldChg>
      <pc:sldChg chg="new del">
        <pc:chgData name="Miłosz Jakubowski" userId="3b486f07-e7b0-4257-8361-c78a8d33a414" providerId="ADAL" clId="{FD192246-7D4C-4618-9D0D-B5028593BD35}" dt="2024-11-29T12:33:50.771" v="193" actId="47"/>
        <pc:sldMkLst>
          <pc:docMk/>
          <pc:sldMk cId="3987226615" sldId="710"/>
        </pc:sldMkLst>
      </pc:sldChg>
      <pc:sldChg chg="addSp delSp modSp add mod">
        <pc:chgData name="Miłosz Jakubowski" userId="3b486f07-e7b0-4257-8361-c78a8d33a414" providerId="ADAL" clId="{FD192246-7D4C-4618-9D0D-B5028593BD35}" dt="2024-11-29T12:37:10.822" v="206" actId="20577"/>
        <pc:sldMkLst>
          <pc:docMk/>
          <pc:sldMk cId="1348107559" sldId="711"/>
        </pc:sldMkLst>
        <pc:spChg chg="mod">
          <ac:chgData name="Miłosz Jakubowski" userId="3b486f07-e7b0-4257-8361-c78a8d33a414" providerId="ADAL" clId="{FD192246-7D4C-4618-9D0D-B5028593BD35}" dt="2024-11-29T12:37:10.822" v="206" actId="20577"/>
          <ac:spMkLst>
            <pc:docMk/>
            <pc:sldMk cId="1348107559" sldId="711"/>
            <ac:spMk id="2" creationId="{EE73FC28-BAEE-3E71-6E09-E43BF7EA6E91}"/>
          </ac:spMkLst>
        </pc:spChg>
        <pc:picChg chg="mod">
          <ac:chgData name="Miłosz Jakubowski" userId="3b486f07-e7b0-4257-8361-c78a8d33a414" providerId="ADAL" clId="{FD192246-7D4C-4618-9D0D-B5028593BD35}" dt="2024-11-29T12:36:09.211" v="199" actId="14826"/>
          <ac:picMkLst>
            <pc:docMk/>
            <pc:sldMk cId="1348107559" sldId="711"/>
            <ac:picMk id="4" creationId="{1E646E8D-AD86-5593-4E18-8BCD2682AB67}"/>
          </ac:picMkLst>
        </pc:picChg>
        <pc:picChg chg="mod">
          <ac:chgData name="Miłosz Jakubowski" userId="3b486f07-e7b0-4257-8361-c78a8d33a414" providerId="ADAL" clId="{FD192246-7D4C-4618-9D0D-B5028593BD35}" dt="2024-11-29T12:36:54.277" v="202" actId="14826"/>
          <ac:picMkLst>
            <pc:docMk/>
            <pc:sldMk cId="1348107559" sldId="711"/>
            <ac:picMk id="6" creationId="{534DA4D6-D187-9151-08E8-D3ADA7BD7482}"/>
          </ac:picMkLst>
        </pc:picChg>
      </pc:sldChg>
      <pc:sldChg chg="modSp new mod">
        <pc:chgData name="Miłosz Jakubowski" userId="3b486f07-e7b0-4257-8361-c78a8d33a414" providerId="ADAL" clId="{FD192246-7D4C-4618-9D0D-B5028593BD35}" dt="2024-11-29T13:01:19.319" v="963" actId="20577"/>
        <pc:sldMkLst>
          <pc:docMk/>
          <pc:sldMk cId="2693796201" sldId="712"/>
        </pc:sldMkLst>
        <pc:spChg chg="mod">
          <ac:chgData name="Miłosz Jakubowski" userId="3b486f07-e7b0-4257-8361-c78a8d33a414" providerId="ADAL" clId="{FD192246-7D4C-4618-9D0D-B5028593BD35}" dt="2024-11-29T12:58:50.272" v="499" actId="20577"/>
          <ac:spMkLst>
            <pc:docMk/>
            <pc:sldMk cId="2693796201" sldId="712"/>
            <ac:spMk id="2" creationId="{276AEAAB-339E-C070-0153-05987D21C4BD}"/>
          </ac:spMkLst>
        </pc:spChg>
        <pc:spChg chg="mod">
          <ac:chgData name="Miłosz Jakubowski" userId="3b486f07-e7b0-4257-8361-c78a8d33a414" providerId="ADAL" clId="{FD192246-7D4C-4618-9D0D-B5028593BD35}" dt="2024-11-29T13:01:19.319" v="963" actId="20577"/>
          <ac:spMkLst>
            <pc:docMk/>
            <pc:sldMk cId="2693796201" sldId="712"/>
            <ac:spMk id="3" creationId="{C7CFD25F-9F0B-DDC2-464B-9EA93EB0C250}"/>
          </ac:spMkLst>
        </pc:spChg>
      </pc:sldChg>
      <pc:sldChg chg="modSp new mod">
        <pc:chgData name="Miłosz Jakubowski" userId="3b486f07-e7b0-4257-8361-c78a8d33a414" providerId="ADAL" clId="{FD192246-7D4C-4618-9D0D-B5028593BD35}" dt="2024-11-29T13:12:36.626" v="1139" actId="20577"/>
        <pc:sldMkLst>
          <pc:docMk/>
          <pc:sldMk cId="1760796484" sldId="713"/>
        </pc:sldMkLst>
        <pc:spChg chg="mod">
          <ac:chgData name="Miłosz Jakubowski" userId="3b486f07-e7b0-4257-8361-c78a8d33a414" providerId="ADAL" clId="{FD192246-7D4C-4618-9D0D-B5028593BD35}" dt="2024-11-29T13:12:36.626" v="1139" actId="20577"/>
          <ac:spMkLst>
            <pc:docMk/>
            <pc:sldMk cId="1760796484" sldId="713"/>
            <ac:spMk id="2" creationId="{58F4292D-69CF-19F6-3C2F-D81AD7B0730B}"/>
          </ac:spMkLst>
        </pc:spChg>
      </pc:sldChg>
      <pc:sldChg chg="modSp new mod">
        <pc:chgData name="Miłosz Jakubowski" userId="3b486f07-e7b0-4257-8361-c78a8d33a414" providerId="ADAL" clId="{FD192246-7D4C-4618-9D0D-B5028593BD35}" dt="2024-11-29T13:34:51.145" v="1738" actId="20577"/>
        <pc:sldMkLst>
          <pc:docMk/>
          <pc:sldMk cId="477859436" sldId="714"/>
        </pc:sldMkLst>
        <pc:spChg chg="mod">
          <ac:chgData name="Miłosz Jakubowski" userId="3b486f07-e7b0-4257-8361-c78a8d33a414" providerId="ADAL" clId="{FD192246-7D4C-4618-9D0D-B5028593BD35}" dt="2024-11-29T13:34:18.483" v="1705" actId="20577"/>
          <ac:spMkLst>
            <pc:docMk/>
            <pc:sldMk cId="477859436" sldId="714"/>
            <ac:spMk id="2" creationId="{BD0BBCB9-834E-A439-8E54-B9970F36BEB2}"/>
          </ac:spMkLst>
        </pc:spChg>
        <pc:spChg chg="mod">
          <ac:chgData name="Miłosz Jakubowski" userId="3b486f07-e7b0-4257-8361-c78a8d33a414" providerId="ADAL" clId="{FD192246-7D4C-4618-9D0D-B5028593BD35}" dt="2024-11-29T13:34:51.145" v="1738" actId="20577"/>
          <ac:spMkLst>
            <pc:docMk/>
            <pc:sldMk cId="477859436" sldId="714"/>
            <ac:spMk id="3" creationId="{809EB578-F751-E15E-79D0-FA399CE902F9}"/>
          </ac:spMkLst>
        </pc:spChg>
      </pc:sldChg>
    </pc:docChg>
  </pc:docChgLst>
  <pc:docChgLst>
    <pc:chgData name="Miłosz Jakubowski" userId="3b486f07-e7b0-4257-8361-c78a8d33a414" providerId="ADAL" clId="{9FD3003C-5188-44CA-BAE3-BA059CED5E75}"/>
    <pc:docChg chg="modSld modSection">
      <pc:chgData name="Miłosz Jakubowski" userId="3b486f07-e7b0-4257-8361-c78a8d33a414" providerId="ADAL" clId="{9FD3003C-5188-44CA-BAE3-BA059CED5E75}" dt="2024-09-06T13:02:40.687" v="4" actId="20577"/>
      <pc:docMkLst>
        <pc:docMk/>
      </pc:docMkLst>
      <pc:sldChg chg="modSp mod">
        <pc:chgData name="Miłosz Jakubowski" userId="3b486f07-e7b0-4257-8361-c78a8d33a414" providerId="ADAL" clId="{9FD3003C-5188-44CA-BAE3-BA059CED5E75}" dt="2024-09-06T13:02:40.687" v="4" actId="20577"/>
        <pc:sldMkLst>
          <pc:docMk/>
          <pc:sldMk cId="3645150420" sldId="683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62C896-D5A2-40F3-9679-74635FC759BC}" type="doc">
      <dgm:prSet loTypeId="urn:microsoft.com/office/officeart/2005/8/layout/chevron2" loCatId="list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pl-PL"/>
        </a:p>
      </dgm:t>
    </dgm:pt>
    <dgm:pt modelId="{2EC3452B-DFDB-4A02-8A30-7E2680914BB6}">
      <dgm:prSet phldrT="[Tekst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pl-PL" b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UE</a:t>
          </a:r>
        </a:p>
      </dgm:t>
    </dgm:pt>
    <dgm:pt modelId="{1D13A172-2861-448E-8CBD-2F2FAE9D27D6}" type="parTrans" cxnId="{AEAC167F-E8AF-44C6-8FFA-B90CB0F096AD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8E524538-735F-4AAD-8371-A09A24C45146}" type="sibTrans" cxnId="{AEAC167F-E8AF-44C6-8FFA-B90CB0F096AD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67E8F9B8-C765-40DA-9EFB-24D0AEE2489F}">
      <dgm:prSet phldrT="[Tekst]" custT="1"/>
      <dgm:spPr/>
      <dgm:t>
        <a:bodyPr/>
        <a:lstStyle/>
        <a:p>
          <a:r>
            <a:rPr lang="pl-PL" sz="1400" b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Dyrektywa 2008/50/WE </a:t>
          </a:r>
          <a:r>
            <a:rPr lang="pl-PL" sz="1400" b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(CAFE): poziomy dopuszczalne, </a:t>
          </a:r>
          <a:r>
            <a:rPr lang="pl-PL" sz="1400" b="0" err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POPy</a:t>
          </a:r>
          <a:r>
            <a:rPr lang="pl-PL" sz="1400" b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, monitorowanie jakości powietrza.</a:t>
          </a:r>
        </a:p>
      </dgm:t>
    </dgm:pt>
    <dgm:pt modelId="{F094979F-FC65-4B31-B8CF-7C5D8E560F56}" type="parTrans" cxnId="{4FE22983-B34B-4B8D-8CC2-658E9221D26A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3B85B9E8-EE7F-4517-A287-56813484407E}" type="sibTrans" cxnId="{4FE22983-B34B-4B8D-8CC2-658E9221D26A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4CA69165-2DD9-45A0-A971-5A88AC87C29C}">
      <dgm:prSet phldrT="[Tekst]" custT="1"/>
      <dgm:spPr/>
      <dgm:t>
        <a:bodyPr/>
        <a:lstStyle/>
        <a:p>
          <a:r>
            <a:rPr lang="pl-PL" sz="1400" b="0" dirty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Dyrektywa 2004/107/WE : b(a)p.</a:t>
          </a:r>
        </a:p>
      </dgm:t>
    </dgm:pt>
    <dgm:pt modelId="{6A144863-4CB3-4FC4-B472-42F06852DD43}" type="parTrans" cxnId="{175DAD55-EE5B-44E0-8C9B-21CE17D98033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478CDDF4-9A23-4EE6-BACB-50F41AEE9C98}" type="sibTrans" cxnId="{175DAD55-EE5B-44E0-8C9B-21CE17D98033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5315A355-AA2C-4A70-BE1A-17DB1B390647}">
      <dgm:prSet phldrT="[Tekst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pl-PL" b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krajowe</a:t>
          </a:r>
        </a:p>
      </dgm:t>
    </dgm:pt>
    <dgm:pt modelId="{CC30247D-8445-47EE-AD0C-DCA7710DDD51}" type="parTrans" cxnId="{99E1A763-966B-44C1-87FC-6C997C14386F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43745308-1FE8-48A2-97D5-DBB67E5CC8C7}" type="sibTrans" cxnId="{99E1A763-966B-44C1-87FC-6C997C14386F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70CAF3F7-B93D-46EF-8234-C3CE004F13C7}">
      <dgm:prSet phldrT="[Tekst]" custT="1"/>
      <dgm:spPr/>
      <dgm:t>
        <a:bodyPr/>
        <a:lstStyle/>
        <a:p>
          <a:r>
            <a:rPr lang="pl-PL" sz="1400" b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Ochrony Środowiska </a:t>
          </a:r>
          <a:r>
            <a:rPr lang="pl-PL" sz="1400" b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oraz rozporządzenia.</a:t>
          </a:r>
          <a:endParaRPr lang="pl-PL" sz="1400" b="1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ED7D9CD4-57F9-460D-95A3-A3DC02211D42}" type="parTrans" cxnId="{5FAD24AE-FD38-4E18-8138-1640AC52354A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9F5B61A-8E69-4F67-831B-9718884D4782}" type="sibTrans" cxnId="{5FAD24AE-FD38-4E18-8138-1640AC52354A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7D9FCE23-1A3E-47CA-A075-25CE8F1DD0A2}">
      <dgm:prSet phldrT="[Tekst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pl-PL" b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miejscowe</a:t>
          </a:r>
        </a:p>
      </dgm:t>
    </dgm:pt>
    <dgm:pt modelId="{4B8E8B90-C4D6-4439-93B2-642CCECE8748}" type="parTrans" cxnId="{A25453F4-5222-4773-820A-A867E32739E8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6A0D3641-2EE2-47CF-BA9A-C1A7C5073502}" type="sibTrans" cxnId="{A25453F4-5222-4773-820A-A867E32739E8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E3E25C98-A159-4265-9139-68573ADC90C7}">
      <dgm:prSet phldrT="[Tekst]" custT="1"/>
      <dgm:spPr/>
      <dgm:t>
        <a:bodyPr/>
        <a:lstStyle/>
        <a:p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Wojewódzkie </a:t>
          </a:r>
          <a:r>
            <a:rPr lang="pl-PL" sz="1400" b="1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programy ochrony powietrza </a:t>
          </a: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wraz z planami działań krótkoterminowych.</a:t>
          </a:r>
        </a:p>
      </dgm:t>
    </dgm:pt>
    <dgm:pt modelId="{00431470-D9F7-4747-A6F8-D7C6A388AC12}" type="parTrans" cxnId="{8B533229-AFF5-4F50-8DEE-E23AB1D9F96F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D2D45E23-32A1-42FF-A4EE-1610BA48F160}" type="sibTrans" cxnId="{8B533229-AFF5-4F50-8DEE-E23AB1D9F96F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F0B63EC7-4879-4589-84DF-4A1EB14B05E1}">
      <dgm:prSet phldrT="[Tekst]" custT="1"/>
      <dgm:spPr/>
      <dgm:t>
        <a:bodyPr/>
        <a:lstStyle/>
        <a:p>
          <a:r>
            <a:rPr lang="pl-PL" sz="1400" b="0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Wojewódzkie </a:t>
          </a:r>
          <a:r>
            <a:rPr lang="pl-PL" sz="1400" b="1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uchwały antysmogowe </a:t>
          </a:r>
          <a:r>
            <a:rPr lang="pl-PL" sz="1400" b="0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tj. uchwały podejmowane na podstawie art. 96 POŚ.</a:t>
          </a:r>
        </a:p>
      </dgm:t>
    </dgm:pt>
    <dgm:pt modelId="{CF32AFFF-C833-40E1-AE80-C3E6479DA1A1}" type="parTrans" cxnId="{1B5F1B7F-93F2-4B45-8019-DFAB4272FD1D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294A9038-1021-404E-8093-E4082FECFB4F}" type="sibTrans" cxnId="{1B5F1B7F-93F2-4B45-8019-DFAB4272FD1D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20728DA6-CA65-4312-8B18-8434C3A9BCFA}">
      <dgm:prSet phldrT="[Tekst]" custT="1"/>
      <dgm:spPr/>
      <dgm:t>
        <a:bodyPr/>
        <a:lstStyle/>
        <a:p>
          <a:r>
            <a:rPr lang="pl-PL" sz="1400" b="0" dirty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Dyrektywa 2009/125/12 (</a:t>
          </a:r>
          <a:r>
            <a:rPr lang="pl-PL" sz="1400" b="0" dirty="0" err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ekoprojekt</a:t>
          </a:r>
          <a:r>
            <a:rPr lang="pl-PL" sz="1400" b="0" dirty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) + rozporządzenia: 2015/1189 (kotły na paliwo stałe), 2015/1185 (miejscowe ogrzewacze pomieszczeń na paliwo stałe).</a:t>
          </a:r>
        </a:p>
      </dgm:t>
    </dgm:pt>
    <dgm:pt modelId="{F93354F8-DD4F-4F78-BBBC-50917DB42D37}" type="parTrans" cxnId="{5F10B94F-CD46-4A08-92AB-A5F8A0174B7C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39757696-9667-4BE7-9416-623A35679372}" type="sibTrans" cxnId="{5F10B94F-CD46-4A08-92AB-A5F8A0174B7C}">
      <dgm:prSet/>
      <dgm:spPr/>
      <dgm:t>
        <a:bodyPr/>
        <a:lstStyle/>
        <a:p>
          <a:endParaRPr lang="pl-PL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F09CAE45-8537-4FDB-8251-16F33F7F1E88}">
      <dgm:prSet phldrT="[Tekst]" custT="1"/>
      <dgm:spPr/>
      <dgm:t>
        <a:bodyPr/>
        <a:lstStyle/>
        <a:p>
          <a:r>
            <a:rPr lang="pl-PL" sz="1400" b="0" i="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Plany</a:t>
          </a:r>
          <a:r>
            <a:rPr lang="pl-PL" sz="1400" b="0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miejscowe (?).</a:t>
          </a:r>
        </a:p>
      </dgm:t>
    </dgm:pt>
    <dgm:pt modelId="{1D8C1757-A4FB-48AA-89C9-5354F5F57028}" type="parTrans" cxnId="{6DACCC8D-101E-4C97-9D59-EE53DE9AD321}">
      <dgm:prSet/>
      <dgm:spPr/>
      <dgm:t>
        <a:bodyPr/>
        <a:lstStyle/>
        <a:p>
          <a:endParaRPr lang="pl-PL">
            <a:latin typeface="+mn-lt"/>
          </a:endParaRPr>
        </a:p>
      </dgm:t>
    </dgm:pt>
    <dgm:pt modelId="{622448E8-BCD6-4F6A-B91B-54AF58721E0E}" type="sibTrans" cxnId="{6DACCC8D-101E-4C97-9D59-EE53DE9AD321}">
      <dgm:prSet/>
      <dgm:spPr/>
      <dgm:t>
        <a:bodyPr/>
        <a:lstStyle/>
        <a:p>
          <a:endParaRPr lang="pl-PL">
            <a:latin typeface="+mn-lt"/>
          </a:endParaRPr>
        </a:p>
      </dgm:t>
    </dgm:pt>
    <dgm:pt modelId="{7EEB7592-EA4D-441A-A760-8EAA96271BD2}">
      <dgm:prSet phldrT="[Tekst]" custT="1"/>
      <dgm:spPr/>
      <dgm:t>
        <a:bodyPr/>
        <a:lstStyle/>
        <a:p>
          <a:r>
            <a:rPr lang="pl-PL" sz="1400" b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Ustawa o systemie monitorowania i kontrolowania jakości paliw.</a:t>
          </a:r>
          <a:endParaRPr lang="pl-PL" sz="1400" b="1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7C012313-868D-4F39-AC51-E7632356F28C}" type="parTrans" cxnId="{C3055BD5-E9A5-4B09-BD36-9FBD03FD76D4}">
      <dgm:prSet/>
      <dgm:spPr/>
      <dgm:t>
        <a:bodyPr/>
        <a:lstStyle/>
        <a:p>
          <a:endParaRPr lang="pl-PL">
            <a:latin typeface="+mn-lt"/>
          </a:endParaRPr>
        </a:p>
      </dgm:t>
    </dgm:pt>
    <dgm:pt modelId="{6CB25293-7DCC-47B3-8951-4CB207DA30F8}" type="sibTrans" cxnId="{C3055BD5-E9A5-4B09-BD36-9FBD03FD76D4}">
      <dgm:prSet/>
      <dgm:spPr/>
      <dgm:t>
        <a:bodyPr/>
        <a:lstStyle/>
        <a:p>
          <a:endParaRPr lang="pl-PL">
            <a:latin typeface="+mn-lt"/>
          </a:endParaRPr>
        </a:p>
      </dgm:t>
    </dgm:pt>
    <dgm:pt modelId="{4BBD3297-6F24-483C-9337-4E7A27D234E7}">
      <dgm:prSet phldrT="[Tekst]" custT="1"/>
      <dgm:spPr/>
      <dgm:t>
        <a:bodyPr/>
        <a:lstStyle/>
        <a:p>
          <a:r>
            <a:rPr lang="pl-PL" sz="1400" b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Ustawa o odpadach + ustawa o utrzymaniu czystości i porządku w gminach.</a:t>
          </a:r>
        </a:p>
      </dgm:t>
    </dgm:pt>
    <dgm:pt modelId="{F1BEDE35-A91E-4DC9-B6FE-E8F3974D4F65}" type="parTrans" cxnId="{971448D5-AAE5-4C8E-B081-301A6ACB2B53}">
      <dgm:prSet/>
      <dgm:spPr/>
      <dgm:t>
        <a:bodyPr/>
        <a:lstStyle/>
        <a:p>
          <a:endParaRPr lang="pl-PL">
            <a:latin typeface="+mn-lt"/>
          </a:endParaRPr>
        </a:p>
      </dgm:t>
    </dgm:pt>
    <dgm:pt modelId="{2F10B2CC-3604-46C2-8D00-B808B387EE75}" type="sibTrans" cxnId="{971448D5-AAE5-4C8E-B081-301A6ACB2B53}">
      <dgm:prSet/>
      <dgm:spPr/>
      <dgm:t>
        <a:bodyPr/>
        <a:lstStyle/>
        <a:p>
          <a:endParaRPr lang="pl-PL">
            <a:latin typeface="+mn-lt"/>
          </a:endParaRPr>
        </a:p>
      </dgm:t>
    </dgm:pt>
    <dgm:pt modelId="{D9A0DE39-E9A5-401C-B6A2-90574DB07F15}" type="pres">
      <dgm:prSet presAssocID="{8962C896-D5A2-40F3-9679-74635FC759BC}" presName="linearFlow" presStyleCnt="0">
        <dgm:presLayoutVars>
          <dgm:dir/>
          <dgm:animLvl val="lvl"/>
          <dgm:resizeHandles val="exact"/>
        </dgm:presLayoutVars>
      </dgm:prSet>
      <dgm:spPr/>
    </dgm:pt>
    <dgm:pt modelId="{1F312D87-E5C0-4D32-925C-B818CD5F93FB}" type="pres">
      <dgm:prSet presAssocID="{2EC3452B-DFDB-4A02-8A30-7E2680914BB6}" presName="composite" presStyleCnt="0"/>
      <dgm:spPr/>
    </dgm:pt>
    <dgm:pt modelId="{6D265211-F9BF-4B14-B039-BDA8BFEE55D1}" type="pres">
      <dgm:prSet presAssocID="{2EC3452B-DFDB-4A02-8A30-7E2680914BB6}" presName="parentText" presStyleLbl="alignNode1" presStyleIdx="0" presStyleCnt="3" custLinFactNeighborX="-69973" custLinFactNeighborY="-9687">
        <dgm:presLayoutVars>
          <dgm:chMax val="1"/>
          <dgm:bulletEnabled val="1"/>
        </dgm:presLayoutVars>
      </dgm:prSet>
      <dgm:spPr/>
    </dgm:pt>
    <dgm:pt modelId="{F6272023-386B-48CE-AE6B-8D9370459D4C}" type="pres">
      <dgm:prSet presAssocID="{2EC3452B-DFDB-4A02-8A30-7E2680914BB6}" presName="descendantText" presStyleLbl="alignAcc1" presStyleIdx="0" presStyleCnt="3">
        <dgm:presLayoutVars>
          <dgm:bulletEnabled val="1"/>
        </dgm:presLayoutVars>
      </dgm:prSet>
      <dgm:spPr/>
    </dgm:pt>
    <dgm:pt modelId="{815F1FD2-6C0C-4349-B3DB-10714475EAD3}" type="pres">
      <dgm:prSet presAssocID="{8E524538-735F-4AAD-8371-A09A24C45146}" presName="sp" presStyleCnt="0"/>
      <dgm:spPr/>
    </dgm:pt>
    <dgm:pt modelId="{AAF63023-8D64-46E0-9DC7-6F844926D0FD}" type="pres">
      <dgm:prSet presAssocID="{5315A355-AA2C-4A70-BE1A-17DB1B390647}" presName="composite" presStyleCnt="0"/>
      <dgm:spPr/>
    </dgm:pt>
    <dgm:pt modelId="{7CCC4370-902D-45FE-B9BF-E1E884604FCD}" type="pres">
      <dgm:prSet presAssocID="{5315A355-AA2C-4A70-BE1A-17DB1B390647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A25B0235-4494-4AC0-BE29-E0861022972E}" type="pres">
      <dgm:prSet presAssocID="{5315A355-AA2C-4A70-BE1A-17DB1B390647}" presName="descendantText" presStyleLbl="alignAcc1" presStyleIdx="1" presStyleCnt="3">
        <dgm:presLayoutVars>
          <dgm:bulletEnabled val="1"/>
        </dgm:presLayoutVars>
      </dgm:prSet>
      <dgm:spPr/>
    </dgm:pt>
    <dgm:pt modelId="{0022C69E-9DDA-4AAC-84BE-554A83134415}" type="pres">
      <dgm:prSet presAssocID="{43745308-1FE8-48A2-97D5-DBB67E5CC8C7}" presName="sp" presStyleCnt="0"/>
      <dgm:spPr/>
    </dgm:pt>
    <dgm:pt modelId="{683F5C35-E1C1-49EA-9DD2-926C38441551}" type="pres">
      <dgm:prSet presAssocID="{7D9FCE23-1A3E-47CA-A075-25CE8F1DD0A2}" presName="composite" presStyleCnt="0"/>
      <dgm:spPr/>
    </dgm:pt>
    <dgm:pt modelId="{CCA5AEF5-A909-4D87-89BF-27292841E4C3}" type="pres">
      <dgm:prSet presAssocID="{7D9FCE23-1A3E-47CA-A075-25CE8F1DD0A2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2FA63EA4-D10E-4B8A-9CAE-9ED737DB7CFF}" type="pres">
      <dgm:prSet presAssocID="{7D9FCE23-1A3E-47CA-A075-25CE8F1DD0A2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C4A5ED05-6AD6-4B40-9FA6-E4A023DB5A43}" type="presOf" srcId="{4CA69165-2DD9-45A0-A971-5A88AC87C29C}" destId="{F6272023-386B-48CE-AE6B-8D9370459D4C}" srcOrd="0" destOrd="1" presId="urn:microsoft.com/office/officeart/2005/8/layout/chevron2"/>
    <dgm:cxn modelId="{BDFCBB19-D04B-4362-AA07-DB2971841286}" type="presOf" srcId="{20728DA6-CA65-4312-8B18-8434C3A9BCFA}" destId="{F6272023-386B-48CE-AE6B-8D9370459D4C}" srcOrd="0" destOrd="2" presId="urn:microsoft.com/office/officeart/2005/8/layout/chevron2"/>
    <dgm:cxn modelId="{9D94531C-E137-43E0-A0AF-B487C7F0609D}" type="presOf" srcId="{70CAF3F7-B93D-46EF-8234-C3CE004F13C7}" destId="{A25B0235-4494-4AC0-BE29-E0861022972E}" srcOrd="0" destOrd="0" presId="urn:microsoft.com/office/officeart/2005/8/layout/chevron2"/>
    <dgm:cxn modelId="{8B533229-AFF5-4F50-8DEE-E23AB1D9F96F}" srcId="{7D9FCE23-1A3E-47CA-A075-25CE8F1DD0A2}" destId="{E3E25C98-A159-4265-9139-68573ADC90C7}" srcOrd="0" destOrd="0" parTransId="{00431470-D9F7-4747-A6F8-D7C6A388AC12}" sibTransId="{D2D45E23-32A1-42FF-A4EE-1610BA48F160}"/>
    <dgm:cxn modelId="{99E1A763-966B-44C1-87FC-6C997C14386F}" srcId="{8962C896-D5A2-40F3-9679-74635FC759BC}" destId="{5315A355-AA2C-4A70-BE1A-17DB1B390647}" srcOrd="1" destOrd="0" parTransId="{CC30247D-8445-47EE-AD0C-DCA7710DDD51}" sibTransId="{43745308-1FE8-48A2-97D5-DBB67E5CC8C7}"/>
    <dgm:cxn modelId="{1D5A0B6E-3BF3-4CA0-8EEF-E659BFD6A8FE}" type="presOf" srcId="{F0B63EC7-4879-4589-84DF-4A1EB14B05E1}" destId="{2FA63EA4-D10E-4B8A-9CAE-9ED737DB7CFF}" srcOrd="0" destOrd="1" presId="urn:microsoft.com/office/officeart/2005/8/layout/chevron2"/>
    <dgm:cxn modelId="{5F10B94F-CD46-4A08-92AB-A5F8A0174B7C}" srcId="{2EC3452B-DFDB-4A02-8A30-7E2680914BB6}" destId="{20728DA6-CA65-4312-8B18-8434C3A9BCFA}" srcOrd="2" destOrd="0" parTransId="{F93354F8-DD4F-4F78-BBBC-50917DB42D37}" sibTransId="{39757696-9667-4BE7-9416-623A35679372}"/>
    <dgm:cxn modelId="{175DAD55-EE5B-44E0-8C9B-21CE17D98033}" srcId="{2EC3452B-DFDB-4A02-8A30-7E2680914BB6}" destId="{4CA69165-2DD9-45A0-A971-5A88AC87C29C}" srcOrd="1" destOrd="0" parTransId="{6A144863-4CB3-4FC4-B472-42F06852DD43}" sibTransId="{478CDDF4-9A23-4EE6-BACB-50F41AEE9C98}"/>
    <dgm:cxn modelId="{E9660577-DBA4-4590-A0C4-1BD2771B6F95}" type="presOf" srcId="{5315A355-AA2C-4A70-BE1A-17DB1B390647}" destId="{7CCC4370-902D-45FE-B9BF-E1E884604FCD}" srcOrd="0" destOrd="0" presId="urn:microsoft.com/office/officeart/2005/8/layout/chevron2"/>
    <dgm:cxn modelId="{61B12F5A-05B8-4FFC-8021-2CA94869676A}" type="presOf" srcId="{7EEB7592-EA4D-441A-A760-8EAA96271BD2}" destId="{A25B0235-4494-4AC0-BE29-E0861022972E}" srcOrd="0" destOrd="1" presId="urn:microsoft.com/office/officeart/2005/8/layout/chevron2"/>
    <dgm:cxn modelId="{AEAC167F-E8AF-44C6-8FFA-B90CB0F096AD}" srcId="{8962C896-D5A2-40F3-9679-74635FC759BC}" destId="{2EC3452B-DFDB-4A02-8A30-7E2680914BB6}" srcOrd="0" destOrd="0" parTransId="{1D13A172-2861-448E-8CBD-2F2FAE9D27D6}" sibTransId="{8E524538-735F-4AAD-8371-A09A24C45146}"/>
    <dgm:cxn modelId="{1B5F1B7F-93F2-4B45-8019-DFAB4272FD1D}" srcId="{7D9FCE23-1A3E-47CA-A075-25CE8F1DD0A2}" destId="{F0B63EC7-4879-4589-84DF-4A1EB14B05E1}" srcOrd="1" destOrd="0" parTransId="{CF32AFFF-C833-40E1-AE80-C3E6479DA1A1}" sibTransId="{294A9038-1021-404E-8093-E4082FECFB4F}"/>
    <dgm:cxn modelId="{4FE22983-B34B-4B8D-8CC2-658E9221D26A}" srcId="{2EC3452B-DFDB-4A02-8A30-7E2680914BB6}" destId="{67E8F9B8-C765-40DA-9EFB-24D0AEE2489F}" srcOrd="0" destOrd="0" parTransId="{F094979F-FC65-4B31-B8CF-7C5D8E560F56}" sibTransId="{3B85B9E8-EE7F-4517-A287-56813484407E}"/>
    <dgm:cxn modelId="{6DACCC8D-101E-4C97-9D59-EE53DE9AD321}" srcId="{7D9FCE23-1A3E-47CA-A075-25CE8F1DD0A2}" destId="{F09CAE45-8537-4FDB-8251-16F33F7F1E88}" srcOrd="2" destOrd="0" parTransId="{1D8C1757-A4FB-48AA-89C9-5354F5F57028}" sibTransId="{622448E8-BCD6-4F6A-B91B-54AF58721E0E}"/>
    <dgm:cxn modelId="{FC8E199D-318E-4961-942C-D553558E5AF6}" type="presOf" srcId="{E3E25C98-A159-4265-9139-68573ADC90C7}" destId="{2FA63EA4-D10E-4B8A-9CAE-9ED737DB7CFF}" srcOrd="0" destOrd="0" presId="urn:microsoft.com/office/officeart/2005/8/layout/chevron2"/>
    <dgm:cxn modelId="{791A999E-759D-455F-A637-3B82F7C36AB8}" type="presOf" srcId="{67E8F9B8-C765-40DA-9EFB-24D0AEE2489F}" destId="{F6272023-386B-48CE-AE6B-8D9370459D4C}" srcOrd="0" destOrd="0" presId="urn:microsoft.com/office/officeart/2005/8/layout/chevron2"/>
    <dgm:cxn modelId="{6144F7A5-E959-4E09-B036-FEE60593E02A}" type="presOf" srcId="{8962C896-D5A2-40F3-9679-74635FC759BC}" destId="{D9A0DE39-E9A5-401C-B6A2-90574DB07F15}" srcOrd="0" destOrd="0" presId="urn:microsoft.com/office/officeart/2005/8/layout/chevron2"/>
    <dgm:cxn modelId="{807542A7-62C0-48C8-9297-666B915EF46C}" type="presOf" srcId="{2EC3452B-DFDB-4A02-8A30-7E2680914BB6}" destId="{6D265211-F9BF-4B14-B039-BDA8BFEE55D1}" srcOrd="0" destOrd="0" presId="urn:microsoft.com/office/officeart/2005/8/layout/chevron2"/>
    <dgm:cxn modelId="{423526AC-D688-4E04-BA51-00E60AB2415D}" type="presOf" srcId="{4BBD3297-6F24-483C-9337-4E7A27D234E7}" destId="{A25B0235-4494-4AC0-BE29-E0861022972E}" srcOrd="0" destOrd="2" presId="urn:microsoft.com/office/officeart/2005/8/layout/chevron2"/>
    <dgm:cxn modelId="{5FAD24AE-FD38-4E18-8138-1640AC52354A}" srcId="{5315A355-AA2C-4A70-BE1A-17DB1B390647}" destId="{70CAF3F7-B93D-46EF-8234-C3CE004F13C7}" srcOrd="0" destOrd="0" parTransId="{ED7D9CD4-57F9-460D-95A3-A3DC02211D42}" sibTransId="{B9F5B61A-8E69-4F67-831B-9718884D4782}"/>
    <dgm:cxn modelId="{ADF073B8-33B3-4CAB-94C0-750C4FE929D7}" type="presOf" srcId="{7D9FCE23-1A3E-47CA-A075-25CE8F1DD0A2}" destId="{CCA5AEF5-A909-4D87-89BF-27292841E4C3}" srcOrd="0" destOrd="0" presId="urn:microsoft.com/office/officeart/2005/8/layout/chevron2"/>
    <dgm:cxn modelId="{E269FEC0-CE0C-40AF-B908-F60CEAAA73DE}" type="presOf" srcId="{F09CAE45-8537-4FDB-8251-16F33F7F1E88}" destId="{2FA63EA4-D10E-4B8A-9CAE-9ED737DB7CFF}" srcOrd="0" destOrd="2" presId="urn:microsoft.com/office/officeart/2005/8/layout/chevron2"/>
    <dgm:cxn modelId="{C3055BD5-E9A5-4B09-BD36-9FBD03FD76D4}" srcId="{5315A355-AA2C-4A70-BE1A-17DB1B390647}" destId="{7EEB7592-EA4D-441A-A760-8EAA96271BD2}" srcOrd="1" destOrd="0" parTransId="{7C012313-868D-4F39-AC51-E7632356F28C}" sibTransId="{6CB25293-7DCC-47B3-8951-4CB207DA30F8}"/>
    <dgm:cxn modelId="{971448D5-AAE5-4C8E-B081-301A6ACB2B53}" srcId="{5315A355-AA2C-4A70-BE1A-17DB1B390647}" destId="{4BBD3297-6F24-483C-9337-4E7A27D234E7}" srcOrd="2" destOrd="0" parTransId="{F1BEDE35-A91E-4DC9-B6FE-E8F3974D4F65}" sibTransId="{2F10B2CC-3604-46C2-8D00-B808B387EE75}"/>
    <dgm:cxn modelId="{A25453F4-5222-4773-820A-A867E32739E8}" srcId="{8962C896-D5A2-40F3-9679-74635FC759BC}" destId="{7D9FCE23-1A3E-47CA-A075-25CE8F1DD0A2}" srcOrd="2" destOrd="0" parTransId="{4B8E8B90-C4D6-4439-93B2-642CCECE8748}" sibTransId="{6A0D3641-2EE2-47CF-BA9A-C1A7C5073502}"/>
    <dgm:cxn modelId="{04B99BB0-9CAA-476B-862E-020479FB733B}" type="presParOf" srcId="{D9A0DE39-E9A5-401C-B6A2-90574DB07F15}" destId="{1F312D87-E5C0-4D32-925C-B818CD5F93FB}" srcOrd="0" destOrd="0" presId="urn:microsoft.com/office/officeart/2005/8/layout/chevron2"/>
    <dgm:cxn modelId="{439C0EBE-3639-4381-A014-98A24F61B3D6}" type="presParOf" srcId="{1F312D87-E5C0-4D32-925C-B818CD5F93FB}" destId="{6D265211-F9BF-4B14-B039-BDA8BFEE55D1}" srcOrd="0" destOrd="0" presId="urn:microsoft.com/office/officeart/2005/8/layout/chevron2"/>
    <dgm:cxn modelId="{7AC8A18F-94C4-422A-983D-FAD185CFBFF0}" type="presParOf" srcId="{1F312D87-E5C0-4D32-925C-B818CD5F93FB}" destId="{F6272023-386B-48CE-AE6B-8D9370459D4C}" srcOrd="1" destOrd="0" presId="urn:microsoft.com/office/officeart/2005/8/layout/chevron2"/>
    <dgm:cxn modelId="{0C8F863E-7AB6-41F9-BB17-FFBAC58F442E}" type="presParOf" srcId="{D9A0DE39-E9A5-401C-B6A2-90574DB07F15}" destId="{815F1FD2-6C0C-4349-B3DB-10714475EAD3}" srcOrd="1" destOrd="0" presId="urn:microsoft.com/office/officeart/2005/8/layout/chevron2"/>
    <dgm:cxn modelId="{128BF250-EE64-4E02-B16C-282AF7EAA791}" type="presParOf" srcId="{D9A0DE39-E9A5-401C-B6A2-90574DB07F15}" destId="{AAF63023-8D64-46E0-9DC7-6F844926D0FD}" srcOrd="2" destOrd="0" presId="urn:microsoft.com/office/officeart/2005/8/layout/chevron2"/>
    <dgm:cxn modelId="{407366EE-BF45-4DCD-B3CC-B954FD5F568C}" type="presParOf" srcId="{AAF63023-8D64-46E0-9DC7-6F844926D0FD}" destId="{7CCC4370-902D-45FE-B9BF-E1E884604FCD}" srcOrd="0" destOrd="0" presId="urn:microsoft.com/office/officeart/2005/8/layout/chevron2"/>
    <dgm:cxn modelId="{6F93DEA3-9C54-4A8C-962E-79242F90FD48}" type="presParOf" srcId="{AAF63023-8D64-46E0-9DC7-6F844926D0FD}" destId="{A25B0235-4494-4AC0-BE29-E0861022972E}" srcOrd="1" destOrd="0" presId="urn:microsoft.com/office/officeart/2005/8/layout/chevron2"/>
    <dgm:cxn modelId="{F94D2A91-EF45-4719-8B6D-399289D8523E}" type="presParOf" srcId="{D9A0DE39-E9A5-401C-B6A2-90574DB07F15}" destId="{0022C69E-9DDA-4AAC-84BE-554A83134415}" srcOrd="3" destOrd="0" presId="urn:microsoft.com/office/officeart/2005/8/layout/chevron2"/>
    <dgm:cxn modelId="{5C36AE37-19BE-4784-A014-F541B65CEF34}" type="presParOf" srcId="{D9A0DE39-E9A5-401C-B6A2-90574DB07F15}" destId="{683F5C35-E1C1-49EA-9DD2-926C38441551}" srcOrd="4" destOrd="0" presId="urn:microsoft.com/office/officeart/2005/8/layout/chevron2"/>
    <dgm:cxn modelId="{6E97118D-7D29-4E73-81A6-5617997A03A1}" type="presParOf" srcId="{683F5C35-E1C1-49EA-9DD2-926C38441551}" destId="{CCA5AEF5-A909-4D87-89BF-27292841E4C3}" srcOrd="0" destOrd="0" presId="urn:microsoft.com/office/officeart/2005/8/layout/chevron2"/>
    <dgm:cxn modelId="{CD08B780-2356-4132-A4F1-DFF0D23AA96A}" type="presParOf" srcId="{683F5C35-E1C1-49EA-9DD2-926C38441551}" destId="{2FA63EA4-D10E-4B8A-9CAE-9ED737DB7CF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265211-F9BF-4B14-B039-BDA8BFEE55D1}">
      <dsp:nvSpPr>
        <dsp:cNvPr id="0" name=""/>
        <dsp:cNvSpPr/>
      </dsp:nvSpPr>
      <dsp:spPr>
        <a:xfrm rot="5400000">
          <a:off x="-229164" y="229164"/>
          <a:ext cx="1527761" cy="1069432"/>
        </a:xfrm>
        <a:prstGeom prst="chevron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500" b="1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UE</a:t>
          </a:r>
        </a:p>
      </dsp:txBody>
      <dsp:txXfrm rot="-5400000">
        <a:off x="1" y="534715"/>
        <a:ext cx="1069432" cy="458329"/>
      </dsp:txXfrm>
    </dsp:sp>
    <dsp:sp modelId="{F6272023-386B-48CE-AE6B-8D9370459D4C}">
      <dsp:nvSpPr>
        <dsp:cNvPr id="0" name=""/>
        <dsp:cNvSpPr/>
      </dsp:nvSpPr>
      <dsp:spPr>
        <a:xfrm rot="5400000">
          <a:off x="5305519" y="-4235514"/>
          <a:ext cx="993044" cy="94652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1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Dyrektywa 2008/50/WE </a:t>
          </a: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(CAFE): poziomy dopuszczalne, </a:t>
          </a:r>
          <a:r>
            <a:rPr lang="pl-PL" sz="1400" b="0" kern="1200" err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POPy</a:t>
          </a: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, monitorowanie jakości powietrza.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0" kern="1200" dirty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Dyrektywa 2004/107/WE : b(a)p.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0" kern="1200" dirty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Dyrektywa 2009/125/12 (</a:t>
          </a:r>
          <a:r>
            <a:rPr lang="pl-PL" sz="1400" b="0" kern="1200" dirty="0" err="1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ekoprojekt</a:t>
          </a:r>
          <a:r>
            <a:rPr lang="pl-PL" sz="1400" b="0" kern="1200" dirty="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) + rozporządzenia: 2015/1189 (kotły na paliwo stałe), 2015/1185 (miejscowe ogrzewacze pomieszczeń na paliwo stałe).</a:t>
          </a:r>
        </a:p>
      </dsp:txBody>
      <dsp:txXfrm rot="-5400000">
        <a:off x="1069433" y="49048"/>
        <a:ext cx="9416741" cy="896092"/>
      </dsp:txXfrm>
    </dsp:sp>
    <dsp:sp modelId="{7CCC4370-902D-45FE-B9BF-E1E884604FCD}">
      <dsp:nvSpPr>
        <dsp:cNvPr id="0" name=""/>
        <dsp:cNvSpPr/>
      </dsp:nvSpPr>
      <dsp:spPr>
        <a:xfrm rot="5400000">
          <a:off x="-229164" y="1562371"/>
          <a:ext cx="1527761" cy="1069432"/>
        </a:xfrm>
        <a:prstGeom prst="chevron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500" b="1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krajowe</a:t>
          </a:r>
        </a:p>
      </dsp:txBody>
      <dsp:txXfrm rot="-5400000">
        <a:off x="1" y="1867922"/>
        <a:ext cx="1069432" cy="458329"/>
      </dsp:txXfrm>
    </dsp:sp>
    <dsp:sp modelId="{A25B0235-4494-4AC0-BE29-E0861022972E}">
      <dsp:nvSpPr>
        <dsp:cNvPr id="0" name=""/>
        <dsp:cNvSpPr/>
      </dsp:nvSpPr>
      <dsp:spPr>
        <a:xfrm rot="5400000">
          <a:off x="5305519" y="-2902879"/>
          <a:ext cx="993044" cy="94652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1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Ochrony Środowiska </a:t>
          </a: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oraz rozporządzenia.</a:t>
          </a:r>
          <a:endParaRPr lang="pl-PL" sz="1400" b="1" kern="1200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Ustawa o systemie monitorowania i kontrolowania jakości paliw.</a:t>
          </a:r>
          <a:endParaRPr lang="pl-PL" sz="1400" b="1" kern="1200">
            <a:latin typeface="+mn-lt"/>
            <a:ea typeface="Open Sans" panose="020B0606030504020204" pitchFamily="34" charset="0"/>
            <a:cs typeface="Open Sans" panose="020B0606030504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Ustawa o odpadach + ustawa o utrzymaniu czystości i porządku w gminach.</a:t>
          </a:r>
        </a:p>
      </dsp:txBody>
      <dsp:txXfrm rot="-5400000">
        <a:off x="1069433" y="1381683"/>
        <a:ext cx="9416741" cy="896092"/>
      </dsp:txXfrm>
    </dsp:sp>
    <dsp:sp modelId="{CCA5AEF5-A909-4D87-89BF-27292841E4C3}">
      <dsp:nvSpPr>
        <dsp:cNvPr id="0" name=""/>
        <dsp:cNvSpPr/>
      </dsp:nvSpPr>
      <dsp:spPr>
        <a:xfrm rot="5400000">
          <a:off x="-229164" y="2895006"/>
          <a:ext cx="1527761" cy="1069432"/>
        </a:xfrm>
        <a:prstGeom prst="chevron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500" b="1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Prawo miejscowe</a:t>
          </a:r>
        </a:p>
      </dsp:txBody>
      <dsp:txXfrm rot="-5400000">
        <a:off x="1" y="3200557"/>
        <a:ext cx="1069432" cy="458329"/>
      </dsp:txXfrm>
    </dsp:sp>
    <dsp:sp modelId="{2FA63EA4-D10E-4B8A-9CAE-9ED737DB7CFF}">
      <dsp:nvSpPr>
        <dsp:cNvPr id="0" name=""/>
        <dsp:cNvSpPr/>
      </dsp:nvSpPr>
      <dsp:spPr>
        <a:xfrm rot="5400000">
          <a:off x="5305519" y="-1570243"/>
          <a:ext cx="993044" cy="94652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Wojewódzkie </a:t>
          </a:r>
          <a:r>
            <a:rPr lang="pl-PL" sz="1400" b="1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programy ochrony powietrza </a:t>
          </a:r>
          <a:r>
            <a:rPr lang="pl-PL" sz="1400" b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wraz z planami działań krótkoterminowych.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0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Wojewódzkie </a:t>
          </a:r>
          <a:r>
            <a:rPr lang="pl-PL" sz="1400" b="1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uchwały antysmogowe </a:t>
          </a:r>
          <a:r>
            <a:rPr lang="pl-PL" sz="1400" b="0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tj. uchwały podejmowane na podstawie art. 96 POŚ.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b="0" i="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Plany</a:t>
          </a:r>
          <a:r>
            <a:rPr lang="pl-PL" sz="1400" b="0" i="0" kern="1200"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miejscowe (?).</a:t>
          </a:r>
        </a:p>
      </dsp:txBody>
      <dsp:txXfrm rot="-5400000">
        <a:off x="1069433" y="2714319"/>
        <a:ext cx="9416741" cy="8960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89952-CA5D-4389-A24C-D802E3B9ABA5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F4AB4E-7ACC-410D-A671-529DE3081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48058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pl-PL"/>
              <a:t>Wszystkie normy w jednej dyrektywie</a:t>
            </a:r>
          </a:p>
          <a:p>
            <a:pPr marL="228600" indent="-228600">
              <a:buAutoNum type="arabicPeriod"/>
            </a:pPr>
            <a:r>
              <a:rPr lang="pl-PL"/>
              <a:t>2 lata od wejścia w życie na implementację</a:t>
            </a:r>
          </a:p>
          <a:p>
            <a:pPr marL="228600" indent="-228600">
              <a:buAutoNum type="arabicPeriod"/>
            </a:pPr>
            <a:r>
              <a:rPr lang="pl-PL"/>
              <a:t>20 dzień po jej opublikowaniu</a:t>
            </a:r>
          </a:p>
          <a:p>
            <a:pPr marL="228600" indent="-228600">
              <a:buAutoNum type="arabicPeriod"/>
            </a:pPr>
            <a:r>
              <a:rPr lang="pl-PL"/>
              <a:t>2030 – nowe poziomy dopuszczalne</a:t>
            </a:r>
          </a:p>
          <a:p>
            <a:pPr marL="228600" indent="-228600">
              <a:buAutoNum type="arabicPeriod"/>
            </a:pPr>
            <a:r>
              <a:rPr lang="pl-PL"/>
              <a:t>2030 – nowe plany na rzecz jakości powietrza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pl-PL"/>
              <a:t>Gdzieś od 2027 zaczną być opracowywane i </a:t>
            </a:r>
            <a:r>
              <a:rPr lang="pl-PL" err="1"/>
              <a:t>wdrażanenie</a:t>
            </a:r>
            <a:endParaRPr lang="pl-PL"/>
          </a:p>
          <a:p>
            <a:pPr marL="0" indent="0">
              <a:buNone/>
            </a:pPr>
            <a:r>
              <a:rPr lang="pl-PL"/>
              <a:t>6. WHO</a:t>
            </a:r>
          </a:p>
          <a:p>
            <a:pPr marL="685800" lvl="1" indent="-228600">
              <a:buAutoNum type="arabicPeriod"/>
            </a:pPr>
            <a:r>
              <a:rPr lang="pl-PL"/>
              <a:t>2030 okresem przejściowym dla UE w drodze do norm WHO</a:t>
            </a:r>
          </a:p>
          <a:p>
            <a:pPr marL="685800" lvl="1" indent="-228600">
              <a:buAutoNum type="arabicPeriod"/>
            </a:pPr>
            <a:r>
              <a:rPr lang="pl-PL"/>
              <a:t>Poziomy w którym substancje już nie zagrażają życiu i zdrowiu ludzkiemu</a:t>
            </a:r>
          </a:p>
          <a:p>
            <a:pPr marL="685800" lvl="1" indent="-228600">
              <a:buAutoNum type="arabicPeriod"/>
            </a:pPr>
            <a:endParaRPr lang="pl-PL"/>
          </a:p>
          <a:p>
            <a:pPr marL="228600" indent="-228600">
              <a:buAutoNum type="arabicPeriod"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A043EF-2A7D-4042-B81D-C6E7096FCBA7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2013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E1A6A5-6D4E-4617-A015-458F3EFD4BF7}" type="slidenum">
              <a:rPr lang="pl-PL" smtClean="0"/>
              <a:t>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62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8B29219-A817-F7B3-13CA-8E9DC25E3E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0" spc="3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D3CA1C97-92CE-B84E-3F79-DCCB2AA901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0EFBE1F-D1E8-143A-EBF5-44330C014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FD7BA14-535D-A11A-B873-F5031AAF6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94ADB5E-977A-9990-6D72-FB4C344A8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2603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1E0C3BF-381F-A969-FAA9-8BBBB582D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02B68EA-F253-299B-4D49-E5CA38385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CA05171-629D-589B-3508-298F9EE23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534CDF7-7288-776D-84DF-D6C059A1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0465025-7E4C-0DAE-5F22-41C09D22C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4928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23F006E-A52D-D9AD-2AA8-94230897E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3B90C1A-A4E7-1259-36B6-12BC1ADD15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63C1EE8C-B7F9-E2F3-4F42-A32C8902D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2580977-A097-84E4-48B1-BA3311E8A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22403EA-8A22-31E4-F8CF-2F8AEE99B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6607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2ED2203-F6DE-CEBD-E832-9AC14DA2B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FE4BAC1-D5A4-585C-7FD4-73B246C67A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A60C4A7B-1CDF-D67F-4CAA-2B9F88A38B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7E64D0E-715E-DE20-AEB9-B332DF337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00C34864-3491-2512-C158-0DF00A6A6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769A237D-696A-50AE-D2E9-FB6B4AED0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549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BDD5128-AADD-227E-AB93-7A7DA0BDE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E697A7D-8A67-DF7A-81C4-0135122D77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B569E693-C029-BDAA-ECCC-88F6F55B93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3AF39AE9-53FE-8E84-53BA-843AAB4D4D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FA9E6D2F-A15A-9AE3-4D19-C6686D3728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64827D69-D343-0EAD-2AF4-FBAD4A43E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D0AB7C89-2075-AE04-03EB-50F079693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23025D2C-FC3C-1A99-6DF2-157B7104A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580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30E5677-D465-A6E5-DACC-A6770E855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B28071F1-474C-408E-F738-9862F5AFA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BD0F0C00-18C8-3F17-2609-CD108097F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00605579-66CC-4D30-0516-7C4F66BC3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0716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7AC91012-97FE-9BE2-A375-80A296C7F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AE435527-D92B-67A5-F305-1850AC432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FC565513-72DB-970B-B1D4-86C7138FD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4348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18FE0BC-7C63-7141-F3B8-C7A760849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43E4C17-DB40-185A-1A12-71EF01695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FD037C0C-94B8-026B-83F5-1AE8F721D3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F68D61B-E436-6AF3-7741-36B13DBB2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2DD8042D-CC02-B366-E501-3F493FB16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537D4CD-7E91-8CAF-B7E5-BBD6F17E0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399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518A10F-71A7-C412-24EF-E36F360E3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8A31E713-5117-FE67-CD53-52C209C6C8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E1E19820-8106-38CE-323D-4F3AF25B2F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5DC4C6F4-42A5-D60C-C777-B44BBEF48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9B20AA11-2AD4-0DA3-1D66-1EDEEC5B4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03A35788-C87C-53C0-66A2-AF43C3F1B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0582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1DBDA51-075C-05A5-1BAD-B21822AC5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F4E85A3-7200-54EA-5567-77B0A6F854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0A3C1AD-A7D8-5319-5111-D32F2E369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402B680-4031-8B15-D15E-FD1334048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B43A6F0-CE29-63D8-7507-9CDF8EA86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3305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85D08FB1-72B9-5444-DEFA-2E3F4F19A4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A4CED5A-4DB2-FF08-E16A-BD141F7AC7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DBE9DFC-AEEE-38E8-59D9-B691DA4F8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B9D40B6E-D3F8-8AAE-45ED-C1C3878EE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2306B3B-1793-EF99-922E-C58A27999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9208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1FF18-0918-8248-98E6-1AFD6F9DC7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301" y="648000"/>
            <a:ext cx="10874374" cy="512463"/>
          </a:xfrm>
        </p:spPr>
        <p:txBody>
          <a:bodyPr lIns="0" anchor="t" anchorCtr="0">
            <a:normAutofit/>
          </a:bodyPr>
          <a:lstStyle>
            <a:lvl1pPr algn="l">
              <a:defRPr sz="35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A14BE0-DA33-0B4B-92E9-5872571F1A8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58813" y="1300480"/>
            <a:ext cx="10874374" cy="465226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E326EF-8F8C-7646-9381-7997F0A201EA}"/>
              </a:ext>
            </a:extLst>
          </p:cNvPr>
          <p:cNvSpPr txBox="1"/>
          <p:nvPr userDrawn="1"/>
        </p:nvSpPr>
        <p:spPr>
          <a:xfrm>
            <a:off x="0" y="-555091"/>
            <a:ext cx="3449256" cy="369332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tx2"/>
                </a:solidFill>
              </a:rPr>
              <a:t>Full Width Slide</a:t>
            </a:r>
          </a:p>
        </p:txBody>
      </p:sp>
      <p:sp>
        <p:nvSpPr>
          <p:cNvPr id="14" name="Vertical Text Placeholder 3">
            <a:extLst>
              <a:ext uri="{FF2B5EF4-FFF2-40B4-BE49-F238E27FC236}">
                <a16:creationId xmlns:a16="http://schemas.microsoft.com/office/drawing/2014/main" id="{57343EE0-3BD9-F144-B6D4-28EAA071F77E}"/>
              </a:ext>
            </a:extLst>
          </p:cNvPr>
          <p:cNvSpPr>
            <a:spLocks noGrp="1"/>
          </p:cNvSpPr>
          <p:nvPr>
            <p:ph type="body" orient="vert" sz="quarter" idx="11" hasCustomPrompt="1"/>
          </p:nvPr>
        </p:nvSpPr>
        <p:spPr>
          <a:xfrm>
            <a:off x="11951399" y="353952"/>
            <a:ext cx="147231" cy="6150209"/>
          </a:xfrm>
        </p:spPr>
        <p:txBody>
          <a:bodyPr vert="eaVert" tIns="0" rIns="0" bIns="0" anchor="ctr" anchorCtr="0">
            <a:normAutofit/>
          </a:bodyPr>
          <a:lstStyle>
            <a:lvl1pPr marL="0" indent="0">
              <a:buNone/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/>
              <a:t>Source/photo credit are if applicable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D264A-F675-2A40-A5F9-07425D67E93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F5A3FD-7DBD-AE4A-8E08-3131FDECC08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54F6A085-17C3-0541-97A8-BA3A68F3D8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381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51D858A-1A1A-AE60-3AB2-8C6844B23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5A35925-E1E8-64AD-F6F5-55A0A1DE88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2A842D8-9F14-F046-6C5F-55BB6DBB2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4EAEC-E78D-4F49-BC5B-6AC32EBA73B9}" type="datetimeFigureOut">
              <a:rPr lang="pl-PL" smtClean="0"/>
              <a:t>10.01.2025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C5285F3-8BBB-82E7-03E5-CED3D9E746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2D7C78A-CC24-EE20-52DC-191744162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16B9B-1099-4DC3-BED4-55E6BEA43A40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 descr="Obraz zawierający Czcionka, Grafika, tekst, projekt graficzny&#10;&#10;Opis wygenerowany automatycznie">
            <a:extLst>
              <a:ext uri="{FF2B5EF4-FFF2-40B4-BE49-F238E27FC236}">
                <a16:creationId xmlns:a16="http://schemas.microsoft.com/office/drawing/2014/main" id="{7227D38E-ADA4-59A8-EDA7-813FF6FBA0D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143" y="6356350"/>
            <a:ext cx="1397713" cy="38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307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unsplash.com/?utm_source=unsplash&amp;utm_medium=referral&amp;utm_content=creditCopyText" TargetMode="External"/><Relationship Id="rId4" Type="http://schemas.openxmlformats.org/officeDocument/2006/relationships/hyperlink" Target="https://unsplash.com/@romaindancre?utm_source=unsplash&amp;utm_medium=referral&amp;utm_content=creditCopyText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ur-lex.europa.eu/legal-content/PL/TXT/?uri=CELEX:32024L288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ho.int/poland/pl/publications/i/item/9789240034433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owietrze.malopolska.pl/antysmogowa/malopolska/" TargetMode="External"/><Relationship Id="rId2" Type="http://schemas.openxmlformats.org/officeDocument/2006/relationships/hyperlink" Target="https://powietrze.malopolska.pl/antysmogowa/krakow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owietrze.malopolska.pl/antysmogowa/lokalne-uchwaly-antysmogowe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powietrze.malopolska.pl/baza/urzadzenia-redukujace-emisje-pylu-w-zastosowaniu-z-miejscowymi-ogrzewaczami-pomieszczen-z-uwzglednieniem-zapisow-uchwaly-antysmogowej-dla-wojewodztwa-malopolskiego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powietrze.malopolska.pl/wp-content/plugins/download-attachments/includes/download.php?id=48458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powietrze.malopolska.pl/antysmogowa/lokalne-uchwaly-antysmogowe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youtu.be/b9HDa4K1WNc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nkbold.pl/" TargetMode="External"/><Relationship Id="rId2" Type="http://schemas.openxmlformats.org/officeDocument/2006/relationships/hyperlink" Target="mailto:milosz.jakubowski@frankbold.or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Obraz zawierający zewnętrzne, trawa, niebo, tory&#10;&#10;Opis wygenerowany automatycznie">
            <a:extLst>
              <a:ext uri="{FF2B5EF4-FFF2-40B4-BE49-F238E27FC236}">
                <a16:creationId xmlns:a16="http://schemas.microsoft.com/office/drawing/2014/main" id="{98676A9F-E743-AB46-EA90-2101393458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26" r="1" b="8633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1A509B34-E223-AE3F-82AF-AA0FEC9B0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383" y="2388976"/>
            <a:ext cx="11043137" cy="1655762"/>
          </a:xfrm>
        </p:spPr>
        <p:txBody>
          <a:bodyPr anchor="t">
            <a:normAutofit fontScale="90000"/>
          </a:bodyPr>
          <a:lstStyle/>
          <a:p>
            <a:r>
              <a:rPr lang="pl-PL" sz="4800" dirty="0">
                <a:solidFill>
                  <a:schemeClr val="bg1"/>
                </a:solidFill>
              </a:rPr>
              <a:t>Antysmogowe ABC </a:t>
            </a:r>
            <a:br>
              <a:rPr lang="pl-PL" sz="4800" dirty="0">
                <a:solidFill>
                  <a:schemeClr val="bg1"/>
                </a:solidFill>
              </a:rPr>
            </a:br>
            <a:r>
              <a:rPr lang="pl-PL" sz="4800" dirty="0">
                <a:solidFill>
                  <a:schemeClr val="bg1"/>
                </a:solidFill>
              </a:rPr>
              <a:t>Wszystko, co musisz wiedzieć o uchwałach antysmogowych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D40D6107-814F-DD04-6544-534E6E921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4440739"/>
            <a:ext cx="9144000" cy="813475"/>
          </a:xfrm>
        </p:spPr>
        <p:txBody>
          <a:bodyPr>
            <a:normAutofit fontScale="92500" lnSpcReduction="10000"/>
          </a:bodyPr>
          <a:lstStyle/>
          <a:p>
            <a:r>
              <a:rPr lang="pl-PL" dirty="0">
                <a:solidFill>
                  <a:schemeClr val="bg1"/>
                </a:solidFill>
              </a:rPr>
              <a:t>Kraków, 02.12.2024 r.</a:t>
            </a:r>
          </a:p>
          <a:p>
            <a:r>
              <a:rPr lang="pl-PL" dirty="0">
                <a:solidFill>
                  <a:schemeClr val="bg1"/>
                </a:solidFill>
              </a:rPr>
              <a:t>r. pr. Miłosz Jakubowski</a:t>
            </a:r>
          </a:p>
        </p:txBody>
      </p:sp>
      <p:pic>
        <p:nvPicPr>
          <p:cNvPr id="5" name="Obraz 4" descr="Obraz zawierający Czcionka, Grafika, tekst, projekt graficzny&#10;&#10;Opis wygenerowany automatycznie">
            <a:extLst>
              <a:ext uri="{FF2B5EF4-FFF2-40B4-BE49-F238E27FC236}">
                <a16:creationId xmlns:a16="http://schemas.microsoft.com/office/drawing/2014/main" id="{30F1E1D8-9213-2C13-4751-80B2636B8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148" y="5648524"/>
            <a:ext cx="2925703" cy="813475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0A8FA561-0B9B-60DE-DEE5-CCF49D0F799A}"/>
              </a:ext>
            </a:extLst>
          </p:cNvPr>
          <p:cNvSpPr txBox="1"/>
          <p:nvPr/>
        </p:nvSpPr>
        <p:spPr>
          <a:xfrm>
            <a:off x="-3047" y="6642556"/>
            <a:ext cx="177965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>
                <a:solidFill>
                  <a:schemeClr val="bg1">
                    <a:lumMod val="75000"/>
                  </a:schemeClr>
                </a:solidFill>
              </a:rPr>
              <a:t>Photo by </a:t>
            </a:r>
            <a:r>
              <a:rPr lang="en-US" sz="800">
                <a:solidFill>
                  <a:schemeClr val="bg1">
                    <a:lumMod val="75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Romain </a:t>
            </a:r>
            <a:r>
              <a:rPr lang="en-US" sz="800" err="1">
                <a:solidFill>
                  <a:schemeClr val="bg1">
                    <a:lumMod val="75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Dancre</a:t>
            </a:r>
            <a:r>
              <a:rPr lang="en-US" sz="8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800" err="1">
                <a:solidFill>
                  <a:schemeClr val="bg1">
                    <a:lumMod val="75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Unsplash</a:t>
            </a:r>
            <a:r>
              <a:rPr lang="en-US" sz="800">
                <a:solidFill>
                  <a:schemeClr val="bg1">
                    <a:lumMod val="75000"/>
                  </a:schemeClr>
                </a:solidFill>
              </a:rPr>
              <a:t> </a:t>
            </a:r>
            <a:endParaRPr lang="pl-PL" sz="8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842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A22C590-C66B-0489-BF76-89A69EB80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Plan prezentacji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728C752-F0EA-073B-7477-E7D7F9BAD6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Wprowadzenie do tematu prawnej ochrony powietrza, omówienie projektowanych zmian dyrektywy o czystym powietrzu.</a:t>
            </a:r>
          </a:p>
          <a:p>
            <a:r>
              <a:rPr lang="pl-PL" dirty="0"/>
              <a:t>Uchwały antysmogowe w województwie małopolskim</a:t>
            </a:r>
          </a:p>
          <a:p>
            <a:r>
              <a:rPr lang="pl-PL" dirty="0"/>
              <a:t>Kontrola palenisk indywidualnych i egzekwowanie przestrzegania przepisów o ochronie powietrza.</a:t>
            </a:r>
          </a:p>
          <a:p>
            <a:r>
              <a:rPr lang="pl-PL" dirty="0"/>
              <a:t>Omówienie czynów zabronionych związanych z ochroną powietrza </a:t>
            </a:r>
            <a:br>
              <a:rPr lang="pl-PL" dirty="0"/>
            </a:br>
            <a:r>
              <a:rPr lang="pl-PL" dirty="0"/>
              <a:t>i prowadzeniem kontroli.</a:t>
            </a:r>
          </a:p>
          <a:p>
            <a:r>
              <a:rPr lang="pl-PL" dirty="0"/>
              <a:t>Dodatkowe instrumenty służące poprawie jakości powietrza – decyzje naprawcze, plany miejscowe.</a:t>
            </a:r>
          </a:p>
        </p:txBody>
      </p:sp>
    </p:spTree>
    <p:extLst>
      <p:ext uri="{BB962C8B-B14F-4D97-AF65-F5344CB8AC3E}">
        <p14:creationId xmlns:p14="http://schemas.microsoft.com/office/powerpoint/2010/main" val="3266523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B454A5D-6A3D-CCFD-5FF4-D3E08022C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Źródła przepisów </a:t>
            </a:r>
            <a:br>
              <a:rPr lang="pl-PL"/>
            </a:br>
            <a:r>
              <a:rPr lang="pl-PL"/>
              <a:t>o ochronie powietrza</a:t>
            </a:r>
          </a:p>
        </p:txBody>
      </p:sp>
      <p:graphicFrame>
        <p:nvGraphicFramePr>
          <p:cNvPr id="5" name="Symbol zastępczy zawartości 4">
            <a:extLst>
              <a:ext uri="{FF2B5EF4-FFF2-40B4-BE49-F238E27FC236}">
                <a16:creationId xmlns:a16="http://schemas.microsoft.com/office/drawing/2014/main" id="{1ED3241B-9009-CE7B-DB82-95EA60F964FD}"/>
              </a:ext>
            </a:extLst>
          </p:cNvPr>
          <p:cNvGraphicFramePr>
            <a:graphicFrameLocks/>
          </p:cNvGraphicFramePr>
          <p:nvPr/>
        </p:nvGraphicFramePr>
        <p:xfrm>
          <a:off x="819150" y="2329191"/>
          <a:ext cx="10534650" cy="4194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8179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58372C8-966D-EC1B-590C-A9C6A5BF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pl-PL" dirty="0"/>
              <a:t>Nowelizacja dyrektywy 2008/50/WE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44CBEBE-C424-7DF1-BD22-8118347CA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Dyrektywa Parlamentu Europejskiego i Rady (UE) 2024/2881 z dnia 23 października 2024 r. w sprawie jakości powietrza i czystszego powietrza dla Europy (wersja przekształcona).</a:t>
            </a:r>
          </a:p>
          <a:p>
            <a:r>
              <a:rPr lang="pl-PL" dirty="0">
                <a:hlinkClick r:id="rId3"/>
              </a:rPr>
              <a:t>https://eur-lex.europa.eu/legal-content/PL/TXT/?uri=CELEX:32024L2881</a:t>
            </a:r>
            <a:endParaRPr lang="pl-PL" dirty="0"/>
          </a:p>
          <a:p>
            <a:r>
              <a:rPr lang="pl-PL" dirty="0"/>
              <a:t>Termin transpozycji – 11 grudnia 2026 r.</a:t>
            </a:r>
          </a:p>
          <a:p>
            <a:r>
              <a:rPr lang="pl-PL" dirty="0"/>
              <a:t>Połączenie dyrektywy CAFE z dyrektywą 2004/107/WE (poziom docelowy </a:t>
            </a:r>
            <a:r>
              <a:rPr lang="pl-PL" dirty="0" err="1"/>
              <a:t>benzo</a:t>
            </a:r>
            <a:r>
              <a:rPr lang="pl-PL" dirty="0"/>
              <a:t>(a)</a:t>
            </a:r>
            <a:r>
              <a:rPr lang="pl-PL" dirty="0" err="1"/>
              <a:t>pirenu</a:t>
            </a:r>
            <a:r>
              <a:rPr lang="pl-PL" dirty="0"/>
              <a:t> zostanie poziomem dopuszczalnym).</a:t>
            </a:r>
          </a:p>
          <a:p>
            <a:r>
              <a:rPr lang="pl-PL" b="1" dirty="0"/>
              <a:t>Znaczące zaostrzenie poziomów dopuszczalnych </a:t>
            </a:r>
            <a:br>
              <a:rPr lang="pl-PL" b="1" dirty="0"/>
            </a:br>
            <a:r>
              <a:rPr lang="pl-PL" dirty="0"/>
              <a:t>–</a:t>
            </a:r>
            <a:r>
              <a:rPr lang="pl-PL" b="1" dirty="0"/>
              <a:t> </a:t>
            </a:r>
            <a:r>
              <a:rPr lang="pl-PL" dirty="0"/>
              <a:t>ma obowiązywać od </a:t>
            </a:r>
            <a:r>
              <a:rPr lang="pl-PL" b="1" dirty="0"/>
              <a:t>1 stycznia 2030r.</a:t>
            </a:r>
            <a:endParaRPr lang="pl-PL" dirty="0"/>
          </a:p>
          <a:p>
            <a:r>
              <a:rPr lang="pl-PL" dirty="0"/>
              <a:t>Nowe </a:t>
            </a:r>
            <a:r>
              <a:rPr lang="pl-PL" i="1" dirty="0"/>
              <a:t>Plany działania na rzecz jakości powietrza – </a:t>
            </a:r>
            <a:r>
              <a:rPr lang="pl-PL" dirty="0"/>
              <a:t>z perspektywą na rok 2030.</a:t>
            </a:r>
          </a:p>
          <a:p>
            <a:r>
              <a:rPr lang="pl-PL" dirty="0"/>
              <a:t>Docelowo – osiągnięcie globalnych wytycznych jakości powietrza WHO (</a:t>
            </a:r>
            <a:r>
              <a:rPr lang="pl-PL" dirty="0">
                <a:solidFill>
                  <a:schemeClr val="tx1"/>
                </a:solidFill>
                <a:hlinkClick r:id="rId4"/>
              </a:rPr>
              <a:t>https://www.who.int/poland/pl/publications/i/item/9789240034433</a:t>
            </a:r>
            <a:r>
              <a:rPr lang="pl-PL" dirty="0"/>
              <a:t>).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97489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id="{9BA046BB-CE51-0E47-FE7D-FFCB8196AD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9116791"/>
              </p:ext>
            </p:extLst>
          </p:nvPr>
        </p:nvGraphicFramePr>
        <p:xfrm>
          <a:off x="0" y="0"/>
          <a:ext cx="12192002" cy="685800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28061">
                  <a:extLst>
                    <a:ext uri="{9D8B030D-6E8A-4147-A177-3AD203B41FA5}">
                      <a16:colId xmlns:a16="http://schemas.microsoft.com/office/drawing/2014/main" val="1740477103"/>
                    </a:ext>
                  </a:extLst>
                </a:gridCol>
                <a:gridCol w="1728061">
                  <a:extLst>
                    <a:ext uri="{9D8B030D-6E8A-4147-A177-3AD203B41FA5}">
                      <a16:colId xmlns:a16="http://schemas.microsoft.com/office/drawing/2014/main" val="490362622"/>
                    </a:ext>
                  </a:extLst>
                </a:gridCol>
                <a:gridCol w="2911960">
                  <a:extLst>
                    <a:ext uri="{9D8B030D-6E8A-4147-A177-3AD203B41FA5}">
                      <a16:colId xmlns:a16="http://schemas.microsoft.com/office/drawing/2014/main" val="3857895651"/>
                    </a:ext>
                  </a:extLst>
                </a:gridCol>
                <a:gridCol w="2911960">
                  <a:extLst>
                    <a:ext uri="{9D8B030D-6E8A-4147-A177-3AD203B41FA5}">
                      <a16:colId xmlns:a16="http://schemas.microsoft.com/office/drawing/2014/main" val="1830096450"/>
                    </a:ext>
                  </a:extLst>
                </a:gridCol>
                <a:gridCol w="2911960">
                  <a:extLst>
                    <a:ext uri="{9D8B030D-6E8A-4147-A177-3AD203B41FA5}">
                      <a16:colId xmlns:a16="http://schemas.microsoft.com/office/drawing/2014/main" val="3580776665"/>
                    </a:ext>
                  </a:extLst>
                </a:gridCol>
              </a:tblGrid>
              <a:tr h="112577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Substancja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Okres uśredniania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Stan aktualny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2000" b="1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Dyrektywa</a:t>
                      </a:r>
                      <a:br>
                        <a:rPr lang="pl-PL" sz="2000" b="1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2000" b="1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od 2030 r.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Wytyczne WHO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3932344"/>
                  </a:ext>
                </a:extLst>
              </a:tr>
              <a:tr h="977336"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8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PM2,5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24h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brak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25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(18 przekroczeń w roku)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15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(3-4 przekroczenia w roku)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002005"/>
                  </a:ext>
                </a:extLst>
              </a:tr>
              <a:tr h="359999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rok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20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10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 b="1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5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 b="1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497653"/>
                  </a:ext>
                </a:extLst>
              </a:tr>
              <a:tr h="977336"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8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PM10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24h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50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(35 przekroczeń w roku)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45 </a:t>
                      </a:r>
                      <a:r>
                        <a:rPr lang="el-GR" sz="1600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18 przekroczeń w roku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45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(3-4 przekroczenia w roku)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2683662"/>
                  </a:ext>
                </a:extLst>
              </a:tr>
              <a:tr h="359999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rok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40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20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 b="1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15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 b="1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640109"/>
                  </a:ext>
                </a:extLst>
              </a:tr>
              <a:tr h="742887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800" b="1" err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benzo</a:t>
                      </a:r>
                      <a:r>
                        <a:rPr lang="pl-PL" sz="18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(a)</a:t>
                      </a:r>
                      <a:r>
                        <a:rPr lang="pl-PL" sz="1800" b="1" err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piren</a:t>
                      </a:r>
                      <a:endParaRPr lang="pl-PL" sz="1800" b="1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rok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</a:t>
                      </a:r>
                      <a:r>
                        <a:rPr lang="pl-PL" sz="1600" err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ng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/ 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b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(poziom docelowy)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</a:t>
                      </a:r>
                      <a:r>
                        <a:rPr lang="pl-PL" sz="1600" err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ng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/ 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b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poziom dopuszczalny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brak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7345459"/>
                  </a:ext>
                </a:extLst>
              </a:tr>
              <a:tr h="977336">
                <a:tc rowSpan="3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8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NO</a:t>
                      </a:r>
                      <a:r>
                        <a:rPr lang="pl-PL" sz="1800" b="1" baseline="-25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</a:t>
                      </a:r>
                      <a:endParaRPr lang="pl-PL" sz="1800" b="1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200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(18 przekroczeń w roku)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200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 przekroczenie w roku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200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 przekroczenie w roku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341773"/>
                  </a:ext>
                </a:extLst>
              </a:tr>
              <a:tr h="97733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24h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brak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50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(18 przekroczeń w roku)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25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b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(3-4 przekroczenia w roku)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5302758"/>
                  </a:ext>
                </a:extLst>
              </a:tr>
              <a:tr h="359999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rok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40 </a:t>
                      </a:r>
                      <a:r>
                        <a:rPr lang="el-GR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20 </a:t>
                      </a:r>
                      <a:r>
                        <a:rPr lang="el-GR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 b="1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pl-PL" sz="1600" b="1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10 </a:t>
                      </a:r>
                      <a:r>
                        <a:rPr lang="el-GR" sz="1600" b="1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μ</a:t>
                      </a:r>
                      <a:r>
                        <a:rPr lang="pl-PL" sz="1600" b="1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g/m</a:t>
                      </a:r>
                      <a:r>
                        <a:rPr lang="pl-PL" sz="1600" b="1" baseline="30000" dirty="0"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lang="pl-PL" sz="1600" b="1" dirty="0"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8711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147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ymbol zastępczy zawartości 6">
            <a:extLst>
              <a:ext uri="{FF2B5EF4-FFF2-40B4-BE49-F238E27FC236}">
                <a16:creationId xmlns:a16="http://schemas.microsoft.com/office/drawing/2014/main" id="{CCF6297A-017A-9887-AACD-4C14CDE99D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22195" y="1027906"/>
            <a:ext cx="5461164" cy="5140289"/>
          </a:xfr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A053522D-31F0-D935-2D46-5D1397F19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Stężenie PM2,5 (2023)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4C8222EF-8433-AD73-4868-C9A08480ED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749" y="1821758"/>
            <a:ext cx="4821323" cy="408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97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1657CF-7C7F-5491-A6CC-7D98A58BE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Poprawa jakości powietrza:</a:t>
            </a:r>
            <a:br>
              <a:rPr lang="pl-PL" dirty="0"/>
            </a:br>
            <a:r>
              <a:rPr lang="pl-PL" dirty="0"/>
              <a:t>PM2,5 2022&gt;2023</a:t>
            </a:r>
          </a:p>
        </p:txBody>
      </p:sp>
      <p:pic>
        <p:nvPicPr>
          <p:cNvPr id="4" name="Symbol zastępczy zawartości 3">
            <a:extLst>
              <a:ext uri="{FF2B5EF4-FFF2-40B4-BE49-F238E27FC236}">
                <a16:creationId xmlns:a16="http://schemas.microsoft.com/office/drawing/2014/main" id="{5FBC711D-606E-A433-9E66-DEF2F7493D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036906"/>
            <a:ext cx="5208422" cy="4089197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120CEDDA-9239-0C6A-AF8C-6812126CD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999" y="1860442"/>
            <a:ext cx="5041801" cy="426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223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765ED-C036-3190-4D1D-0F27BD1D8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E73FC28-BAEE-3E71-6E09-E43BF7EA6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Poprawa jakości powietrza (?):</a:t>
            </a:r>
            <a:br>
              <a:rPr lang="pl-PL" dirty="0"/>
            </a:br>
            <a:r>
              <a:rPr lang="pl-PL" dirty="0"/>
              <a:t>b(a)p 2022&gt;2023</a:t>
            </a:r>
          </a:p>
        </p:txBody>
      </p:sp>
      <p:pic>
        <p:nvPicPr>
          <p:cNvPr id="4" name="Symbol zastępczy zawartości 3">
            <a:extLst>
              <a:ext uri="{FF2B5EF4-FFF2-40B4-BE49-F238E27FC236}">
                <a16:creationId xmlns:a16="http://schemas.microsoft.com/office/drawing/2014/main" id="{1E646E8D-AD86-5593-4E18-8BCD2682AB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200" y="2036906"/>
            <a:ext cx="5208422" cy="4089197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34DA4D6-D187-9151-08E8-D3ADA7BD74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1999" y="2007108"/>
            <a:ext cx="5041801" cy="397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07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5A94B3B-1820-9640-FED5-EABA84D79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Zakres przedmiotowy uchwał antysmogowych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8A2EA3A-F3B1-00C2-3D33-65AEC5B452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Art. 96 ust. 1 POŚ: </a:t>
            </a:r>
          </a:p>
          <a:p>
            <a:pPr marL="0" indent="0">
              <a:buNone/>
            </a:pPr>
            <a:r>
              <a:rPr lang="pl-PL" dirty="0"/>
              <a:t>Sejmik województwa może, w drodze uchwały, w celu zapobieżenia negatywnemu oddziaływaniu na zdrowie ludzi lub na środowisko, wprowadzić </a:t>
            </a:r>
            <a:r>
              <a:rPr lang="pl-PL" b="1" dirty="0"/>
              <a:t>ograniczenia lub zakazy w zakresie</a:t>
            </a:r>
            <a:r>
              <a:rPr lang="pl-PL" dirty="0"/>
              <a:t> </a:t>
            </a:r>
            <a:r>
              <a:rPr lang="pl-PL" b="1" dirty="0"/>
              <a:t>eksploatacji instalacji</a:t>
            </a:r>
            <a:r>
              <a:rPr lang="pl-PL" dirty="0"/>
              <a:t>, w których następuje spalanie paliw.</a:t>
            </a:r>
          </a:p>
          <a:p>
            <a:r>
              <a:rPr lang="pl-PL" b="1" dirty="0"/>
              <a:t>Instalacja</a:t>
            </a:r>
            <a:r>
              <a:rPr lang="pl-PL" dirty="0"/>
              <a:t> – art. 3 pkt 6 POŚ:</a:t>
            </a:r>
          </a:p>
          <a:p>
            <a:pPr lvl="1"/>
            <a:r>
              <a:rPr lang="pl-PL" b="1" dirty="0"/>
              <a:t>stacjonarne urządzenie techniczne</a:t>
            </a:r>
            <a:r>
              <a:rPr lang="pl-PL" dirty="0"/>
              <a:t>,</a:t>
            </a:r>
          </a:p>
          <a:p>
            <a:pPr lvl="1"/>
            <a:r>
              <a:rPr lang="pl-PL" dirty="0"/>
              <a:t>zespół stacjonarnych urządzeń technicznych powiązanych technologicznie, do których tytułem prawnym dysponuje ten sam podmiot i położonych na terenie jednego zakładu,</a:t>
            </a:r>
          </a:p>
          <a:p>
            <a:pPr lvl="1"/>
            <a:r>
              <a:rPr lang="pl-PL" b="1" dirty="0"/>
              <a:t>budowle</a:t>
            </a:r>
            <a:r>
              <a:rPr lang="pl-PL" dirty="0"/>
              <a:t> niebędące urządzeniami technicznymi ani ich zespołami,</a:t>
            </a:r>
          </a:p>
          <a:p>
            <a:pPr lvl="1"/>
            <a:r>
              <a:rPr lang="pl-PL" dirty="0"/>
              <a:t>których eksploatacja </a:t>
            </a:r>
            <a:r>
              <a:rPr lang="pl-PL" b="1" dirty="0"/>
              <a:t>powoduje emisję</a:t>
            </a:r>
            <a:r>
              <a:rPr lang="pl-PL" dirty="0"/>
              <a:t>.</a:t>
            </a:r>
          </a:p>
          <a:p>
            <a:r>
              <a:rPr lang="pl-PL" b="1" dirty="0"/>
              <a:t>Eksploatacja</a:t>
            </a:r>
            <a:r>
              <a:rPr lang="pl-PL" dirty="0"/>
              <a:t> – art. 3 pkt 3 POŚ: użytkowanie instalacji lub urządzenia oraz </a:t>
            </a:r>
            <a:r>
              <a:rPr lang="pl-PL" b="1" dirty="0"/>
              <a:t>utrzymywanie ich w sprawności</a:t>
            </a:r>
            <a:r>
              <a:rPr lang="pl-PL" dirty="0"/>
              <a:t>.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86570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15718E7-A75B-932D-2A3B-D04049AE7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Wyłączenie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181C73A-C65D-8DC5-0264-D065D2867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Art. 96 ust. 8 POŚ:</a:t>
            </a:r>
          </a:p>
          <a:p>
            <a:pPr marL="0" indent="0">
              <a:buNone/>
            </a:pPr>
            <a:r>
              <a:rPr lang="pl-PL" dirty="0"/>
              <a:t>Uchwała, o której mowa w ust. 1, </a:t>
            </a:r>
            <a:r>
              <a:rPr lang="pl-PL" b="1" dirty="0"/>
              <a:t>nie ma zastosowania do instalacji, dla których wymagane jest uzyskanie pozwolenia zintegrowanego albo pozwolenia</a:t>
            </a:r>
            <a:r>
              <a:rPr lang="pl-PL" dirty="0"/>
              <a:t> na wprowadzanie gazów lub pyłów do powietrza, albo dokonanie </a:t>
            </a:r>
            <a:r>
              <a:rPr lang="pl-PL" b="1" dirty="0"/>
              <a:t>zgłoszenia</a:t>
            </a:r>
            <a:r>
              <a:rPr lang="pl-PL" dirty="0"/>
              <a:t>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00877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41C55C8-5DBC-392A-4F49-F84E77941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Uchwały antysmogowe </a:t>
            </a:r>
            <a:br>
              <a:rPr lang="pl-PL"/>
            </a:br>
            <a:r>
              <a:rPr lang="pl-PL"/>
              <a:t>w województwie małopolskim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8D83A66-F4A8-18B8-3BB2-FDC1DE925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Uchwała Nr XVIII/243/16 Sejmiku Województwa Małopolskiego z dnia 15 stycznia 2016 r. w sprawie wprowadzenia </a:t>
            </a:r>
            <a:r>
              <a:rPr lang="pl-PL" b="1" dirty="0"/>
              <a:t>na obszarze Gminy Miejskiej Kraków </a:t>
            </a:r>
            <a:r>
              <a:rPr lang="pl-PL" dirty="0"/>
              <a:t>ograniczeń w zakresie eksploatacji instalacji, w których następuje spalanie paliw: </a:t>
            </a:r>
            <a:r>
              <a:rPr lang="pl-PL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https://powietrze.malopolska.pl/antysmogowa/krakow/</a:t>
            </a:r>
            <a:r>
              <a:rPr lang="pl-PL" dirty="0">
                <a:solidFill>
                  <a:schemeClr val="accent1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Uchwała Nr XXXII/452/17 Sejmiku Województwa Małopolskiego z dnia 23 styczna 2017 r. w sprawie wprowadzenia </a:t>
            </a:r>
            <a:r>
              <a:rPr lang="pl-PL" b="1" dirty="0"/>
              <a:t>na obszarze województwa małopolskiego </a:t>
            </a:r>
            <a:r>
              <a:rPr lang="pl-PL" dirty="0"/>
              <a:t>ograniczeń i zakazów w zakresie eksploatacji instalacji, w których następuje spalanie paliw zmieniona uchwałą Nr LIX/842/22 z dnia 26 września 2022 r.: </a:t>
            </a:r>
            <a:r>
              <a:rPr lang="pl-PL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https://powietrze.malopolska.pl/antysmogowa/malopolska/</a:t>
            </a:r>
            <a:r>
              <a:rPr lang="pl-PL" dirty="0">
                <a:solidFill>
                  <a:schemeClr val="accent1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Nowe uchwały antysmogowe przyjęte przez Sejmik województwa małopolskiego w dn. 27 września 2021 r. dla </a:t>
            </a:r>
            <a:r>
              <a:rPr lang="pl-PL" b="1" dirty="0"/>
              <a:t>Skawiny, Krzeszowic, Oświęcimia, Nowego Targu, Niepołomic, Rabki-Zdrój i Czarnego Dunajca</a:t>
            </a:r>
            <a:r>
              <a:rPr lang="pl-PL" dirty="0"/>
              <a:t>: </a:t>
            </a:r>
            <a:r>
              <a:rPr lang="pl-PL" dirty="0">
                <a:solidFill>
                  <a:schemeClr val="accent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https://powietrze.malopolska.pl/antysmogowa/lokalne-uchwaly-antysmogowe/</a:t>
            </a:r>
            <a:r>
              <a:rPr lang="pl-PL" dirty="0">
                <a:solidFill>
                  <a:schemeClr val="accent1"/>
                </a:solidFill>
              </a:rPr>
              <a:t> </a:t>
            </a:r>
            <a:endParaRPr lang="pl-PL" b="1" dirty="0">
              <a:solidFill>
                <a:schemeClr val="accent1"/>
              </a:solidFill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18168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572047E-5B48-A3BB-54D9-99A305154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Uchwała antysmogowa dla Krakowa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510D16-716A-1475-E0D8-57AFE4CE9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Od 1 września 2019 r. </a:t>
            </a:r>
            <a:r>
              <a:rPr lang="pl-PL" b="1" dirty="0"/>
              <a:t>całkowity zakaz spalania paliw stałych </a:t>
            </a:r>
            <a:br>
              <a:rPr lang="pl-PL" b="1" dirty="0"/>
            </a:br>
            <a:r>
              <a:rPr lang="pl-PL" b="1" dirty="0"/>
              <a:t>w instalacjach objętych uchwałą.</a:t>
            </a:r>
          </a:p>
          <a:p>
            <a:r>
              <a:rPr lang="pl-PL" dirty="0"/>
              <a:t>Głośna sprawa uniewinnienia mieszkanki Krakowa spalającej drewno – sąd stwierdził brak winy, nie zakwestionował obowiązywania uchwały antysmogowej lub spełnienia znamion wykroczenia (jednocześnie wskazując na to, że obwiniona powinna podjąć starania w kierunku pozyskania dotacji z prefinansowaniem z </a:t>
            </a:r>
            <a:r>
              <a:rPr lang="pl-PL" dirty="0" err="1"/>
              <a:t>PCzP</a:t>
            </a:r>
            <a:r>
              <a:rPr lang="pl-PL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80132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B32E657-E132-6AE2-1845-0B97A5A96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Uchwała antysmogowa dla małopolski – zakres przedmiotowy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52564EF-BA22-AF3B-6534-F5E96ECAE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§ 2: Instalacje w których następuje spalanie paliw stałych jeżeli: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/>
              <a:t>dostarczają ciepło do systemu centralnego ogrzewania (kotły CO),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/>
              <a:t>wydzielają ciepło poprzez bezpośrednie przenoszenie ciepła (kominki, </a:t>
            </a:r>
            <a:r>
              <a:rPr lang="pl-PL" dirty="0" err="1"/>
              <a:t>piecokominki</a:t>
            </a:r>
            <a:r>
              <a:rPr lang="pl-PL" dirty="0"/>
              <a:t>, </a:t>
            </a:r>
            <a:r>
              <a:rPr lang="pl-PL" dirty="0" err="1"/>
              <a:t>piecokuchnie</a:t>
            </a:r>
            <a:r>
              <a:rPr lang="pl-PL" dirty="0"/>
              <a:t> i in.),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/>
              <a:t>Bezpośrednio wydzielają ciepło i przenoszą je do cieczy lub systemu dystrybucji gorącego powietrza (kominki z płaszczem wodnym itp.).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Uchwała obejmuje również instalacje służące do innych celów niż ogrzewanie pomieszczeń.</a:t>
            </a:r>
          </a:p>
        </p:txBody>
      </p:sp>
    </p:spTree>
    <p:extLst>
      <p:ext uri="{BB962C8B-B14F-4D97-AF65-F5344CB8AC3E}">
        <p14:creationId xmlns:p14="http://schemas.microsoft.com/office/powerpoint/2010/main" val="2453297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102DC52-EBF6-C538-3C80-AD6026049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Uchwała antysmogowa dla małopolski – zakres podmiotowy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7C781C3-BADC-D8DA-1A84-93F7E981C0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/>
              <a:t>§ 6: Podmiotami dla których wprowadza się ograniczenia i zakazy są </a:t>
            </a:r>
            <a:r>
              <a:rPr lang="pl-PL" b="1"/>
              <a:t>podmioty eksploatujące instalacje </a:t>
            </a:r>
            <a:r>
              <a:rPr lang="pl-PL"/>
              <a:t>wskazane w §2.</a:t>
            </a:r>
          </a:p>
          <a:p>
            <a:r>
              <a:rPr lang="pl-PL"/>
              <a:t>Nie jest istotne prawo własności lub inny tytuł prawny do nieruchomości lub instalacji.</a:t>
            </a:r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7178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6B806E0-F44B-8D40-9769-9F367233D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/>
              <a:t>Uchwała antysmogowa dla małopolski – ograniczenia dot. instalacji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5E58A5D-873D-AE57-2011-C21079ECB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§ 4: nowe instalacje CO (kotły) muszą spełniać </a:t>
            </a:r>
            <a:r>
              <a:rPr lang="pl-PL" b="1" dirty="0"/>
              <a:t>łącznie </a:t>
            </a:r>
            <a:r>
              <a:rPr lang="pl-PL" dirty="0"/>
              <a:t>następujące warunki:</a:t>
            </a:r>
          </a:p>
          <a:p>
            <a:pPr lvl="1"/>
            <a:r>
              <a:rPr lang="pl-PL" dirty="0"/>
              <a:t>spełniają wymagania ekoprojektu (rozporządzenie UE 2015/1189),</a:t>
            </a:r>
          </a:p>
          <a:p>
            <a:pPr lvl="1"/>
            <a:r>
              <a:rPr lang="pl-PL" dirty="0"/>
              <a:t>umożliwiają </a:t>
            </a:r>
            <a:r>
              <a:rPr lang="pl-PL" b="1" dirty="0"/>
              <a:t>wyłącznie automatyczne podawanie paliwa</a:t>
            </a:r>
            <a:r>
              <a:rPr lang="pl-PL" dirty="0"/>
              <a:t>, za wyjątkiem instalacji zgazowujących paliwo (definicja kotła zgazowującego paliwo: Poradnik przeprowadzania kontroli palenisk domowych, s. 93).</a:t>
            </a:r>
          </a:p>
          <a:p>
            <a:r>
              <a:rPr lang="pl-PL" dirty="0"/>
              <a:t>Istniejące instalacje CO: bezterminowo dopuszczona eksploatacja kotłów 5 klasy wg. normy PN-EN 303-5:2012 (w tym kotły z ręcznym podawaniem paliwa).</a:t>
            </a:r>
          </a:p>
        </p:txBody>
      </p:sp>
    </p:spTree>
    <p:extLst>
      <p:ext uri="{BB962C8B-B14F-4D97-AF65-F5344CB8AC3E}">
        <p14:creationId xmlns:p14="http://schemas.microsoft.com/office/powerpoint/2010/main" val="1386228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E016843-9B07-E2D5-9F3D-6CF8D5E91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/>
              <a:t>Uchwała antysmogowa dla małopolski – ograniczenia dot. instalacji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CF43AC-C1C6-8BAD-E87F-5F6BA36151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§ 5: Nowe instalacje wydzielające ciepło muszą spełniać </a:t>
            </a:r>
            <a:r>
              <a:rPr lang="pl-PL" b="1" dirty="0"/>
              <a:t>wymogi ekoprojektu </a:t>
            </a:r>
            <a:r>
              <a:rPr lang="pl-PL" dirty="0">
                <a:solidFill>
                  <a:schemeClr val="tx1"/>
                </a:solidFill>
              </a:rPr>
              <a:t>dla miejscowych ogrzewaczy pomieszczeń na paliwo stałe (Rozporządzenie UE 2015/1185).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 przypadku </a:t>
            </a:r>
            <a:r>
              <a:rPr lang="pl-PL" b="1" dirty="0">
                <a:solidFill>
                  <a:schemeClr val="tx1"/>
                </a:solidFill>
              </a:rPr>
              <a:t>istniejących</a:t>
            </a:r>
            <a:r>
              <a:rPr lang="pl-PL" dirty="0">
                <a:solidFill>
                  <a:schemeClr val="tx1"/>
                </a:solidFill>
              </a:rPr>
              <a:t> instalacji wydzielających ciepło </a:t>
            </a:r>
            <a:r>
              <a:rPr lang="pl-PL" b="1" dirty="0">
                <a:solidFill>
                  <a:schemeClr val="tx1"/>
                </a:solidFill>
              </a:rPr>
              <a:t>niespełniających wymagań ekoprojektu </a:t>
            </a:r>
            <a:r>
              <a:rPr lang="pl-PL" dirty="0">
                <a:solidFill>
                  <a:schemeClr val="tx1"/>
                </a:solidFill>
              </a:rPr>
              <a:t>dopuszczona jest dalsza eksploatacja </a:t>
            </a:r>
            <a:r>
              <a:rPr lang="pl-PL" b="1" dirty="0">
                <a:solidFill>
                  <a:schemeClr val="tx1"/>
                </a:solidFill>
              </a:rPr>
              <a:t>pod warunkiem</a:t>
            </a:r>
            <a:r>
              <a:rPr lang="pl-PL" dirty="0">
                <a:solidFill>
                  <a:schemeClr val="tx1"/>
                </a:solidFill>
              </a:rPr>
              <a:t>, że: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będąc osiągać sprawność cieplną na poziomie co najmniej 80% lub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zostaną wyposażone w urządzenie zapewniające redukcję emisji pyłu do poziomu zgodnego z </a:t>
            </a:r>
            <a:r>
              <a:rPr lang="pl-PL" dirty="0" err="1">
                <a:solidFill>
                  <a:schemeClr val="tx1"/>
                </a:solidFill>
              </a:rPr>
              <a:t>ekoprojektem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chemeClr val="tx1"/>
                </a:solidFill>
              </a:rPr>
              <a:t>Ciężar udowodnienia leży po stronie osoby/podmiotu eksploatującego instalację.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18079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D0BBCB9-834E-A439-8E54-B9970F36B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Problematyka miejscowych ogrzewaczy pomieszczeń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09EB578-F751-E15E-79D0-FA399CE90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Opracowanie: </a:t>
            </a:r>
            <a:r>
              <a:rPr lang="pl-PL" i="1" dirty="0"/>
              <a:t>Urządzenia redukujące emisję pyłu w zastosowaniu z miejscowymi ogrzewaczami pomieszczeń z uwzględnieniem zapisów uchwały antysmogowej dla województwa małopolskiego. </a:t>
            </a:r>
          </a:p>
          <a:p>
            <a:r>
              <a:rPr lang="pl-PL" i="1" dirty="0">
                <a:hlinkClick r:id="rId2"/>
              </a:rPr>
              <a:t>https://powietrze.malopolska.pl/baza/urzadzenia-redukujace-emisje-pylu-w-zastosowaniu-z-miejscowymi-ogrzewaczami-pomieszczen-z-uwzglednieniem-zapisow-uchwaly-antysmogowej-dla-wojewodztwa-malopolskiego/</a:t>
            </a:r>
            <a:r>
              <a:rPr lang="pl-PL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7859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FD941AB-4D78-DF72-F356-0F59CF331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/>
              <a:t>Uchwała antysmogowa dla małopolski – ograniczenia dot. paliw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8907928-B8F6-9BC1-78A0-2A37440BD8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§ 3: zakaz stosowania:</a:t>
            </a:r>
          </a:p>
          <a:p>
            <a:pPr lvl="1"/>
            <a:r>
              <a:rPr lang="pl-PL" b="0" i="0" dirty="0">
                <a:solidFill>
                  <a:srgbClr val="000000"/>
                </a:solidFill>
                <a:effectLst/>
              </a:rPr>
              <a:t>paliw, w których udział masowy węgla kamiennego lub węgla brunatnego o uziarnieniu 0-3 mm wynosi powyżej 15%.</a:t>
            </a:r>
          </a:p>
          <a:p>
            <a:pPr lvl="1"/>
            <a:r>
              <a:rPr lang="pl-PL" b="0" i="0" dirty="0">
                <a:solidFill>
                  <a:srgbClr val="000000"/>
                </a:solidFill>
                <a:effectLst/>
              </a:rPr>
              <a:t>paliw zawierających biomasę o wilgotności w stanie roboczym powyżej 20%.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685358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C0A2A67-00FA-4985-7B28-0C2C4034D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Uchwała antysmogowa dla małopolski – etapy wejścia w życie</a:t>
            </a:r>
          </a:p>
        </p:txBody>
      </p:sp>
      <p:graphicFrame>
        <p:nvGraphicFramePr>
          <p:cNvPr id="5" name="Tabela 7">
            <a:extLst>
              <a:ext uri="{FF2B5EF4-FFF2-40B4-BE49-F238E27FC236}">
                <a16:creationId xmlns:a16="http://schemas.microsoft.com/office/drawing/2014/main" id="{E2477288-6ED0-9157-39B0-A298907318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2269758"/>
              </p:ext>
            </p:extLst>
          </p:nvPr>
        </p:nvGraphicFramePr>
        <p:xfrm>
          <a:off x="838200" y="2291508"/>
          <a:ext cx="10515600" cy="31501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14074">
                  <a:extLst>
                    <a:ext uri="{9D8B030D-6E8A-4147-A177-3AD203B41FA5}">
                      <a16:colId xmlns:a16="http://schemas.microsoft.com/office/drawing/2014/main" val="2419589377"/>
                    </a:ext>
                  </a:extLst>
                </a:gridCol>
                <a:gridCol w="8201526">
                  <a:extLst>
                    <a:ext uri="{9D8B030D-6E8A-4147-A177-3AD203B41FA5}">
                      <a16:colId xmlns:a16="http://schemas.microsoft.com/office/drawing/2014/main" val="2708105667"/>
                    </a:ext>
                  </a:extLst>
                </a:gridCol>
              </a:tblGrid>
              <a:tr h="706382">
                <a:tc>
                  <a:txBody>
                    <a:bodyPr/>
                    <a:lstStyle/>
                    <a:p>
                      <a:r>
                        <a:rPr lang="pl-PL" b="1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lipca 2017 r.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pl-PL" sz="180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zakazy dotyczące paliw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pl-PL" sz="180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wymagania dotyczące </a:t>
                      </a:r>
                      <a:r>
                        <a:rPr lang="pl-PL" sz="1800" b="1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nowych </a:t>
                      </a:r>
                      <a:r>
                        <a:rPr lang="pl-PL" sz="1800" b="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instalacji</a:t>
                      </a:r>
                      <a:endParaRPr lang="pl-PL" sz="1800"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838681"/>
                  </a:ext>
                </a:extLst>
              </a:tr>
              <a:tr h="706382">
                <a:tc>
                  <a:txBody>
                    <a:bodyPr/>
                    <a:lstStyle/>
                    <a:p>
                      <a:r>
                        <a:rPr lang="pl-PL" b="1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maja 2024 r.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zakaz eksploatacji kotłów pozaklasowych (kopciuchów)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zakaz eksploatacji instalacji wydzielających ciepło niespełniających wymagań ekoprojektu (chyba, że: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zapewniają sprawność cieplną na poziomie co najmniej 80% lub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zainstalowano urządzenie ograniczające emisję pyłu do poziomu zgodnego z </a:t>
                      </a:r>
                      <a:r>
                        <a:rPr lang="pl-PL" sz="1800" dirty="0" err="1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ekoprojektem</a:t>
                      </a:r>
                      <a:r>
                        <a:rPr lang="pl-PL" sz="1800" dirty="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684541"/>
                  </a:ext>
                </a:extLst>
              </a:tr>
              <a:tr h="706382">
                <a:tc>
                  <a:txBody>
                    <a:bodyPr/>
                    <a:lstStyle/>
                    <a:p>
                      <a:r>
                        <a:rPr lang="pl-PL" b="1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 stycznia 2027 r.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Zakaz eksploatacji kotłów 3 i 4 klasy wg normy PN-EN 303-5: 2012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449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2359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55DA1B1-9FE8-D38B-D2B4-3F9D49D1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Rozpoczęcie eksploatacji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A86B9CB-7A9B-EC2C-8BA6-14D6BF7B9E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§ 1 ust. 2 uchwały antysmogowej dla małopolski:</a:t>
            </a:r>
          </a:p>
          <a:p>
            <a:pPr marL="0" indent="0">
              <a:buNone/>
            </a:pPr>
            <a:r>
              <a:rPr lang="pl-PL" dirty="0"/>
              <a:t>Ilekroć w niniejszej uchwale jest mowa o rozpoczęciu eksploatacji instalacji należy przez to rozumieć pierwsze uruchomienie </a:t>
            </a:r>
            <a:r>
              <a:rPr lang="pl-PL" b="1" dirty="0"/>
              <a:t>w miejscu obecnego użytkowania</a:t>
            </a:r>
            <a:r>
              <a:rPr lang="pl-PL" dirty="0"/>
              <a:t>.</a:t>
            </a:r>
          </a:p>
          <a:p>
            <a:r>
              <a:rPr lang="pl-PL" dirty="0"/>
              <a:t>Zakup używanego kotła, przeniesienie kotła ze starego do nowego domu – istotne jest pierwsze uruchomienie w</a:t>
            </a:r>
            <a:r>
              <a:rPr lang="pl-PL" b="1" dirty="0"/>
              <a:t> miejscu obecnego użytkowania </a:t>
            </a:r>
            <a:r>
              <a:rPr lang="pl-PL" dirty="0"/>
              <a:t>(a nie np. data produkcji lub pierwszego uruchomienia w ogóle).</a:t>
            </a:r>
          </a:p>
        </p:txBody>
      </p:sp>
    </p:spTree>
    <p:extLst>
      <p:ext uri="{BB962C8B-B14F-4D97-AF65-F5344CB8AC3E}">
        <p14:creationId xmlns:p14="http://schemas.microsoft.com/office/powerpoint/2010/main" val="38753695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9751652-3133-D2B9-F81D-D29CE301E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Lokalne uchwały antysmogowe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635DC83-DF43-D50E-C60B-4FB778E14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Do 31 marca 2021 r. ujednolicone zasady wprowadzania regulacji:</a:t>
            </a:r>
            <a:br>
              <a:rPr lang="pl-PL" dirty="0"/>
            </a:br>
            <a:r>
              <a:rPr lang="pl-PL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https://powietrze.malopolska.pl/wp-content/plugins/download-attachments/includes/download.php?id=48458</a:t>
            </a:r>
            <a:endParaRPr lang="pl-PL" dirty="0">
              <a:solidFill>
                <a:schemeClr val="accent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Wymagania dla gmin wnioskujących o lokalną uchwałę antysmogową: 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chemeClr val="tx1"/>
                </a:solidFill>
              </a:rPr>
              <a:t>uchwała kierunkowa </a:t>
            </a:r>
            <a:r>
              <a:rPr lang="pl-PL" dirty="0">
                <a:solidFill>
                  <a:schemeClr val="tx1"/>
                </a:solidFill>
              </a:rPr>
              <a:t>i </a:t>
            </a:r>
            <a:r>
              <a:rPr lang="pl-PL" b="1" dirty="0">
                <a:solidFill>
                  <a:schemeClr val="tx1"/>
                </a:solidFill>
              </a:rPr>
              <a:t>wniosek/apel </a:t>
            </a:r>
            <a:r>
              <a:rPr lang="pl-PL" dirty="0">
                <a:solidFill>
                  <a:schemeClr val="tx1"/>
                </a:solidFill>
              </a:rPr>
              <a:t>do Zarządu Województwa Małopolskiego,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uruchomienie dodatkowych działań wspierających mieszkańców (</a:t>
            </a:r>
            <a:r>
              <a:rPr lang="pl-PL" b="1" dirty="0">
                <a:solidFill>
                  <a:schemeClr val="tx1"/>
                </a:solidFill>
              </a:rPr>
              <a:t>programy osłonowe</a:t>
            </a:r>
            <a:r>
              <a:rPr lang="pl-PL" dirty="0">
                <a:solidFill>
                  <a:schemeClr val="tx1"/>
                </a:solidFill>
              </a:rPr>
              <a:t>),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gmina musi posiadać </a:t>
            </a:r>
            <a:r>
              <a:rPr lang="pl-PL" dirty="0" err="1">
                <a:solidFill>
                  <a:schemeClr val="tx1"/>
                </a:solidFill>
              </a:rPr>
              <a:t>ekodoradców</a:t>
            </a:r>
            <a:r>
              <a:rPr lang="pl-PL" dirty="0">
                <a:solidFill>
                  <a:schemeClr val="tx1"/>
                </a:solidFill>
              </a:rPr>
              <a:t>, punkt obsługi programu Czyste powietrze oraz terminowo realizować zadania POP.</a:t>
            </a:r>
          </a:p>
          <a:p>
            <a:r>
              <a:rPr lang="pl-PL" dirty="0"/>
              <a:t>Dotychczas z tej możliwości skorzystały: Niepołomice, Krzeszowice, Skawina, Rabka Zdrój (strefa uzdrowiskowa), Czarny Dunajec, Oświęcim, Nowy Targ (centrum miasta).</a:t>
            </a:r>
          </a:p>
        </p:txBody>
      </p:sp>
    </p:spTree>
    <p:extLst>
      <p:ext uri="{BB962C8B-B14F-4D97-AF65-F5344CB8AC3E}">
        <p14:creationId xmlns:p14="http://schemas.microsoft.com/office/powerpoint/2010/main" val="1611291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7A34994-ADD3-4BD5-EB32-A469974CA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Lokalne uchwały antysmogowe - treść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2382A2D-2FD3-7D8B-DAC1-9F14C8666C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https://powietrze.malopolska.pl/antysmogowa/lokalne-uchwaly-antysmogowe/</a:t>
            </a:r>
            <a:endParaRPr lang="pl-PL" dirty="0">
              <a:solidFill>
                <a:schemeClr val="accent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b="1" dirty="0"/>
              <a:t>Zakaz spalania paliw niedopuszczonych do obrotu zgodnie z ustawą.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b="1" dirty="0"/>
              <a:t>1 stycznia 2022 r. </a:t>
            </a:r>
            <a:r>
              <a:rPr lang="pl-PL" dirty="0"/>
              <a:t>– </a:t>
            </a:r>
            <a:r>
              <a:rPr lang="pl-PL" b="1" dirty="0"/>
              <a:t>zakaz spalania węgla w nowych instalacjach</a:t>
            </a:r>
            <a:r>
              <a:rPr lang="pl-PL" dirty="0"/>
              <a:t>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b="1" dirty="0"/>
              <a:t>1 stycznia 2023 r.: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/>
              <a:t>podwyższony standard emisyjny 20 mg/m3 dla kotłów na biomasę,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/>
              <a:t>wymagania dla nowych instalacji wydzielających ciepło: zamknięta komora spalania, urządzenie do automatycznej kontroli przebiegu procesu spalania poprzez regulację dopływu powietrza w oparciu </a:t>
            </a:r>
            <a:br>
              <a:rPr lang="pl-PL" dirty="0"/>
            </a:br>
            <a:r>
              <a:rPr lang="pl-PL" dirty="0"/>
              <a:t>o pomiar temperatury spalin,</a:t>
            </a:r>
          </a:p>
          <a:p>
            <a:pPr marL="1126066" lvl="1" indent="-342900">
              <a:buFont typeface="Arial" panose="020B0604020202020204" pitchFamily="34" charset="0"/>
              <a:buChar char="•"/>
            </a:pPr>
            <a:r>
              <a:rPr lang="pl-PL" dirty="0"/>
              <a:t>zakaz eksploatacji kotłów pozaklasowych i instalacji wydzielających ciepło niezgodnych z </a:t>
            </a:r>
            <a:r>
              <a:rPr lang="pl-PL" dirty="0" err="1"/>
              <a:t>ekoprojektem</a:t>
            </a:r>
            <a:r>
              <a:rPr lang="pl-PL" dirty="0"/>
              <a:t> (data pozostała bez zmian).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b="1" dirty="0"/>
              <a:t>1 stycznia 2030 r. – zakaz spalania węgla </a:t>
            </a:r>
            <a:r>
              <a:rPr lang="pl-PL" dirty="0"/>
              <a:t>(również w istniejących instalacjach).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18069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8BA5A9-5BC6-9D74-9112-A1FBE5F7E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Lokalne uchwały antysmogowe - treść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631CCB0-CBB1-0C55-74C9-BC9032D23A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Zakaz stosowania paliw stałych o których mowa w art. 7 ust. 7a ustawy o systemie monitorowania i kontrolowania jakości paliw, tj.:</a:t>
            </a:r>
          </a:p>
          <a:p>
            <a:pPr lvl="1"/>
            <a:r>
              <a:rPr lang="pl-PL" dirty="0"/>
              <a:t>muły i flotokoncentraty węglowe,</a:t>
            </a:r>
          </a:p>
          <a:p>
            <a:pPr lvl="1"/>
            <a:r>
              <a:rPr lang="pl-PL" dirty="0"/>
              <a:t>węgiel brunatny,</a:t>
            </a:r>
          </a:p>
          <a:p>
            <a:pPr lvl="1"/>
            <a:r>
              <a:rPr lang="pl-PL" dirty="0"/>
              <a:t>mieszaniny paliw zawierające mniej niż 85% węgla kamiennego,</a:t>
            </a:r>
          </a:p>
          <a:p>
            <a:pPr lvl="1"/>
            <a:r>
              <a:rPr lang="pl-PL" dirty="0"/>
              <a:t>paliwa niespełniające wymagań jakościowych określone w rozporządzeniu,</a:t>
            </a:r>
          </a:p>
          <a:p>
            <a:pPr lvl="1"/>
            <a:r>
              <a:rPr lang="pl-PL" dirty="0"/>
              <a:t>paliwa niesortowane,</a:t>
            </a:r>
          </a:p>
          <a:p>
            <a:pPr lvl="1"/>
            <a:r>
              <a:rPr lang="pl-PL" dirty="0"/>
              <a:t>paliwa bez świadectwa jakości.</a:t>
            </a:r>
          </a:p>
          <a:p>
            <a:pPr lvl="1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115254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750AAEB-671E-F36C-7AD6-B6BA2F472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Uchwały antysmogowe – wykazanie spełnienia wymagań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79687B3-C2AD-2D51-EE41-C7F91556C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0" i="0" dirty="0">
                <a:solidFill>
                  <a:srgbClr val="000000"/>
                </a:solidFill>
                <a:effectLst/>
              </a:rPr>
              <a:t>§ 7 uchwały antysmogowej dla małopolski:</a:t>
            </a:r>
          </a:p>
          <a:p>
            <a:pPr marL="0" indent="0">
              <a:buNone/>
            </a:pPr>
            <a:r>
              <a:rPr lang="pl-PL" b="0" i="0" dirty="0">
                <a:solidFill>
                  <a:srgbClr val="000000"/>
                </a:solidFill>
                <a:effectLst/>
              </a:rPr>
              <a:t>Podmiot eksploatujący instalację jest zobowiązany do wykazania spełniania wymagań określonych w niniejszej uchwale poprzez przedstawienie dokumentów potwierdzających spełnienie tych wymagań, </a:t>
            </a:r>
            <a:r>
              <a:rPr lang="pl-PL" b="1" i="0" dirty="0">
                <a:solidFill>
                  <a:srgbClr val="000000"/>
                </a:solidFill>
                <a:effectLst/>
              </a:rPr>
              <a:t>w szczególności</a:t>
            </a:r>
            <a:r>
              <a:rPr lang="pl-PL" b="0" i="0" dirty="0">
                <a:solidFill>
                  <a:srgbClr val="000000"/>
                </a:solidFill>
                <a:effectLst/>
              </a:rPr>
              <a:t>:</a:t>
            </a:r>
          </a:p>
          <a:p>
            <a:pPr marL="914400" lvl="1" indent="-457200">
              <a:buAutoNum type="arabicParenR"/>
            </a:pPr>
            <a:r>
              <a:rPr lang="pl-PL" b="0" i="0" dirty="0">
                <a:solidFill>
                  <a:srgbClr val="000000"/>
                </a:solidFill>
                <a:effectLst/>
              </a:rPr>
              <a:t>dokumentacji z badań,</a:t>
            </a:r>
          </a:p>
          <a:p>
            <a:pPr marL="914400" lvl="1" indent="-457200">
              <a:buAutoNum type="arabicParenR"/>
            </a:pPr>
            <a:r>
              <a:rPr lang="pl-PL" b="0" i="0" dirty="0">
                <a:solidFill>
                  <a:srgbClr val="000000"/>
                </a:solidFill>
                <a:effectLst/>
              </a:rPr>
              <a:t>dokumentacji technicznej urządzenia,</a:t>
            </a:r>
          </a:p>
          <a:p>
            <a:pPr marL="914400" lvl="1" indent="-457200">
              <a:buAutoNum type="arabicParenR"/>
            </a:pPr>
            <a:r>
              <a:rPr lang="pl-PL" b="0" i="0" dirty="0">
                <a:solidFill>
                  <a:srgbClr val="000000"/>
                </a:solidFill>
                <a:effectLst/>
              </a:rPr>
              <a:t>instrukcji dla instalatorów i użytkowników</a:t>
            </a:r>
          </a:p>
          <a:p>
            <a:r>
              <a:rPr lang="pl-PL" dirty="0">
                <a:solidFill>
                  <a:srgbClr val="000000"/>
                </a:solidFill>
              </a:rPr>
              <a:t>W lokalnych uchwałach antysmogowych wymagane również świadectwo jakości paliwa stałego.</a:t>
            </a:r>
          </a:p>
        </p:txBody>
      </p:sp>
    </p:spTree>
    <p:extLst>
      <p:ext uri="{BB962C8B-B14F-4D97-AF65-F5344CB8AC3E}">
        <p14:creationId xmlns:p14="http://schemas.microsoft.com/office/powerpoint/2010/main" val="295901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12F37C8-46EE-E543-8D8F-1E6DAB797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Okresowe zakazy w planie działań </a:t>
            </a:r>
            <a:r>
              <a:rPr lang="pl-PL" err="1"/>
              <a:t>krótkoterminowch</a:t>
            </a:r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E958FBE-3CC8-303A-C869-B772E45F2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2 i 3 stopień zagrożenia: </a:t>
            </a:r>
          </a:p>
          <a:p>
            <a:pPr lvl="1"/>
            <a:r>
              <a:rPr lang="pl-PL" b="1" dirty="0"/>
              <a:t>zakaz eksploatacji miejscowych ogrzewaczy pomieszczeń </a:t>
            </a:r>
            <a:r>
              <a:rPr lang="pl-PL" dirty="0"/>
              <a:t>(np. kominków) jeżeli nie stanowią jedynego źródła ogrzewania. Zakaz nie obejmuje urządzeń spełniających wymagania ekoprojektu posiadających </a:t>
            </a:r>
            <a:r>
              <a:rPr lang="pl-PL" b="1" dirty="0"/>
              <a:t>zamkniętą komorę spalania</a:t>
            </a:r>
            <a:r>
              <a:rPr lang="pl-PL" dirty="0"/>
              <a:t>,</a:t>
            </a:r>
          </a:p>
          <a:p>
            <a:pPr lvl="1"/>
            <a:r>
              <a:rPr lang="pl-PL" b="1" dirty="0"/>
              <a:t>zakaz stosowania dmuchaw do liści.</a:t>
            </a:r>
          </a:p>
          <a:p>
            <a:r>
              <a:rPr lang="pl-PL" b="1" dirty="0"/>
              <a:t>3 stopień zagrożenia:</a:t>
            </a:r>
          </a:p>
          <a:p>
            <a:pPr lvl="1"/>
            <a:r>
              <a:rPr lang="pl-PL" dirty="0"/>
              <a:t>zakaz eksploatacji urządzeń grzewczych na paliwo stałe </a:t>
            </a:r>
            <a:br>
              <a:rPr lang="pl-PL" dirty="0"/>
            </a:br>
            <a:r>
              <a:rPr lang="pl-PL" dirty="0"/>
              <a:t>w przypadku możliwości zastosowania </a:t>
            </a:r>
            <a:r>
              <a:rPr lang="pl-PL" b="1" dirty="0"/>
              <a:t>alternatywnego ogrzewania</a:t>
            </a:r>
            <a:r>
              <a:rPr lang="pl-PL" dirty="0"/>
              <a:t>,</a:t>
            </a:r>
          </a:p>
          <a:p>
            <a:pPr lvl="1"/>
            <a:r>
              <a:rPr lang="pl-PL" dirty="0"/>
              <a:t>zakaz prac budowlanych związanych z emisją pyłu do powietrza w obszarach zabudowanych z wyjątkiem remontów prowadzonych w trybie awaryjnym i interwencyjnym</a:t>
            </a:r>
          </a:p>
        </p:txBody>
      </p:sp>
    </p:spTree>
    <p:extLst>
      <p:ext uri="{BB962C8B-B14F-4D97-AF65-F5344CB8AC3E}">
        <p14:creationId xmlns:p14="http://schemas.microsoft.com/office/powerpoint/2010/main" val="20677930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254CCB3-7B76-3BC4-60CE-B5873E72F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Kontrola w świetle POP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21C7468-280A-5755-872C-2143B4948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8607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Prowadzenie kontroli interwencyjnych </a:t>
            </a:r>
            <a:r>
              <a:rPr lang="pl-PL" b="1" dirty="0"/>
              <a:t>w ciągu 24 godzin od zgłoszenia</a:t>
            </a:r>
            <a:r>
              <a:rPr lang="pl-PL" dirty="0"/>
              <a:t>. W przypadku zgłoszenia interwencji w dzień wolny od pracy, kontrola powinna być wykonana w pierwszym dniu roboczym następującym po dniu wolnym od pracy.</a:t>
            </a:r>
          </a:p>
          <a:p>
            <a:r>
              <a:rPr lang="pl-PL" dirty="0"/>
              <a:t>W przypadku zgłoszeń dokonywanych przez aplikację </a:t>
            </a:r>
            <a:r>
              <a:rPr lang="pl-PL" dirty="0" err="1"/>
              <a:t>Ekointerwencja</a:t>
            </a:r>
            <a:r>
              <a:rPr lang="pl-PL" dirty="0"/>
              <a:t> administrowaną przez Urząd Marszałkowski należy zaktualizować informację o podjętych działaniach i rezultatach kontroli w ciągu </a:t>
            </a:r>
            <a:r>
              <a:rPr lang="pl-PL" b="1" dirty="0"/>
              <a:t>3 dni roboczych</a:t>
            </a:r>
            <a:r>
              <a:rPr lang="pl-PL" dirty="0"/>
              <a:t> od podjęcia kontroli.</a:t>
            </a:r>
          </a:p>
          <a:p>
            <a:r>
              <a:rPr lang="pl-PL" dirty="0"/>
              <a:t>W przypadku co najmniej 5% prowadzonych kontroli w skali roku konieczne pobranie próbki popiołu z paleniska.</a:t>
            </a:r>
          </a:p>
          <a:p>
            <a:r>
              <a:rPr lang="pl-PL" dirty="0"/>
              <a:t>Kontrole połączone z aktualizacją danych w CEEB.</a:t>
            </a:r>
          </a:p>
          <a:p>
            <a:r>
              <a:rPr lang="pl-PL" dirty="0"/>
              <a:t>Stosowanie procedury przeprowadzania kontroli palenisk opracowanej zgodnie z wytycznymi Urzędu Marszałkowskiego.</a:t>
            </a:r>
          </a:p>
        </p:txBody>
      </p:sp>
    </p:spTree>
    <p:extLst>
      <p:ext uri="{BB962C8B-B14F-4D97-AF65-F5344CB8AC3E}">
        <p14:creationId xmlns:p14="http://schemas.microsoft.com/office/powerpoint/2010/main" val="36451504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0C610-11E5-0145-5204-4EDD93787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8D8977D-FF49-3C22-E147-9B7F4902E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Kontrola w świetle POP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1500FAD-B35F-BE6F-98BF-962F6D91C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8607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Opracowanie rocznego planu kontroli.</a:t>
            </a:r>
          </a:p>
          <a:p>
            <a:r>
              <a:rPr lang="pl-PL" dirty="0"/>
              <a:t>Wymagana minimalna liczba kontroli w planie kontroli:</a:t>
            </a:r>
          </a:p>
          <a:p>
            <a:pPr lvl="1"/>
            <a:r>
              <a:rPr lang="pl-PL" dirty="0"/>
              <a:t>gminy do 10 tys. mieszkańców: 60 budynków,</a:t>
            </a:r>
          </a:p>
          <a:p>
            <a:pPr lvl="1"/>
            <a:r>
              <a:rPr lang="pl-PL" dirty="0"/>
              <a:t>gminy między 10 a 20 tys. mieszkańców: 100 budynków,</a:t>
            </a:r>
          </a:p>
          <a:p>
            <a:pPr lvl="1"/>
            <a:r>
              <a:rPr lang="pl-PL" dirty="0"/>
              <a:t>gminy między 20 a 50 tys. Mieszkańców: 200 budynków,</a:t>
            </a:r>
          </a:p>
          <a:p>
            <a:pPr lvl="1"/>
            <a:r>
              <a:rPr lang="pl-PL" dirty="0"/>
              <a:t>gminy powyżej 50 tys. mieszkańców: 500 budynków.</a:t>
            </a:r>
          </a:p>
          <a:p>
            <a:pPr marL="457200" lvl="1" indent="0">
              <a:buNone/>
            </a:pPr>
            <a:r>
              <a:rPr lang="pl-PL" dirty="0"/>
              <a:t>W przypadku mniejszej liczby budynków z zainstalowanymi źródłami ciepła na paliwo stałe – obowiązek kontroli wszystkich budynków w ciągu roku.</a:t>
            </a:r>
          </a:p>
          <a:p>
            <a:r>
              <a:rPr lang="pl-PL" dirty="0"/>
              <a:t>Dodatkowe kontrole przewidziane w PDK na 2 i 3 stopniu zagrożenia:</a:t>
            </a:r>
          </a:p>
          <a:p>
            <a:pPr lvl="1"/>
            <a:r>
              <a:rPr lang="pl-PL" dirty="0"/>
              <a:t>gminy do 20 tys. mieszkańców: 2 budynki dziennie, </a:t>
            </a:r>
          </a:p>
          <a:p>
            <a:pPr lvl="1"/>
            <a:r>
              <a:rPr lang="pl-PL" dirty="0"/>
              <a:t>gminy między 20 a 50 tys. mieszkańców: 5 budynków dziennie, </a:t>
            </a:r>
          </a:p>
          <a:p>
            <a:pPr lvl="1"/>
            <a:r>
              <a:rPr lang="pl-PL" dirty="0"/>
              <a:t>gminy powyżej 50 tys. mieszkańców: 20 budynków dziennie.</a:t>
            </a:r>
          </a:p>
        </p:txBody>
      </p:sp>
    </p:spTree>
    <p:extLst>
      <p:ext uri="{BB962C8B-B14F-4D97-AF65-F5344CB8AC3E}">
        <p14:creationId xmlns:p14="http://schemas.microsoft.com/office/powerpoint/2010/main" val="25629450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76AEAAB-339E-C070-0153-05987D21C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Kontrole u przedsiębiorców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7CFD25F-9F0B-DDC2-464B-9EA93EB0C2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Zgodnie z POP – kontrole u podmiotów prowadzących działalność gospodarczą:</a:t>
            </a:r>
          </a:p>
          <a:p>
            <a:pPr lvl="1"/>
            <a:r>
              <a:rPr lang="pl-PL" dirty="0"/>
              <a:t>Stanowią zadanie rekomendowane dla Małopolskiego WIOŚ (kontrole planowe u co najmniej 100 podmiotów oraz kontrole interwencyjne).</a:t>
            </a:r>
          </a:p>
          <a:p>
            <a:pPr lvl="1"/>
            <a:r>
              <a:rPr lang="pl-PL" dirty="0"/>
              <a:t>Stanowią zadanie starostów powiatów w zakresie kontroli interwencyjnych.</a:t>
            </a:r>
          </a:p>
        </p:txBody>
      </p:sp>
    </p:spTree>
    <p:extLst>
      <p:ext uri="{BB962C8B-B14F-4D97-AF65-F5344CB8AC3E}">
        <p14:creationId xmlns:p14="http://schemas.microsoft.com/office/powerpoint/2010/main" val="26937962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89F1364-B73B-14AC-839B-7DEADDB0B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Rodzaje kontroli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0C830B4-4115-0D92-4D68-ECF990A0AF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l-PL" b="1" noProof="0">
                <a:sym typeface="Roboto Regular"/>
              </a:rPr>
              <a:t>Kontrole dzielimy na:</a:t>
            </a:r>
          </a:p>
          <a:p>
            <a:pPr lvl="1"/>
            <a:r>
              <a:rPr lang="pl-PL" b="1" noProof="0">
                <a:sym typeface="Roboto Regular"/>
              </a:rPr>
              <a:t>Interwencyjną</a:t>
            </a:r>
            <a:r>
              <a:rPr lang="pl-PL" noProof="0">
                <a:sym typeface="Roboto Regular"/>
              </a:rPr>
              <a:t> – reakcja na zgłoszenie lub podejrzenie popełnienia wykroczenia; </a:t>
            </a:r>
          </a:p>
          <a:p>
            <a:pPr lvl="2"/>
            <a:r>
              <a:rPr lang="pl-PL" noProof="0">
                <a:sym typeface="Roboto Regular"/>
              </a:rPr>
              <a:t>główny cel: prewencja szczególna i ogólna (nieuchronność kary – odstraszanie).</a:t>
            </a:r>
          </a:p>
          <a:p>
            <a:pPr lvl="1"/>
            <a:r>
              <a:rPr lang="pl-PL" b="1" noProof="0">
                <a:sym typeface="Roboto Regular"/>
              </a:rPr>
              <a:t>Planową</a:t>
            </a:r>
            <a:r>
              <a:rPr lang="pl-PL" noProof="0">
                <a:sym typeface="Roboto Regular"/>
              </a:rPr>
              <a:t> – realizowaną w oparciu o harmonogram, bez zgłoszenia lub podejrzenia popełnienia wykroczenia. Kontrola planowa również może być niezapowiedziana;</a:t>
            </a:r>
          </a:p>
          <a:p>
            <a:pPr lvl="2"/>
            <a:r>
              <a:rPr lang="pl-PL" noProof="0">
                <a:sym typeface="Roboto Regular"/>
              </a:rPr>
              <a:t>główny cel: prewencja ogólna, edukacja.</a:t>
            </a:r>
          </a:p>
          <a:p>
            <a:pPr lvl="1"/>
            <a:r>
              <a:rPr lang="pl-PL" b="1" noProof="0">
                <a:sym typeface="Roboto Regular"/>
              </a:rPr>
              <a:t>Następczą</a:t>
            </a:r>
            <a:r>
              <a:rPr lang="pl-PL" noProof="0">
                <a:sym typeface="Roboto Regular"/>
              </a:rPr>
              <a:t> (</a:t>
            </a:r>
            <a:r>
              <a:rPr lang="pl-PL" noProof="0" err="1">
                <a:sym typeface="Roboto Regular"/>
              </a:rPr>
              <a:t>rekontrolę</a:t>
            </a:r>
            <a:r>
              <a:rPr lang="pl-PL" noProof="0">
                <a:sym typeface="Roboto Regular"/>
              </a:rPr>
              <a:t>) – weryfikacja dostosowania się przez kontrolowanego do wymogów i zaleceń z poprzedniej kontroli </a:t>
            </a:r>
            <a:br>
              <a:rPr lang="pl-PL" noProof="0">
                <a:sym typeface="Roboto Regular"/>
              </a:rPr>
            </a:br>
            <a:r>
              <a:rPr lang="pl-PL" noProof="0">
                <a:sym typeface="Roboto Regular"/>
              </a:rPr>
              <a:t>(w szczególności w przypadku zakończenia kontroli pouczeniem).  </a:t>
            </a:r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35964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AAAE9B-C7D4-42C6-B322-D54010EF6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Podstawa prawna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8B4CC78-513F-4B23-B537-7B1A65A1A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280" y="1918336"/>
            <a:ext cx="10515600" cy="4351338"/>
          </a:xfrm>
        </p:spPr>
        <p:txBody>
          <a:bodyPr>
            <a:noAutofit/>
          </a:bodyPr>
          <a:lstStyle/>
          <a:p>
            <a:pPr defTabSz="457198">
              <a:lnSpc>
                <a:spcPct val="100000"/>
              </a:lnSpc>
              <a:spcBef>
                <a:spcPct val="20000"/>
              </a:spcBef>
              <a:defRPr/>
            </a:pPr>
            <a:r>
              <a:rPr kumimoji="0" lang="pl-PL" altLang="pl-PL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Art.  379 POŚ:</a:t>
            </a:r>
          </a:p>
          <a:p>
            <a:pPr marL="0" marR="0" lvl="0" indent="0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pl-PL" altLang="pl-PL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 Minister właściwy do spraw klimatu, marszałek województwa, starosta oraz </a:t>
            </a:r>
            <a:r>
              <a:rPr kumimoji="0" lang="pl-PL" altLang="pl-PL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wójt, burmistrz lub prezydent miasta sprawują kontrolę przestrzegania i stosowania przepisów o ochronie środowiska w zakresie objętym właściwością tych organów</a:t>
            </a:r>
            <a:r>
              <a:rPr kumimoji="0" lang="pl-PL" altLang="pl-PL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.</a:t>
            </a:r>
          </a:p>
          <a:p>
            <a:pPr defTabSz="457198">
              <a:spcBef>
                <a:spcPct val="20000"/>
              </a:spcBef>
              <a:defRPr/>
            </a:pPr>
            <a:r>
              <a:rPr kumimoji="0" lang="pl-PL" altLang="pl-PL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Zakres przedmiotowy – </a:t>
            </a:r>
            <a:r>
              <a:rPr kumimoji="0" lang="pl-PL" altLang="pl-PL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wszystkie przepisy o ochronie środowiska</a:t>
            </a:r>
            <a:r>
              <a:rPr kumimoji="0" lang="pl-PL" altLang="pl-PL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, nie tylko przepisy POŚ (tak m.in. Gruszecki K., </a:t>
            </a:r>
            <a:r>
              <a:rPr kumimoji="0" lang="pl-PL" altLang="pl-PL" b="0" i="1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Prawo ochrony środowiska. Komentarz</a:t>
            </a:r>
            <a:r>
              <a:rPr kumimoji="0" lang="pl-PL" altLang="pl-PL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, WK2016). Uchwała antysmogowa jest aktem prawa miejscowego, a tym samym zawiera przepisy o ochronie środowiska powszechnie obowiązujące na terenie województwa.</a:t>
            </a: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BE53E9B1-5F7C-44E0-9C6F-C26D35D76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57644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1476726-7020-A6E7-01F9-9F41390B3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Właściwość organu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2798ECD-64AC-C033-4B52-010AF9BA4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898" marR="0" lvl="0" indent="-34289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Art. 376 POŚ </a:t>
            </a:r>
            <a:r>
              <a:rPr kumimoji="0" lang="pl-PL" altLang="pl-PL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– wójt/burmistrz/prezydent miasta </a:t>
            </a: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jest organem ochrony środowiska.</a:t>
            </a:r>
          </a:p>
          <a:p>
            <a:pPr marL="342898" marR="0" lvl="0" indent="-34289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Art. 378 ust. 3 POŚ </a:t>
            </a:r>
            <a:r>
              <a:rPr kumimoji="0" lang="pl-PL" altLang="pl-PL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– wójt jest właściwy w sprawach zwykłego korzystania ze środowiska przez </a:t>
            </a: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osoby fizyczne niebędące przedsiębiorcami.</a:t>
            </a:r>
          </a:p>
          <a:p>
            <a:pPr marL="342898" marR="0" lvl="0" indent="-34289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Podmioty korzystające ze środowiska – właściwość starosty lub marszałka województwa.</a:t>
            </a:r>
          </a:p>
          <a:p>
            <a:pPr marL="342898" marR="0" lvl="0" indent="-34289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pl-PL" altLang="pl-PL" sz="2800" dirty="0">
                <a:ea typeface="Tabac Sans" pitchFamily="50" charset="-18"/>
              </a:rPr>
              <a:t>Działalność wytwórcza w rolnictwie – orzecznictwo NSA wskazuje na wójta (burmistrza, prezydenta miasta).</a:t>
            </a:r>
            <a:endParaRPr kumimoji="0" lang="pl-PL" altLang="pl-PL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Tabac Sans" pitchFamily="50" charset="-18"/>
            </a:endParaRPr>
          </a:p>
          <a:p>
            <a:pPr marL="342898" marR="0" lvl="0" indent="-34289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pl-PL" altLang="pl-PL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Kontrola podmiotów korzystających ze środowiska leży również w kompetencji </a:t>
            </a: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WIOŚ</a:t>
            </a:r>
            <a:r>
              <a:rPr kumimoji="0" lang="pl-PL" altLang="pl-PL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.</a:t>
            </a:r>
          </a:p>
          <a:p>
            <a:pPr marL="342898" marR="0" lvl="0" indent="-34289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pl-PL" altLang="pl-PL" sz="2800" b="1" dirty="0">
                <a:ea typeface="Tabac Sans" pitchFamily="50" charset="-18"/>
              </a:rPr>
              <a:t>W miastach na prawach powiatu prezydent miasta posiada kompetencje starosty.</a:t>
            </a:r>
            <a:endParaRPr kumimoji="0" lang="pl-PL" altLang="pl-PL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Tabac Sans" pitchFamily="50" charset="-18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100715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BEA708C-65AA-8C8A-7552-E7F89521F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Upoważnienie pracowników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AC7D6F5-34E2-B87D-F569-57B093BEE1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defTabSz="457198">
              <a:lnSpc>
                <a:spcPct val="100000"/>
              </a:lnSpc>
              <a:spcBef>
                <a:spcPct val="20000"/>
              </a:spcBef>
              <a:defRPr/>
            </a:pPr>
            <a:r>
              <a:rPr kumimoji="0" lang="pl-PL" altLang="pl-PL" sz="2800" b="0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Art. 379 POŚ:</a:t>
            </a:r>
          </a:p>
          <a:p>
            <a:pPr marL="0" marR="0" lvl="0" indent="0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800" b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2. Do wykonywania funkcji kontrolnych:</a:t>
            </a:r>
          </a:p>
          <a:p>
            <a:pPr marL="0" marR="0" lvl="0" indent="0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800" b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(…)</a:t>
            </a:r>
          </a:p>
          <a:p>
            <a:pPr marL="0" marR="0" lvl="0" indent="0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800" b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2)	marszałek województwa, starosta oraz wójt, burmistrz lub prezydent miasta mogą upoważnić </a:t>
            </a:r>
            <a:r>
              <a:rPr kumimoji="0" lang="pl-PL" altLang="pl-PL" sz="2800" b="1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pracowników podległych im urzędów </a:t>
            </a:r>
            <a:r>
              <a:rPr kumimoji="0" lang="pl-PL" altLang="pl-PL" sz="2800" b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marszałkowskich, powiatowych, miejskich lub gminnych lub </a:t>
            </a:r>
            <a:r>
              <a:rPr kumimoji="0" lang="pl-PL" altLang="pl-PL" sz="2800" b="1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funkcjonariuszy straży gminnych</a:t>
            </a:r>
            <a:r>
              <a:rPr kumimoji="0" lang="pl-PL" altLang="pl-PL" sz="2800" b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.</a:t>
            </a:r>
          </a:p>
          <a:p>
            <a:pPr marL="285748" marR="0" lvl="0" indent="-28574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pl-PL" sz="2800" b="0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Katalog osób, które można upoważnić jest zamknięty – nie może być to osoba niebędąca pracownikiem (np. zleceniobiorca). </a:t>
            </a:r>
            <a:r>
              <a:rPr kumimoji="0" lang="pl-PL" altLang="pl-PL" sz="2800" b="1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Upoważnienie nie musi być jednorazowe</a:t>
            </a:r>
            <a:r>
              <a:rPr kumimoji="0" lang="pl-PL" altLang="pl-PL" sz="2800" b="0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, </a:t>
            </a:r>
            <a:r>
              <a:rPr kumimoji="0" lang="pl-PL" altLang="pl-PL" sz="2800" b="1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dopuszczalne jest upoważnienie stałe. </a:t>
            </a:r>
          </a:p>
          <a:p>
            <a:pPr marL="285748" marR="0" lvl="0" indent="-285748" algn="l" defTabSz="45719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pl-PL" sz="2800" b="0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Warto w upoważnieniu określić uprawnienia kontrolującego </a:t>
            </a:r>
            <a:br>
              <a:rPr kumimoji="0" lang="pl-PL" altLang="pl-PL" sz="2800" b="0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</a:br>
            <a:r>
              <a:rPr kumimoji="0" lang="pl-PL" altLang="pl-PL" sz="2800" b="0" i="0" u="none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(zgodnie z art. 379 ust. 3).</a:t>
            </a:r>
          </a:p>
          <a:p>
            <a:pPr marL="0" indent="0">
              <a:buNone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63609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C8C01FE-8A5B-4ADE-AB66-329888456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Uprawnienia kontrolującego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455E0EB-30E3-43CC-AF84-607E55FED9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defTabSz="457198">
              <a:lnSpc>
                <a:spcPct val="80000"/>
              </a:lnSpc>
              <a:spcBef>
                <a:spcPts val="500"/>
              </a:spcBef>
              <a:spcAft>
                <a:spcPts val="1000"/>
              </a:spcAft>
              <a:defRPr/>
            </a:pPr>
            <a:r>
              <a:rPr kumimoji="0" lang="pl-PL" altLang="pl-PL" sz="2000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Art. 379 POŚ:</a:t>
            </a:r>
          </a:p>
          <a:p>
            <a:pPr marL="0" marR="0" lvl="0" indent="0" algn="l" defTabSz="457198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1000"/>
              </a:spcAft>
              <a:buClrTx/>
              <a:buSzTx/>
              <a:buFont typeface="Open Sans Extrabold" panose="020B0906030804020204" pitchFamily="34" charset="0"/>
              <a:buAutoNum type="arabicPeriod" startAt="3"/>
              <a:tabLst/>
              <a:defRPr/>
            </a:pPr>
            <a:r>
              <a:rPr kumimoji="0" lang="pl-PL" altLang="pl-PL" sz="2000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 Kontrolujący, wykonując kontrolę, jest uprawniony do:</a:t>
            </a:r>
          </a:p>
          <a:p>
            <a:pPr marL="0" marR="0" lvl="0" indent="0" algn="l" defTabSz="457198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1) wstępu wraz z rzeczoznawcami i niezbędnym sprzętem przez całą dobę na teren nieruchomości, obiektu lub ich części, na których prowadzona jest działalność gospodarcza, a </a:t>
            </a: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w godzinach od 6 do 22 - na pozostały teren</a:t>
            </a: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;</a:t>
            </a:r>
          </a:p>
          <a:p>
            <a:pPr marL="0" marR="0" lvl="0" indent="0" algn="l" defTabSz="457198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2) przeprowadzania </a:t>
            </a: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badań lub wykonywania innych niezbędnych czynności kontrolnych</a:t>
            </a: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;</a:t>
            </a:r>
          </a:p>
          <a:p>
            <a:pPr marL="0" marR="0" lvl="0" indent="0" algn="l" defTabSz="457198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3) </a:t>
            </a: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żądania pisemnych lub ustnych informacji oraz wzywania </a:t>
            </a:r>
            <a:b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</a:b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i </a:t>
            </a: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abac Sans" pitchFamily="50" charset="-18"/>
              </a:rPr>
              <a:t>przesłuchiwania osób</a:t>
            </a: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abac Sans" pitchFamily="50" charset="-18"/>
              </a:rPr>
              <a:t> </a:t>
            </a: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w zakresie niezbędnym do ustalenia stanu faktycznego;</a:t>
            </a:r>
          </a:p>
          <a:p>
            <a:pPr marL="0" marR="0" lvl="0" indent="0" algn="l" defTabSz="457198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AutoNum type="arabicParenR" startAt="4"/>
              <a:tabLst/>
              <a:defRPr/>
            </a:pP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 </a:t>
            </a: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żądania okazania dokumentów </a:t>
            </a:r>
            <a:r>
              <a:rPr kumimoji="0" lang="pl-PL" altLang="pl-PL" sz="200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i udostępnienia wszelkich danych mających związek z problematyką kontroli.</a:t>
            </a:r>
            <a:endParaRPr kumimoji="0" lang="pl-PL" altLang="pl-PL" sz="2000" b="0" i="1" u="none" strike="noStrike" kern="1200" cap="none" spc="0" normalizeH="0" baseline="0" noProof="0" dirty="0">
              <a:ln>
                <a:noFill/>
              </a:ln>
              <a:solidFill>
                <a:srgbClr val="21262E"/>
              </a:solidFill>
              <a:effectLst/>
              <a:uLnTx/>
              <a:uFillTx/>
              <a:ea typeface="Tabac Sans" pitchFamily="50" charset="-18"/>
            </a:endParaRPr>
          </a:p>
          <a:p>
            <a:pPr defTabSz="457198">
              <a:lnSpc>
                <a:spcPct val="80000"/>
              </a:lnSpc>
              <a:spcBef>
                <a:spcPts val="500"/>
              </a:spcBef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Kontrola w gospodarstwie domowym może być niezapowiedziana.</a:t>
            </a:r>
            <a:endParaRPr kumimoji="0" lang="pl-PL" altLang="pl-PL" sz="2000" b="0" i="0" u="none" strike="noStrike" kern="1200" cap="none" spc="0" normalizeH="0" baseline="0" noProof="0" dirty="0">
              <a:ln>
                <a:noFill/>
              </a:ln>
              <a:solidFill>
                <a:srgbClr val="21262E"/>
              </a:solidFill>
              <a:effectLst/>
              <a:uLnTx/>
              <a:uFillTx/>
              <a:ea typeface="Tabac Sans" pitchFamily="50" charset="-18"/>
            </a:endParaRP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3622BAE-A0D3-4202-8CCC-59E1C9301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89375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7359A25-7337-4400-D427-E29E71C6B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Obowiązki kontrolowanego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EFE06C5-32AC-DFCA-0A8E-7E8103E4E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lnSpcReduction="10000"/>
          </a:bodyPr>
          <a:lstStyle/>
          <a:p>
            <a:pPr defTabSz="457198">
              <a:spcBef>
                <a:spcPts val="500"/>
              </a:spcBef>
              <a:defRPr/>
            </a:pPr>
            <a:r>
              <a:rPr kumimoji="0" lang="pl-PL" altLang="pl-PL" b="0" i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Art. 379 ust. 6 POŚ:</a:t>
            </a:r>
          </a:p>
          <a:p>
            <a:pPr marL="0" marR="0" lvl="0" indent="0" algn="l" defTabSz="457198" rtl="0" eaLnBrk="1" fontAlgn="auto" latinLnBrk="0" hangingPunct="1"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b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6. Kierownik kontrolowanego podmiotu oraz kontrolowana osoba fizyczna obowiązani są </a:t>
            </a:r>
            <a:r>
              <a:rPr kumimoji="0" lang="pl-PL" altLang="pl-PL" b="1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umożliwić przeprowadzanie kontroli, </a:t>
            </a:r>
            <a:br>
              <a:rPr kumimoji="0" lang="pl-PL" altLang="pl-PL" b="1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</a:br>
            <a:r>
              <a:rPr kumimoji="0" lang="pl-PL" altLang="pl-PL" b="1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 w szczególności dokonanie czynności, o których mowa w ust. 3</a:t>
            </a:r>
            <a:r>
              <a:rPr kumimoji="0" lang="pl-PL" altLang="pl-PL" b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.</a:t>
            </a:r>
          </a:p>
          <a:p>
            <a:pPr defTabSz="457198">
              <a:spcBef>
                <a:spcPts val="500"/>
              </a:spcBef>
              <a:defRPr/>
            </a:pPr>
            <a:r>
              <a:rPr kumimoji="0" lang="pl-PL" altLang="pl-PL" b="0" u="none" strike="noStrike" kern="1200" cap="none" spc="0" normalizeH="0" baseline="0" noProof="0" dirty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Dodatkowe obowiązki wynikające z uchwał antysmogowych (okazanie dokumentacji).</a:t>
            </a:r>
            <a:endParaRPr lang="pl-PL" altLang="pl-PL" dirty="0">
              <a:solidFill>
                <a:srgbClr val="21262E"/>
              </a:solidFill>
              <a:ea typeface="Tabac Sans" pitchFamily="50" charset="-18"/>
            </a:endParaRPr>
          </a:p>
          <a:p>
            <a:pPr defTabSz="457198">
              <a:spcBef>
                <a:spcPts val="500"/>
              </a:spcBef>
              <a:defRPr/>
            </a:pPr>
            <a:r>
              <a:rPr kumimoji="0" lang="pl-PL" altLang="pl-PL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Co ze świadectwem jakości paliwa?</a:t>
            </a:r>
          </a:p>
          <a:p>
            <a:pPr defTabSz="457198">
              <a:spcBef>
                <a:spcPts val="500"/>
              </a:spcBef>
              <a:defRPr/>
            </a:pPr>
            <a:r>
              <a:rPr kumimoji="0" lang="pl-PL" altLang="pl-PL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Podmiot eksploatujący instalację jest zobowiązany do wykazania spełniania wymagań określonych w niniejszej uchwale </a:t>
            </a:r>
            <a:r>
              <a:rPr kumimoji="0" lang="pl-PL" altLang="pl-PL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poprzez przedstawienie dokumentów potwierdzających spełnienie tych wymagań </a:t>
            </a:r>
            <a:r>
              <a:rPr kumimoji="0" lang="pl-PL" altLang="pl-PL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abac Sans" pitchFamily="50" charset="-18"/>
              </a:rPr>
              <a:t>(uchwała dla Małopolski).</a:t>
            </a:r>
          </a:p>
          <a:p>
            <a:pPr defTabSz="457198">
              <a:spcBef>
                <a:spcPts val="500"/>
              </a:spcBef>
              <a:defRPr/>
            </a:pPr>
            <a:r>
              <a:rPr lang="pl-PL" altLang="pl-PL" dirty="0">
                <a:ea typeface="Tabac Sans" pitchFamily="50" charset="-18"/>
              </a:rPr>
              <a:t>W uchwałach „lokalnych” obowiązek okazania świadectwa jakości wpisany wprost.</a:t>
            </a:r>
            <a:endParaRPr kumimoji="0" lang="pl-PL" altLang="pl-PL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Tabac Sans" pitchFamily="50" charset="-18"/>
            </a:endParaRPr>
          </a:p>
          <a:p>
            <a:pPr defTabSz="457198">
              <a:spcBef>
                <a:spcPts val="500"/>
              </a:spcBef>
              <a:defRPr/>
            </a:pPr>
            <a:endParaRPr kumimoji="0" lang="pl-PL" altLang="pl-PL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Tabac Sans" pitchFamily="50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7326545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E9C7E1D-7B0F-4643-A9C6-D68407756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Protokół z kontroli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C3CBBFB-8FD1-4D75-94D9-A5AD0E8BB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/>
              <a:t>Art. 380 POŚ:</a:t>
            </a:r>
          </a:p>
          <a:p>
            <a:pPr marL="0" indent="0">
              <a:buNone/>
            </a:pPr>
            <a:r>
              <a:rPr lang="pl-PL" dirty="0"/>
              <a:t>1. Z czynności kontrolnych kontrolujący sporządza protokół, którego jeden egzemplarz doręcza kierownikowi kontrolowanego podmiotu lub kontrolowanej osobie fizycznej.</a:t>
            </a:r>
          </a:p>
          <a:p>
            <a:pPr marL="0" indent="0">
              <a:buNone/>
            </a:pPr>
            <a:r>
              <a:rPr lang="pl-PL" dirty="0"/>
              <a:t>2. Protokół podpisują kontrolujący oraz kierownik kontrolowanego podmiotu lub kontrolowana osoba fizyczna, którzy mogą wnieść do protokołu zastrzeżenia i uwagi wraz z uzasadnieniem.</a:t>
            </a:r>
          </a:p>
          <a:p>
            <a:pPr marL="0" indent="0">
              <a:buNone/>
            </a:pPr>
            <a:r>
              <a:rPr lang="pl-PL" dirty="0"/>
              <a:t>3. W razie odmowy podpisania protokołu przez kierownika kontrolowanego podmiotu lub kontrolowaną osobę fizyczną kontrolujący umieszcza o tym wzmiankę w protokole, a odmawiający podpisu może, w terminie 7 dni, przedstawić swoje stanowisko na piśmie wójtowi, burmistrzowi lub prezydentowi miasta, staroście lub marszałkowi województwa.</a:t>
            </a:r>
          </a:p>
          <a:p>
            <a:r>
              <a:rPr lang="pl-PL" dirty="0"/>
              <a:t>Od 18 września 2023 r. </a:t>
            </a:r>
            <a:r>
              <a:rPr lang="pl-PL" b="1" dirty="0"/>
              <a:t>elektroniczny protokół z kontroli </a:t>
            </a:r>
            <a:r>
              <a:rPr lang="pl-PL" dirty="0"/>
              <a:t>(art. 27f ustawy o CEEB) – Komunikat </a:t>
            </a:r>
            <a:r>
              <a:rPr lang="pl-PL" dirty="0" err="1"/>
              <a:t>MRiT</a:t>
            </a:r>
            <a:r>
              <a:rPr lang="pl-PL" dirty="0"/>
              <a:t> z 21 lipca 2023 r. zmieniający komunikat z 27 kwietnia 2023 r.</a:t>
            </a:r>
          </a:p>
          <a:p>
            <a:r>
              <a:rPr lang="pl-PL" b="1" dirty="0"/>
              <a:t>Protokół z kontroli nie zastępuje protokołów sporządzanych na podstawie </a:t>
            </a:r>
            <a:r>
              <a:rPr lang="pl-PL" b="1" dirty="0" err="1"/>
              <a:t>KPoW</a:t>
            </a:r>
            <a:r>
              <a:rPr lang="pl-PL" b="1" dirty="0"/>
              <a:t>.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C10E6CDE-6B35-44BA-8E54-674A7C09A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35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58037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135A91D9-54ED-FE91-A3FA-DDE8A1B41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Kontrola jako instrument edukacji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75000"/>
              <a:defRPr/>
            </a:pPr>
            <a:r>
              <a:rPr kumimoji="0" lang="pl-PL" sz="220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Kontrola umożliwia dotarcie do osób, które nie interesują się tematyką ochrony powietrza, nie korzystają z Internetu, nie znają obowiązujących przepisów lub nie rozumieją ich celu.</a:t>
            </a:r>
          </a:p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75000"/>
              <a:defRPr/>
            </a:pPr>
            <a:r>
              <a:rPr lang="pl-PL" sz="2200" b="1" kern="0">
                <a:sym typeface="Roboto Regular"/>
              </a:rPr>
              <a:t>Naklejki na kotły z datą wymiany wynikającą z uchwały antysmogowej:</a:t>
            </a:r>
          </a:p>
          <a:p>
            <a:pPr marL="325966" indent="0"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75000"/>
              <a:buNone/>
              <a:defRPr/>
            </a:pPr>
            <a:endParaRPr kumimoji="0" lang="pl-PL" sz="2000" b="1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sym typeface="Roboto Regular"/>
            </a:endParaRPr>
          </a:p>
          <a:p>
            <a:endParaRPr lang="pl-PL" sz="200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F1C639ED-489F-1A4C-799D-692B348B23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91638">
            <a:off x="325474" y="4290955"/>
            <a:ext cx="3537679" cy="2375062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786739BC-16BE-4B64-39A8-558BC91AD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24742">
            <a:off x="8840055" y="4049346"/>
            <a:ext cx="2684618" cy="2684618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E61DF000-CC33-3C3E-A16C-7228C7287B7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566" t="10103" r="30485" b="12455"/>
          <a:stretch/>
        </p:blipFill>
        <p:spPr>
          <a:xfrm>
            <a:off x="4215093" y="3475373"/>
            <a:ext cx="4330159" cy="336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63968"/>
      </p:ext>
    </p:extLst>
  </p:cSld>
  <p:clrMapOvr>
    <a:masterClrMapping/>
  </p:clrMapOvr>
  <p:transition spd="slow">
    <p:pu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A34D55E-0670-C003-4F09-3359463D2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Utrudnianie lub udaremnianie kontroli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0B71BD8-0F0A-00A7-3378-242233C4B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/>
              <a:t>Utrudnianie lub udaremnianie kontroli stanowi przestępstwo</a:t>
            </a:r>
            <a:r>
              <a:rPr lang="pl-PL"/>
              <a:t> – więcej w części dot. czynów zabronionych i sankcji.</a:t>
            </a:r>
          </a:p>
        </p:txBody>
      </p:sp>
    </p:spTree>
    <p:extLst>
      <p:ext uri="{BB962C8B-B14F-4D97-AF65-F5344CB8AC3E}">
        <p14:creationId xmlns:p14="http://schemas.microsoft.com/office/powerpoint/2010/main" val="24619927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9BB14E3-3B5B-A7FB-F2EE-AEF91872E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/>
              <a:t>Film instruktażowy - kontrola prowadzona przez urzędniczki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3F76316-60A3-9D27-15D1-AE78FB78C0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000">
                <a:hlinkClick r:id="rId2"/>
              </a:rPr>
              <a:t>https://youtu.be/b9HDa4K1WNc</a:t>
            </a:r>
            <a:r>
              <a:rPr lang="pl-PL" sz="2000"/>
              <a:t> 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F00150FF-C73B-5251-804F-4DD6E8DF59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7654" y="2395788"/>
            <a:ext cx="7936692" cy="4462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8102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4192DA4-22F9-5474-F07D-C39433C0D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Ujawnienie wykroczenia – co dalej?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513F792-637A-C864-9835-E75BD396E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/>
          </a:bodyPr>
          <a:lstStyle/>
          <a:p>
            <a:r>
              <a:rPr lang="pl-PL"/>
              <a:t>Gminy ze strażą gminną:</a:t>
            </a:r>
          </a:p>
          <a:p>
            <a:pPr lvl="1"/>
            <a:r>
              <a:rPr lang="pl-PL" b="1"/>
              <a:t>mandat</a:t>
            </a:r>
            <a:r>
              <a:rPr lang="pl-PL"/>
              <a:t> (zasila budżet gminy), </a:t>
            </a:r>
          </a:p>
          <a:p>
            <a:pPr lvl="1"/>
            <a:r>
              <a:rPr lang="pl-PL"/>
              <a:t>wniosek o ukaranie.</a:t>
            </a:r>
          </a:p>
          <a:p>
            <a:r>
              <a:rPr lang="pl-PL"/>
              <a:t>Gminy bez straży gminnej:</a:t>
            </a:r>
          </a:p>
          <a:p>
            <a:pPr lvl="1"/>
            <a:r>
              <a:rPr lang="pl-PL"/>
              <a:t>współpraca z Policją (asysta policjanta w trakcie kontroli) – art. 13 ust. 4 </a:t>
            </a:r>
            <a:br>
              <a:rPr lang="pl-PL"/>
            </a:br>
            <a:r>
              <a:rPr lang="pl-PL"/>
              <a:t>i 4a-4b ustawy o Policji – porozumienie dotyczące zwiększenia liczby etatów lub rekompensaty pieniężnej za czas służby przekraczający normę/nagrody za osiągnięcia w służbie.</a:t>
            </a:r>
          </a:p>
          <a:p>
            <a:pPr lvl="1"/>
            <a:r>
              <a:rPr lang="pl-PL"/>
              <a:t>wezwanie Policji na miejsce zdarzenia po ujawnieniu wykroczenia,</a:t>
            </a:r>
          </a:p>
          <a:p>
            <a:pPr lvl="1"/>
            <a:r>
              <a:rPr lang="pl-PL"/>
              <a:t>pisemne zawiadomienie o wykroczeniu na podstawie protokołu </a:t>
            </a:r>
            <a:br>
              <a:rPr lang="pl-PL"/>
            </a:br>
            <a:r>
              <a:rPr lang="pl-PL"/>
              <a:t>z kontroli i zebranego materiału dowodowego,</a:t>
            </a:r>
          </a:p>
          <a:p>
            <a:pPr lvl="1"/>
            <a:r>
              <a:rPr lang="pl-PL" b="1"/>
              <a:t>wniosek o ukaranie </a:t>
            </a:r>
            <a:r>
              <a:rPr lang="pl-PL"/>
              <a:t>(wójt, burmistrz, prezydent miasta jako oskarżyciel publiczny).</a:t>
            </a:r>
            <a:endParaRPr lang="pl-PL" b="1"/>
          </a:p>
        </p:txBody>
      </p:sp>
    </p:spTree>
    <p:extLst>
      <p:ext uri="{BB962C8B-B14F-4D97-AF65-F5344CB8AC3E}">
        <p14:creationId xmlns:p14="http://schemas.microsoft.com/office/powerpoint/2010/main" val="36470202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742962B-963F-353D-B8FD-8B11B633B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Brak straży gminnej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CA53C3B-863D-E2F1-69AD-713E4F8B14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85000" lnSpcReduction="20000"/>
          </a:bodyPr>
          <a:lstStyle/>
          <a:p>
            <a:r>
              <a:rPr lang="pl-PL" b="1"/>
              <a:t>Wady:</a:t>
            </a:r>
          </a:p>
          <a:p>
            <a:pPr lvl="1"/>
            <a:r>
              <a:rPr lang="pl-PL"/>
              <a:t>Mniejsza skuteczność kontroli.</a:t>
            </a:r>
          </a:p>
          <a:p>
            <a:pPr lvl="1"/>
            <a:r>
              <a:rPr lang="pl-PL"/>
              <a:t>Brak możliwości nałożenia mandatu, który zasili budżet gminy.</a:t>
            </a:r>
          </a:p>
          <a:p>
            <a:pPr lvl="1"/>
            <a:r>
              <a:rPr lang="pl-PL"/>
              <a:t>Obowiązki spadają na urzędników.</a:t>
            </a:r>
          </a:p>
          <a:p>
            <a:r>
              <a:rPr lang="pl-PL" b="1"/>
              <a:t>Rozwiązania:</a:t>
            </a:r>
          </a:p>
          <a:p>
            <a:pPr lvl="1"/>
            <a:r>
              <a:rPr lang="pl-PL"/>
              <a:t>Tworzenie straży gminnych, nawet w małych gminach – </a:t>
            </a:r>
            <a:r>
              <a:rPr lang="pl-PL" b="1"/>
              <a:t>kilkuosobowe</a:t>
            </a:r>
            <a:r>
              <a:rPr lang="pl-PL"/>
              <a:t>, a nawet </a:t>
            </a:r>
            <a:r>
              <a:rPr lang="pl-PL" b="1"/>
              <a:t>jednoosobowe</a:t>
            </a:r>
            <a:r>
              <a:rPr lang="pl-PL"/>
              <a:t> straże gminne, możliwość umiejscowienia straży w strukturze urzędu gminy (art. 6 ust. 2 </a:t>
            </a:r>
            <a:r>
              <a:rPr lang="pl-PL" err="1"/>
              <a:t>uSG</a:t>
            </a:r>
            <a:r>
              <a:rPr lang="pl-PL"/>
              <a:t>) – </a:t>
            </a:r>
            <a:r>
              <a:rPr lang="pl-PL" b="1"/>
              <a:t>jeden strażnik gminny w gminie Igołomia-Wawrzeńczyce </a:t>
            </a:r>
            <a:r>
              <a:rPr lang="pl-PL"/>
              <a:t>w woj. małopolskim.</a:t>
            </a:r>
          </a:p>
          <a:p>
            <a:pPr lvl="1"/>
            <a:r>
              <a:rPr lang="pl-PL"/>
              <a:t>Tworzenie </a:t>
            </a:r>
            <a:r>
              <a:rPr lang="pl-PL" b="1"/>
              <a:t>straży międzygminnych </a:t>
            </a:r>
            <a:r>
              <a:rPr lang="pl-PL"/>
              <a:t>na podstawie porozumienia pomiędzy sąsiadującymi gminami na obszarze jednego województwa (art. 3 ust. 1 </a:t>
            </a:r>
            <a:r>
              <a:rPr lang="pl-PL" err="1"/>
              <a:t>uSG</a:t>
            </a:r>
            <a:r>
              <a:rPr lang="pl-PL"/>
              <a:t>). </a:t>
            </a:r>
            <a:br>
              <a:rPr lang="pl-PL"/>
            </a:br>
            <a:r>
              <a:rPr lang="pl-PL"/>
              <a:t>W porozumieniu określa się w szczególności:</a:t>
            </a:r>
          </a:p>
          <a:p>
            <a:pPr lvl="2"/>
            <a:r>
              <a:rPr lang="pl-PL"/>
              <a:t>zasięg terytorialny działania wspólnej straży,</a:t>
            </a:r>
          </a:p>
          <a:p>
            <a:pPr lvl="2"/>
            <a:r>
              <a:rPr lang="pl-PL"/>
              <a:t>sposób finansowania wspólnej straży,</a:t>
            </a:r>
          </a:p>
          <a:p>
            <a:pPr lvl="2"/>
            <a:r>
              <a:rPr lang="pl-PL"/>
              <a:t>radę gminy, która nada straży regulamin i może ją rozwiązać,</a:t>
            </a:r>
          </a:p>
          <a:p>
            <a:pPr lvl="2"/>
            <a:r>
              <a:rPr lang="pl-PL"/>
              <a:t>wójta/burmistrza/prezydenta miasta, któremu wspólna straż będzie podlegać.</a:t>
            </a:r>
          </a:p>
          <a:p>
            <a:pPr lvl="1"/>
            <a:endParaRPr lang="pl-PL"/>
          </a:p>
          <a:p>
            <a:pPr lvl="1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82774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BFDCC08-D6BA-D484-993B-BBC0F380A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Wójt, burmistrz, prezydent miasta</a:t>
            </a:r>
            <a:br>
              <a:rPr lang="pl-PL"/>
            </a:br>
            <a:r>
              <a:rPr lang="pl-PL"/>
              <a:t>jako oskarżyciel publiczny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6657192-53DE-1EE4-EA5B-A2A6565BE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altLang="pl-PL" b="1">
                <a:solidFill>
                  <a:srgbClr val="21262E"/>
                </a:solidFill>
                <a:ea typeface="Tabac Sans" pitchFamily="50" charset="-18"/>
              </a:rPr>
              <a:t>Art. 379 ust. 4 POŚ: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altLang="pl-PL">
                <a:solidFill>
                  <a:srgbClr val="21262E"/>
                </a:solidFill>
                <a:ea typeface="Tabac Sans" pitchFamily="50" charset="-18"/>
              </a:rPr>
              <a:t>4. Wójt, burmistrz lub prezydent miasta, starosta, marszałek województwa, minister właściwy do spraw klimatu lub osoby przez nich upoważnione są uprawnieni do występowania w charakterze oskarżyciela publicznego w sprawach o wykroczenia przeciw przepisom o ochronie środowiska.</a:t>
            </a:r>
          </a:p>
          <a:p>
            <a:pPr marL="0" indent="0">
              <a:spcBef>
                <a:spcPts val="0"/>
              </a:spcBef>
              <a:buNone/>
            </a:pPr>
            <a:endParaRPr lang="pl-PL" altLang="pl-PL">
              <a:solidFill>
                <a:srgbClr val="21262E"/>
              </a:solidFill>
              <a:ea typeface="Tabac Sans" pitchFamily="50" charset="-18"/>
            </a:endParaRPr>
          </a:p>
          <a:p>
            <a:pPr>
              <a:spcBef>
                <a:spcPts val="0"/>
              </a:spcBef>
            </a:pPr>
            <a:r>
              <a:rPr lang="pl-PL" altLang="pl-PL" b="1">
                <a:solidFill>
                  <a:srgbClr val="21262E"/>
                </a:solidFill>
                <a:ea typeface="Tabac Sans" pitchFamily="50" charset="-18"/>
              </a:rPr>
              <a:t>Art. 17 § 3 </a:t>
            </a:r>
            <a:r>
              <a:rPr lang="pl-PL" altLang="pl-PL" b="1" err="1">
                <a:solidFill>
                  <a:srgbClr val="21262E"/>
                </a:solidFill>
                <a:ea typeface="Tabac Sans" pitchFamily="50" charset="-18"/>
              </a:rPr>
              <a:t>KPoW</a:t>
            </a:r>
            <a:r>
              <a:rPr lang="pl-PL" altLang="pl-PL" b="1">
                <a:solidFill>
                  <a:srgbClr val="21262E"/>
                </a:solidFill>
                <a:ea typeface="Tabac Sans" pitchFamily="50" charset="-18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altLang="pl-PL">
                <a:solidFill>
                  <a:srgbClr val="21262E"/>
                </a:solidFill>
                <a:ea typeface="Tabac Sans" pitchFamily="50" charset="-18"/>
              </a:rPr>
              <a:t>Organom administracji rządowej i samorządowej, organom kontroli państwowej i kontroli samorządu terytorialnego oraz strażom gminnym (miejskim) </a:t>
            </a:r>
            <a:r>
              <a:rPr lang="pl-PL" altLang="pl-PL" b="1">
                <a:solidFill>
                  <a:srgbClr val="21262E"/>
                </a:solidFill>
                <a:ea typeface="Tabac Sans" pitchFamily="50" charset="-18"/>
              </a:rPr>
              <a:t>uprawnienia oskarżyciela publicznego przysługują tylko wówczas, gdy w zakresie swego działania w tym w trakcie prowadzonych czynności wyjaśniających ujawniły wykroczenia</a:t>
            </a:r>
            <a:r>
              <a:rPr lang="pl-PL" altLang="pl-PL">
                <a:solidFill>
                  <a:srgbClr val="21262E"/>
                </a:solidFill>
                <a:ea typeface="Tabac Sans" pitchFamily="50" charset="-18"/>
              </a:rPr>
              <a:t> i wystąpiły z wnioskiem </a:t>
            </a:r>
            <a:br>
              <a:rPr lang="pl-PL" altLang="pl-PL">
                <a:solidFill>
                  <a:srgbClr val="21262E"/>
                </a:solidFill>
                <a:ea typeface="Tabac Sans" pitchFamily="50" charset="-18"/>
              </a:rPr>
            </a:br>
            <a:r>
              <a:rPr lang="pl-PL" altLang="pl-PL">
                <a:solidFill>
                  <a:srgbClr val="21262E"/>
                </a:solidFill>
                <a:ea typeface="Tabac Sans" pitchFamily="50" charset="-18"/>
              </a:rPr>
              <a:t>o ukaranie.</a:t>
            </a:r>
          </a:p>
          <a:p>
            <a:r>
              <a:rPr lang="pl-PL" altLang="pl-PL">
                <a:solidFill>
                  <a:srgbClr val="21262E"/>
                </a:solidFill>
                <a:ea typeface="Tabac Sans" pitchFamily="50" charset="-18"/>
              </a:rPr>
              <a:t>Jeżeli kontrolującym jest </a:t>
            </a:r>
            <a:r>
              <a:rPr lang="pl-PL" altLang="pl-PL" b="1">
                <a:solidFill>
                  <a:srgbClr val="21262E"/>
                </a:solidFill>
                <a:ea typeface="Tabac Sans" pitchFamily="50" charset="-18"/>
              </a:rPr>
              <a:t>urzędnik,</a:t>
            </a:r>
            <a:r>
              <a:rPr lang="pl-PL" altLang="pl-PL">
                <a:solidFill>
                  <a:srgbClr val="21262E"/>
                </a:solidFill>
                <a:ea typeface="Tabac Sans" pitchFamily="50" charset="-18"/>
              </a:rPr>
              <a:t> </a:t>
            </a:r>
            <a:r>
              <a:rPr lang="pl-PL" altLang="pl-PL" b="1">
                <a:solidFill>
                  <a:srgbClr val="21262E"/>
                </a:solidFill>
                <a:ea typeface="Tabac Sans" pitchFamily="50" charset="-18"/>
              </a:rPr>
              <a:t>nie można nałożyć mandatu</a:t>
            </a:r>
            <a:r>
              <a:rPr lang="pl-PL" altLang="pl-PL">
                <a:solidFill>
                  <a:srgbClr val="21262E"/>
                </a:solidFill>
                <a:ea typeface="Tabac Sans" pitchFamily="50" charset="-18"/>
              </a:rPr>
              <a:t> karnego.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64482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C24EB72-6D97-8278-F7D5-C820E61CA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Kontrola a czynności wyjaśniające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BD8CDF0-686E-196E-8D3C-8018B69A03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/>
              <a:t>W przypadku ujawnienia wykroczenia czynności wyjaśniające prowadzimy na podstawie </a:t>
            </a:r>
            <a:r>
              <a:rPr lang="pl-PL" err="1"/>
              <a:t>KPoW</a:t>
            </a:r>
            <a:r>
              <a:rPr lang="pl-PL"/>
              <a:t>.</a:t>
            </a:r>
          </a:p>
          <a:p>
            <a:r>
              <a:rPr lang="pl-PL"/>
              <a:t>Art. 54 § 4 </a:t>
            </a:r>
            <a:r>
              <a:rPr lang="pl-PL" err="1"/>
              <a:t>KPoW</a:t>
            </a:r>
            <a:r>
              <a:rPr lang="pl-PL"/>
              <a:t>: Jeżeli okoliczności czynu budzą wątpliwości, dla realizacji celu określonego w § 1 można, z urzędu lub na wniosek pokrzywdzonego albo osoby, o której mowa w § 5 i 6, przeprowadzić odpowiedni dowód. Utrwalenie takiej czynności następuje w formie protokołu.</a:t>
            </a:r>
          </a:p>
          <a:p>
            <a:r>
              <a:rPr lang="pl-PL"/>
              <a:t>W szczególności: dowód z zeznań świadka (art. 41 </a:t>
            </a:r>
            <a:r>
              <a:rPr lang="pl-PL" err="1"/>
              <a:t>KPoW</a:t>
            </a:r>
            <a:r>
              <a:rPr lang="pl-PL"/>
              <a:t>), dowód z opinii biegłego (art. 42 </a:t>
            </a:r>
            <a:r>
              <a:rPr lang="pl-PL" err="1"/>
              <a:t>KPoW</a:t>
            </a:r>
            <a:r>
              <a:rPr lang="pl-PL"/>
              <a:t>), przeprowadzenie oględzin (art. 43 </a:t>
            </a:r>
            <a:r>
              <a:rPr lang="pl-PL" err="1"/>
              <a:t>KPoW</a:t>
            </a:r>
            <a:r>
              <a:rPr lang="pl-PL"/>
              <a:t>).</a:t>
            </a:r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43974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A3D4228-D0F5-D591-7D3D-0AD1B0D2B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Przesłuchanie podejrzanego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5E01B8C-792C-59F5-B1F2-C6048243E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/>
              <a:t>Przesłuchanie osoby podejrzanej o popełnieni wykroczenia przeprowadza się zgodnie z art. 54 </a:t>
            </a:r>
            <a:r>
              <a:rPr lang="pl-PL" err="1"/>
              <a:t>KPoW</a:t>
            </a:r>
            <a:r>
              <a:rPr lang="pl-PL"/>
              <a:t> (a nie „bez żadnego trybu” na podstawie art. 379 ust. 3 pkt 3 POŚ):</a:t>
            </a:r>
          </a:p>
          <a:p>
            <a:r>
              <a:rPr lang="pl-PL"/>
              <a:t>§  6. </a:t>
            </a:r>
            <a:r>
              <a:rPr lang="pl-PL" b="1"/>
              <a:t>Należy niezwłocznie</a:t>
            </a:r>
            <a:r>
              <a:rPr lang="pl-PL"/>
              <a:t> przesłuchać osobę, co do której istnieje uzasadniona podstawa do sporządzenia przeciwko niej wniosku o ukaranie. </a:t>
            </a:r>
          </a:p>
          <a:p>
            <a:r>
              <a:rPr lang="pl-PL" b="1"/>
              <a:t>Osoba taka ma prawo odmówić złożenia wyjaśnień oraz zgłosić wnioski dowodowe, o czym należy ją pouczyć.</a:t>
            </a:r>
            <a:r>
              <a:rPr lang="pl-PL"/>
              <a:t> </a:t>
            </a:r>
          </a:p>
          <a:p>
            <a:r>
              <a:rPr lang="pl-PL"/>
              <a:t>Przesłuchanie tej osoby zaczyna się od powiadomienia jej o treści zarzutu wpisanego do protokołu przesłuchania; przepis § 4 zdanie drugie stosuje się (obowiązek utrwalenia w protokole czynności dowodowych).</a:t>
            </a:r>
          </a:p>
          <a:p>
            <a:r>
              <a:rPr lang="pl-PL"/>
              <a:t>§  7. Od przesłuchania osoby, o której mowa w § 6, można odstąpić, jeżeli byłoby ono połączone ze znacznymi trudnościami; osoba ta może nadesłać wyjaśnienia do właściwego organu w terminie 7 dni od odstąpienia od przesłuchania, o czym należy ją pouczyć. Odstąpienie od przesłuchania oraz pouczenie dokumentuje się notatką urzędową.</a:t>
            </a:r>
          </a:p>
          <a:p>
            <a:r>
              <a:rPr lang="pl-PL"/>
              <a:t>W trakcie przesłuchania należy ustalić dane osoby przesłuchiwanej wskazane w art. 213 KPK.</a:t>
            </a:r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25521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AF3A56B-25AF-F0E5-DF77-D0FEE91FB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Przesłuchanie podejrzanego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5C058BC-0E00-C89D-87C3-F92E9CEC9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/>
              <a:t>Podejrzanemu przysługuje </a:t>
            </a:r>
            <a:r>
              <a:rPr lang="pl-PL" b="1"/>
              <a:t>prawo do obrony</a:t>
            </a:r>
            <a:r>
              <a:rPr lang="pl-PL"/>
              <a:t>, w tym do </a:t>
            </a:r>
            <a:r>
              <a:rPr lang="pl-PL" b="1"/>
              <a:t>korzystania z pomocy jednego obrońcy</a:t>
            </a:r>
            <a:r>
              <a:rPr lang="pl-PL"/>
              <a:t>, o czym </a:t>
            </a:r>
            <a:r>
              <a:rPr lang="pl-PL" b="1"/>
              <a:t>należy go pouczyć przed przesłuchaniem </a:t>
            </a:r>
            <a:r>
              <a:rPr lang="pl-PL"/>
              <a:t>(albo wezwaniem do złożenia pisemnych wyjaśnień) – art. 4 </a:t>
            </a:r>
            <a:r>
              <a:rPr lang="pl-PL" err="1"/>
              <a:t>KPoW</a:t>
            </a:r>
            <a:r>
              <a:rPr lang="pl-PL"/>
              <a:t>.</a:t>
            </a:r>
          </a:p>
          <a:p>
            <a:r>
              <a:rPr lang="pl-PL"/>
              <a:t>Po przesłuchaniu, za zgodą obwinionego oskarżyciel publiczny może we wniosku o ukaranie zawrzeć wniosek o skazanie bez rozprawy i wymierzenie mu określonej kary lub środka karnego albo odstąpienie od ich wymierzenie (dobrowolne poddanie się karze – art. 58 </a:t>
            </a:r>
            <a:r>
              <a:rPr lang="pl-PL" err="1"/>
              <a:t>KPoW</a:t>
            </a:r>
            <a:r>
              <a:rPr lang="pl-PL"/>
              <a:t>).</a:t>
            </a:r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132876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665DDFB-6FD8-DC3E-566B-67794A03C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Koszty badań laboratoryjnych </a:t>
            </a:r>
            <a:br>
              <a:rPr lang="pl-PL"/>
            </a:br>
            <a:r>
              <a:rPr lang="pl-PL"/>
              <a:t>próbki popiołu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36DC543-ABC3-762F-897B-90D2A99449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/>
              <a:t>Na podstawie art. 119 § 1 w zw. z art. 118 § 1 pkt 1 </a:t>
            </a:r>
            <a:r>
              <a:rPr lang="pl-PL" err="1"/>
              <a:t>KPoW</a:t>
            </a:r>
            <a:r>
              <a:rPr lang="pl-PL"/>
              <a:t> </a:t>
            </a:r>
            <a:r>
              <a:rPr lang="pl-PL" b="1"/>
              <a:t>w razie skazania obwinionego sąd zasądza na rzecz gminy zwrot należności związanych z przeprowadzeniem badania próbki popiołu</a:t>
            </a:r>
            <a:r>
              <a:rPr lang="pl-PL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43351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A369875-C889-63B6-64DB-4250E65B4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Dlaczego warto kierować sprawy </a:t>
            </a:r>
            <a:br>
              <a:rPr lang="pl-PL"/>
            </a:br>
            <a:r>
              <a:rPr lang="pl-PL"/>
              <a:t>do sądu?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8568AAD-CEF6-ABF7-5587-490F544E56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/>
              <a:t>Możliwość odzyskania kosztów badania próbek popiołu.</a:t>
            </a:r>
          </a:p>
          <a:p>
            <a:r>
              <a:rPr lang="pl-PL"/>
              <a:t>Możliwość wymierzenia wyższej grzywny.</a:t>
            </a:r>
          </a:p>
          <a:p>
            <a:r>
              <a:rPr lang="pl-PL"/>
              <a:t>Większa dotkliwość dla sprawcy związana z samym faktem postepowania sądowego.</a:t>
            </a:r>
          </a:p>
          <a:p>
            <a:r>
              <a:rPr lang="pl-PL"/>
              <a:t>Zagrożenie </a:t>
            </a:r>
            <a:r>
              <a:rPr lang="pl-PL" b="1"/>
              <a:t>recydywą</a:t>
            </a:r>
            <a:r>
              <a:rPr lang="pl-PL"/>
              <a:t> – art. 38 KW: </a:t>
            </a:r>
          </a:p>
          <a:p>
            <a:pPr marL="0" indent="0">
              <a:buNone/>
            </a:pPr>
            <a:r>
              <a:rPr lang="pl-PL"/>
              <a:t>Ukaranemu </a:t>
            </a:r>
            <a:r>
              <a:rPr lang="pl-PL" b="1"/>
              <a:t>co najmniej dwukrotnie </a:t>
            </a:r>
            <a:r>
              <a:rPr lang="pl-PL"/>
              <a:t>za </a:t>
            </a:r>
            <a:r>
              <a:rPr lang="pl-PL" b="1"/>
              <a:t>podobne wykroczenia umyślne</a:t>
            </a:r>
            <a:r>
              <a:rPr lang="pl-PL"/>
              <a:t>, który w ciągu dwóch lat od ostatniego ukarania popełnia ponownie podobne wykroczenie umyślne, można wymierzyć </a:t>
            </a:r>
            <a:r>
              <a:rPr lang="pl-PL" b="1"/>
              <a:t>karę aresztu</a:t>
            </a:r>
            <a:r>
              <a:rPr lang="pl-PL"/>
              <a:t>, choćby było zagrożone karą łagodniejszą (recydywa). </a:t>
            </a:r>
          </a:p>
          <a:p>
            <a:r>
              <a:rPr lang="pl-PL"/>
              <a:t>Do recydywy nie liczą się ukarania mandatem!</a:t>
            </a:r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705084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A1B55F-7321-0330-087A-CCF3939CB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/>
              <a:t>Kiedy nie chcemy karać:</a:t>
            </a:r>
            <a:br>
              <a:rPr lang="pl-PL"/>
            </a:br>
            <a:r>
              <a:rPr lang="pl-PL"/>
              <a:t>środki oddziaływania wychowawczego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48BE75F-E0E3-CF48-1F0A-ACDF24BD1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/>
              <a:t>Art. 41 KW:</a:t>
            </a:r>
          </a:p>
          <a:p>
            <a:pPr marL="0" indent="0">
              <a:buNone/>
            </a:pPr>
            <a:r>
              <a:rPr lang="pl-PL" b="1"/>
              <a:t>W stosunku do sprawcy czynu można poprzestać na zastosowaniu pouczenia, zwróceniu uwagi, ostrzeżeniu lub na zastosowaniu innych środków oddziaływania wychowawczego</a:t>
            </a:r>
            <a:r>
              <a:rPr lang="pl-PL"/>
              <a:t>.</a:t>
            </a:r>
          </a:p>
          <a:p>
            <a:r>
              <a:rPr lang="pl-PL"/>
              <a:t>W doktrynie wskazuje się, że:</a:t>
            </a:r>
          </a:p>
          <a:p>
            <a:pPr marL="0" indent="0">
              <a:buNone/>
            </a:pPr>
            <a:r>
              <a:rPr lang="pl-PL"/>
              <a:t>art. 41 </a:t>
            </a:r>
            <a:r>
              <a:rPr lang="pl-PL" err="1"/>
              <a:t>k.w</a:t>
            </a:r>
            <a:r>
              <a:rPr lang="pl-PL"/>
              <a:t>. stanowi wyraz zasady </a:t>
            </a:r>
            <a:r>
              <a:rPr lang="pl-PL" b="1"/>
              <a:t>preferencji środków </a:t>
            </a:r>
            <a:r>
              <a:rPr lang="pl-PL" b="1" err="1"/>
              <a:t>pozakarnych</a:t>
            </a:r>
            <a:r>
              <a:rPr lang="pl-PL"/>
              <a:t>, zgodnie z którą środki te, jako forma reakcji na wykroczenie, mają pierwszeństwo przed karami przewidzianymi w Kodeksie wykroczeń</a:t>
            </a:r>
          </a:p>
          <a:p>
            <a:pPr marL="0" indent="0">
              <a:buNone/>
            </a:pPr>
            <a:r>
              <a:rPr lang="pl-PL"/>
              <a:t>(I. </a:t>
            </a:r>
            <a:r>
              <a:rPr lang="pl-PL" err="1"/>
              <a:t>Kosierb</a:t>
            </a:r>
            <a:r>
              <a:rPr lang="pl-PL"/>
              <a:t> [w:] Kodeks wykroczeń. Komentarz, red. J. Lachowski, Warszawa 2021, art. 41.)</a:t>
            </a:r>
          </a:p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666CA66-C123-D6D6-999E-E0DB04B4E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47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13923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D03ADCC-B3B6-F4F1-0777-9594D6642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/>
              <a:t>Środki oddziaływania wychowawczego </a:t>
            </a:r>
            <a:br>
              <a:rPr lang="pl-PL"/>
            </a:br>
            <a:r>
              <a:rPr lang="pl-PL"/>
              <a:t>– przesłanki zastosowania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A2B086C-67E1-0498-0F92-6CEB2047E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/>
              <a:t>Należy kierować się </a:t>
            </a:r>
            <a:r>
              <a:rPr lang="pl-PL" b="1"/>
              <a:t>racjonalizmem</a:t>
            </a:r>
            <a:r>
              <a:rPr lang="pl-PL"/>
              <a:t> w ocenie czynu </a:t>
            </a:r>
            <a:br>
              <a:rPr lang="pl-PL"/>
            </a:br>
            <a:r>
              <a:rPr lang="pl-PL"/>
              <a:t>i sprawcy wykroczenia, a </a:t>
            </a:r>
            <a:r>
              <a:rPr lang="pl-PL" b="1"/>
              <a:t>zasadniczym kryterium rezygnacji z kary powinien być niewielki stopień społecznej szkodliwości czynu</a:t>
            </a:r>
            <a:r>
              <a:rPr lang="pl-PL"/>
              <a:t>.</a:t>
            </a:r>
          </a:p>
          <a:p>
            <a:r>
              <a:rPr lang="pl-PL"/>
              <a:t>Wskazuje się również, że należy brać pod uwagę dyrektywy wymiaru kary określone w art. 33 </a:t>
            </a:r>
            <a:r>
              <a:rPr lang="pl-PL" err="1"/>
              <a:t>k.w</a:t>
            </a:r>
            <a:r>
              <a:rPr lang="pl-PL"/>
              <a:t>. , a wiec przede wszystkim okoliczności łagodzące takie jak:</a:t>
            </a:r>
          </a:p>
          <a:p>
            <a:pPr lvl="1"/>
            <a:r>
              <a:rPr lang="pl-PL" b="1"/>
              <a:t>działanie sprawcy wykroczenia pod wpływem ciężkich warunków rodzinnych lub osobistych;</a:t>
            </a:r>
          </a:p>
          <a:p>
            <a:pPr lvl="1"/>
            <a:r>
              <a:rPr lang="pl-PL"/>
              <a:t>działanie z pobudek zasługujących na uwzględnienie;</a:t>
            </a:r>
          </a:p>
          <a:p>
            <a:pPr lvl="1"/>
            <a:r>
              <a:rPr lang="pl-PL"/>
              <a:t>prowadzenie przez sprawcę nienagannego życia przed popełnieniem wykroczenia i wyróżnianie się spełnianiem obowiązków, zwłaszcza </a:t>
            </a:r>
            <a:br>
              <a:rPr lang="pl-PL"/>
            </a:br>
            <a:r>
              <a:rPr lang="pl-PL"/>
              <a:t>w zakresie pracy;</a:t>
            </a:r>
          </a:p>
          <a:p>
            <a:pPr lvl="1"/>
            <a:r>
              <a:rPr lang="pl-PL"/>
              <a:t>przyczynienie się lub staranie się sprawcy o przyczynienie się do usunięcia szkodliwych następstw swego czynu.</a:t>
            </a:r>
          </a:p>
          <a:p>
            <a:pPr lvl="1"/>
            <a:endParaRPr lang="pl-PL"/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06460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DC488E8-B206-882D-5866-A114EC00A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Wymierzanie grzywny w drodze mandatu karnego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386BDB0-D698-8A39-1BF8-967FBFE72B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b="0" i="0" dirty="0">
                <a:solidFill>
                  <a:srgbClr val="333333"/>
                </a:solidFill>
                <a:effectLst/>
              </a:rPr>
              <a:t>Rozporządzenie Ministra Spraw Wewnętrznych i Administracji z dnia 17 listopada 2003 r. w sprawie wykroczeń, za które strażnicy straży gminnych są uprawnieni do nakładania grzywien w drodze mandatu karnego (</a:t>
            </a:r>
            <a:r>
              <a:rPr lang="pl-PL" b="0" i="0" dirty="0" err="1">
                <a:solidFill>
                  <a:srgbClr val="333333"/>
                </a:solidFill>
                <a:effectLst/>
              </a:rPr>
              <a:t>t.j</a:t>
            </a:r>
            <a:r>
              <a:rPr lang="pl-PL" b="0" i="0" dirty="0">
                <a:solidFill>
                  <a:srgbClr val="333333"/>
                </a:solidFill>
                <a:effectLst/>
              </a:rPr>
              <a:t>. Dz. U. z 2022 r. poz. 1350).</a:t>
            </a:r>
          </a:p>
          <a:p>
            <a:r>
              <a:rPr lang="pl-PL" dirty="0"/>
              <a:t>Brakuje szeregu wykroczeń, które mogą zostać ujawnione w przebiegu kontroli!</a:t>
            </a:r>
          </a:p>
          <a:p>
            <a:r>
              <a:rPr lang="pl-PL" b="1" dirty="0"/>
              <a:t>Art. 24 § 1 KW</a:t>
            </a:r>
            <a:r>
              <a:rPr lang="pl-PL" dirty="0"/>
              <a:t>: grzywnę wymierza się w wysokości </a:t>
            </a:r>
            <a:r>
              <a:rPr lang="pl-PL" b="1" dirty="0"/>
              <a:t>od 20 do 5000 złotych</a:t>
            </a:r>
            <a:r>
              <a:rPr lang="pl-PL" dirty="0"/>
              <a:t>, chyba że ustawa stanowi inaczej.</a:t>
            </a:r>
          </a:p>
          <a:p>
            <a:r>
              <a:rPr lang="pl-PL" b="1" dirty="0"/>
              <a:t>Art. 96 § 1 </a:t>
            </a:r>
            <a:r>
              <a:rPr lang="pl-PL" b="1" dirty="0" err="1"/>
              <a:t>KPoW</a:t>
            </a:r>
            <a:r>
              <a:rPr lang="pl-PL" dirty="0"/>
              <a:t>: w postępowaniu mandatowym można nałożyć grzywnę w wysokości </a:t>
            </a:r>
            <a:r>
              <a:rPr lang="pl-PL" b="1" dirty="0"/>
              <a:t>do 500 zł</a:t>
            </a:r>
            <a:r>
              <a:rPr lang="pl-PL" dirty="0"/>
              <a:t>, a w przypadku, o którym mowa w art. 9 § 1 Kodeksu wykroczeń - do 1000 zł.</a:t>
            </a:r>
          </a:p>
          <a:p>
            <a:r>
              <a:rPr lang="pl-PL" dirty="0"/>
              <a:t>Postępowanie mandatowe może </a:t>
            </a:r>
            <a:r>
              <a:rPr lang="pl-PL" b="1" dirty="0"/>
              <a:t>zawsze </a:t>
            </a:r>
            <a:r>
              <a:rPr lang="pl-PL" dirty="0"/>
              <a:t>stosować </a:t>
            </a:r>
            <a:r>
              <a:rPr lang="pl-PL" b="1" dirty="0"/>
              <a:t>Policja</a:t>
            </a:r>
            <a:r>
              <a:rPr lang="pl-PL" dirty="0"/>
              <a:t>. Pozostałe organy (np. WIOŚ, PSP) w zakresie określonym w rozporządzeniach.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093613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F06421E-4B17-4A6F-A1F7-549D638B8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Zbieg przepisów - wyższy mandat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71636DC-9FC9-4021-A260-4F1BDA67B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85748" marR="0" lvl="0" indent="-285748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pl-PL" sz="2800" b="0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Za wykroczenie z art. 191 ustawy o odpadach oraz art. 10 ust. 2 i 2a ustawy o utrzymaniu czystości i porządku w gminach funkcjonariusz straży gminnej może nałożyć </a:t>
            </a: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mandat</a:t>
            </a:r>
            <a:r>
              <a:rPr kumimoji="0" lang="pl-PL" altLang="pl-PL" sz="2800" b="0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.</a:t>
            </a:r>
          </a:p>
          <a:p>
            <a:pPr defTabSz="457200">
              <a:lnSpc>
                <a:spcPct val="100000"/>
              </a:lnSpc>
              <a:defRPr/>
            </a:pP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Art.  96 </a:t>
            </a:r>
            <a:r>
              <a:rPr kumimoji="0" lang="pl-PL" altLang="pl-PL" sz="2800" b="1" strike="noStrike" kern="1200" cap="none" spc="0" normalizeH="0" baseline="0" noProof="0" err="1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KPoW</a:t>
            </a: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800" b="0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§  1. W postępowaniu mandatowym można nałożyć grzywnę w wysokości do 500 zł, a w przypadku, o którym mowa w </a:t>
            </a: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art. 9 § 1 Kodeksu wykroczeń</a:t>
            </a:r>
            <a:r>
              <a:rPr kumimoji="0" lang="pl-PL" altLang="pl-PL" sz="2800" b="0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 - </a:t>
            </a: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do 1000 zł.</a:t>
            </a:r>
          </a:p>
          <a:p>
            <a:pPr defTabSz="457200">
              <a:lnSpc>
                <a:spcPct val="100000"/>
              </a:lnSpc>
              <a:defRPr/>
            </a:pP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Art.  9</a:t>
            </a:r>
            <a:r>
              <a:rPr lang="pl-PL" altLang="pl-PL" sz="2800" b="1">
                <a:solidFill>
                  <a:srgbClr val="21262E"/>
                </a:solidFill>
                <a:ea typeface="Tabac Sans" pitchFamily="50" charset="-18"/>
              </a:rPr>
              <a:t> KW:</a:t>
            </a:r>
            <a:endParaRPr kumimoji="0" lang="pl-PL" altLang="pl-PL" sz="2800" b="1" strike="noStrike" kern="1200" cap="none" spc="0" normalizeH="0" baseline="0" noProof="0">
              <a:ln>
                <a:noFill/>
              </a:ln>
              <a:solidFill>
                <a:srgbClr val="21262E"/>
              </a:solidFill>
              <a:effectLst/>
              <a:uLnTx/>
              <a:uFillTx/>
              <a:ea typeface="Tabac Sans" pitchFamily="50" charset="-18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800" b="0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§  1. Jeżeli </a:t>
            </a: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czyn wyczerpuje znamiona wykroczeń określonych </a:t>
            </a:r>
            <a:b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</a:br>
            <a:r>
              <a:rPr kumimoji="0" lang="pl-PL" altLang="pl-PL" sz="2800" b="1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w dwóch lub więcej przepisach ustawy</a:t>
            </a:r>
            <a:r>
              <a:rPr kumimoji="0" lang="pl-PL" altLang="pl-PL" sz="2800" b="0" strike="noStrike" kern="1200" cap="none" spc="0" normalizeH="0" baseline="0" noProof="0">
                <a:ln>
                  <a:noFill/>
                </a:ln>
                <a:solidFill>
                  <a:srgbClr val="21262E"/>
                </a:solidFill>
                <a:effectLst/>
                <a:uLnTx/>
                <a:uFillTx/>
                <a:ea typeface="Tabac Sans" pitchFamily="50" charset="-18"/>
              </a:rPr>
              <a:t>, stosuje się przepis przewidujący najsurowszą karę, co nie stoi na przeszkodzie orzeczeniu środków karnych na podstawie innych naruszonych przepisów.</a:t>
            </a: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6AB698B6-2AAC-4B14-A93E-7C8FEBE8F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50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04713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82FDC6C-67F3-E069-338A-B233B946C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Sankcja za naruszenie uchwały antysmogowej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76B2AD2-1EF8-167B-BA93-2B295FCA0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pl-PL" altLang="pl-PL" sz="2600"/>
              <a:t>Art.  334 POŚ: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altLang="pl-PL" sz="2600" b="1"/>
              <a:t>Kto nie przestrzega ograniczeń, nakazów lub zakazów, określonych w uchwale sejmiku województwa przyjętej na podstawie art. 96, podlega karze grzywny.</a:t>
            </a:r>
          </a:p>
        </p:txBody>
      </p:sp>
    </p:spTree>
    <p:extLst>
      <p:ext uri="{BB962C8B-B14F-4D97-AF65-F5344CB8AC3E}">
        <p14:creationId xmlns:p14="http://schemas.microsoft.com/office/powerpoint/2010/main" val="18781121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7C2672D-52A5-78B4-C5C8-A123DB662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Sankcja za naruszenie PDK i POP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6BFF3AF-25DA-8523-1606-96DED7C82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b="1"/>
              <a:t>Art. 332 POŚ:</a:t>
            </a:r>
          </a:p>
          <a:p>
            <a:pPr marL="0" indent="0">
              <a:buNone/>
            </a:pPr>
            <a:r>
              <a:rPr lang="pl-PL"/>
              <a:t>Kto nie przestrzega ograniczeń, nakazów lub zakazów, określonych w uchwale sejmiku województwa przyjętej na podstawie art. 92 ust. 1c, podlega karze grzywny.</a:t>
            </a:r>
          </a:p>
          <a:p>
            <a:r>
              <a:rPr lang="pl-PL" b="1"/>
              <a:t>Art. 331a POŚ </a:t>
            </a:r>
            <a:r>
              <a:rPr lang="pl-PL"/>
              <a:t>(nowy przepis, wejście w życie 11 sierpnia 2022 r.):</a:t>
            </a:r>
          </a:p>
          <a:p>
            <a:pPr marL="0" indent="0">
              <a:buNone/>
            </a:pPr>
            <a:r>
              <a:rPr lang="pl-PL"/>
              <a:t>Kto nie przestrzega ograniczeń, nakazów lub zakazów określonych w uchwale sejmiku województwa przyjętej na podstawie art. 91 ust. 3 i 5, podlega karze grzywny.</a:t>
            </a:r>
          </a:p>
          <a:p>
            <a:r>
              <a:rPr lang="pl-PL"/>
              <a:t>Wykroczenia </a:t>
            </a:r>
            <a:r>
              <a:rPr lang="pl-PL" b="1"/>
              <a:t>niewymienione </a:t>
            </a:r>
            <a:r>
              <a:rPr lang="pl-PL"/>
              <a:t>w rozporządzeniu MSWiA, straż miejska nie może nałożyć mandatu. </a:t>
            </a:r>
          </a:p>
        </p:txBody>
      </p:sp>
    </p:spTree>
    <p:extLst>
      <p:ext uri="{BB962C8B-B14F-4D97-AF65-F5344CB8AC3E}">
        <p14:creationId xmlns:p14="http://schemas.microsoft.com/office/powerpoint/2010/main" val="15179679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14511C2-000D-4986-A595-AB48CBFB6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Spalanie odpadów – czyny zabronione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752C2FA-F767-476C-B716-F6AA0D9BC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098925"/>
          </a:xfrm>
        </p:spPr>
        <p:txBody>
          <a:bodyPr>
            <a:normAutofit fontScale="92500" lnSpcReduction="10000"/>
          </a:bodyPr>
          <a:lstStyle/>
          <a:p>
            <a:pPr marL="342900" marR="0" lvl="0" indent="-34290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800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Art. 191 ustawy o odpadach</a:t>
            </a:r>
            <a:r>
              <a:rPr lang="pl-PL" sz="2800" b="1" kern="0">
                <a:sym typeface="Roboto Regular"/>
              </a:rPr>
              <a:t>:</a:t>
            </a:r>
            <a:endParaRPr kumimoji="0" lang="pl-PL" sz="2800" b="1" u="none" strike="noStrike" kern="0" cap="none" spc="0" normalizeH="0" baseline="0" noProof="0">
              <a:ln>
                <a:noFill/>
              </a:ln>
              <a:effectLst/>
              <a:uLnTx/>
              <a:uFillTx/>
              <a:sym typeface="Roboto Regular"/>
            </a:endParaRP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8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Kto, wbrew przepisowi art. 155, </a:t>
            </a:r>
            <a:r>
              <a:rPr kumimoji="0" lang="pl-PL" sz="2800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termicznie przekształca odpady poza spalarnią</a:t>
            </a:r>
            <a:r>
              <a:rPr kumimoji="0" lang="pl-PL" sz="28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 odpadów lub </a:t>
            </a:r>
            <a:r>
              <a:rPr kumimoji="0" lang="pl-PL" sz="2800" b="0" u="none" strike="noStrike" kern="0" cap="none" spc="0" normalizeH="0" baseline="0" noProof="0" err="1">
                <a:ln>
                  <a:noFill/>
                </a:ln>
                <a:effectLst/>
                <a:uLnTx/>
                <a:uFillTx/>
                <a:sym typeface="Roboto Regular"/>
              </a:rPr>
              <a:t>współspalarnią</a:t>
            </a:r>
            <a:r>
              <a:rPr kumimoji="0" lang="pl-PL" sz="28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 odpadów, podlega karze aresztu albo grzywny.</a:t>
            </a:r>
          </a:p>
          <a:p>
            <a:pPr marL="342900" marR="0" lvl="0" indent="-342900" algn="l" defTabSz="584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pl-PL" sz="2800" b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Art. 10 ustawy o utrzymaniu czystości i porządku w gminach:</a:t>
            </a: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8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2. Kto nie wykonuje obowiązków wymienionych w art. 5 ust. 1 – podlega karze grzywny.</a:t>
            </a: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8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2a. Karze określonej w ust. 2 podlega także ten, kto nie wykonuje obowiązków określonych w regulaminie.</a:t>
            </a: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96860F71-FA3D-4146-8F61-C8343583F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53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722575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14B84C8-C9C8-4385-801E-2F62AAB94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Spalanie odpadów – wykroczenia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5DA4AF-F3D6-43B1-A161-82287E9AF5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marR="0" lvl="0" indent="-34290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8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Art. 82 § 1 pkt 3 Kodeksu wykroczeń:</a:t>
            </a: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800" b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Kto dokonuje </a:t>
            </a:r>
            <a:r>
              <a:rPr kumimoji="0" lang="pl-PL" sz="2800" b="1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czynności, które mogą spowodować pożar</a:t>
            </a:r>
            <a:r>
              <a:rPr kumimoji="0" lang="pl-PL" sz="2800" b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, jego rozprzestrzenianie się, utrudnienie prowadzenia działania ratowniczego lub ewakuacji, polegających na:</a:t>
            </a: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800" b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(…)</a:t>
            </a: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800" b="1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używaniu instalacji</a:t>
            </a:r>
            <a:r>
              <a:rPr kumimoji="0" lang="pl-PL" sz="2800" b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, urządzeń i narzędzi niepoddanych wymaganej kontroli lub niesprawnych technicznie albo </a:t>
            </a:r>
            <a:r>
              <a:rPr kumimoji="0" lang="pl-PL" sz="280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użytkowaniu ich </a:t>
            </a:r>
            <a:r>
              <a:rPr kumimoji="0" lang="pl-PL" sz="2800" b="1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w sposób niezgodny z przeznaczeniem </a:t>
            </a:r>
            <a:r>
              <a:rPr kumimoji="0" lang="pl-PL" sz="2800" b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lub warunkami określonymi przez producenta, </a:t>
            </a:r>
            <a:r>
              <a:rPr kumimoji="0" lang="pl-PL" sz="2800" b="1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jeżeli może się to przyczynić do powstania pożaru</a:t>
            </a:r>
            <a:r>
              <a:rPr kumimoji="0" lang="pl-PL" sz="2800" b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sym typeface="Roboto Regular"/>
              </a:rPr>
              <a:t>, wybuchu lub rozprzestrzeniania ognia.</a:t>
            </a:r>
          </a:p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75000"/>
              <a:defRPr/>
            </a:pPr>
            <a:r>
              <a:rPr lang="pl-PL" sz="2800" kern="0">
                <a:solidFill>
                  <a:srgbClr val="414141"/>
                </a:solidFill>
                <a:sym typeface="Roboto Regular"/>
              </a:rPr>
              <a:t>Wykroczenie niewymienione w </a:t>
            </a:r>
            <a:r>
              <a:rPr lang="pl-PL" sz="2800" kern="0" err="1">
                <a:solidFill>
                  <a:srgbClr val="414141"/>
                </a:solidFill>
                <a:sym typeface="Roboto Regular"/>
              </a:rPr>
              <a:t>rozp</a:t>
            </a:r>
            <a:r>
              <a:rPr lang="pl-PL" sz="2800" kern="0">
                <a:solidFill>
                  <a:srgbClr val="414141"/>
                </a:solidFill>
                <a:sym typeface="Roboto Regular"/>
              </a:rPr>
              <a:t>. MSWiA, mandat może nałożyć Policjant oraz funkcjonariusz Państwowej Straży Pożarnej.</a:t>
            </a:r>
            <a:endParaRPr kumimoji="0" lang="pl-PL" sz="2800" b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sym typeface="Roboto Regular"/>
            </a:endParaRPr>
          </a:p>
          <a:p>
            <a:pPr marL="0" indent="0">
              <a:buNone/>
            </a:pPr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0824EAAE-EA55-4104-8353-D9C811B2D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54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374017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896D376-63E5-43AE-9BA9-BC892109C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Spalanie odpadów – wykroczenia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FE50AA4-D15B-4278-96BA-D2CB83708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289425"/>
          </a:xfrm>
        </p:spPr>
        <p:txBody>
          <a:bodyPr>
            <a:normAutofit fontScale="92500" lnSpcReduction="10000"/>
          </a:bodyPr>
          <a:lstStyle/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400" b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Inne możliwe kwalifikacje:</a:t>
            </a:r>
          </a:p>
          <a:p>
            <a:pPr marL="342900" marR="0" lvl="0" indent="-34290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400" b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art. 51 § 1 KW (zakłócenie spokoju lub porządku publicznego)</a:t>
            </a:r>
            <a:r>
              <a:rPr kumimoji="0" lang="pl-PL" sz="2400" b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,</a:t>
            </a:r>
          </a:p>
          <a:p>
            <a:pPr marL="469900" marR="0" lvl="1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400" b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Kto krzykiem, hałasem, alarmem lub innym wybrykiem zakłóca spokój, porządek publiczny, spoczynek nocny albo wywołuje zgorszenie w miejscu publicznym, podlega karze aresztu, ograniczenia wolności albo grzywny.</a:t>
            </a:r>
          </a:p>
          <a:p>
            <a:pPr marL="342900" marR="0" lvl="0" indent="-34290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400" b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art. 82 § 3 i 4 KW </a:t>
            </a:r>
            <a:r>
              <a:rPr kumimoji="0" lang="pl-PL" sz="240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(rozniecanie ognia w odległości do 100m od granicy lasu, wypalanie pozostałości roślinnych),</a:t>
            </a:r>
          </a:p>
          <a:p>
            <a:pPr marL="342900" marR="0" lvl="0" indent="-34290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400" b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art. 145 § 1 KW (zanieczyszczenie miejsc publicznych)</a:t>
            </a:r>
            <a:r>
              <a:rPr kumimoji="0" lang="pl-PL" sz="2400" b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.</a:t>
            </a:r>
          </a:p>
          <a:p>
            <a:pPr marL="469900" marR="0" lvl="1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pl-PL" sz="2400" b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sym typeface="Roboto Regular"/>
              </a:rPr>
              <a:t>Kto zanieczyszcza lub zaśmieca miejsca dostępne dla publiczności, a w szczególności drogę, ulicę, plac, ogród, trawnik lub zieleniec, podlega karze grzywny nie niższej niż 500 złotych.</a:t>
            </a: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02B3ED8C-8FC8-4DD8-B581-9C89BDEC6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55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54057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315BC62-CA3D-49AE-F63E-FCD2BB220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Spalanie odpadów jako przestępstwo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FB0276-6F18-C0BF-472F-9075D9A8B0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75000"/>
              <a:defRPr/>
            </a:pPr>
            <a:r>
              <a:rPr kumimoji="0" lang="pl-PL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W szczególnych przypadkach: art. 182, 183 Kodeksu karnego.</a:t>
            </a:r>
          </a:p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75000"/>
              <a:defRPr/>
            </a:pPr>
            <a:r>
              <a:rPr kumimoji="0" lang="pl-PL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Do rozważenia w przypadku spalania odpadów na dużą skalę, zwłaszcza odpadów niebezpiecznych (np. oleje przepracowane, podkłady kolejowe).</a:t>
            </a:r>
          </a:p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ct val="75000"/>
              <a:defRPr/>
            </a:pPr>
            <a:r>
              <a:rPr kumimoji="0" lang="pl-PL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Art. 160 Kodeksu karnego – narażenie człowieka na niebezpieczeństwo – tylko w skrajnych przypadkach (np. silnie toksyczne </a:t>
            </a:r>
            <a:r>
              <a:rPr lang="pl-PL" kern="0">
                <a:sym typeface="Roboto Regular"/>
              </a:rPr>
              <a:t>spaliny).</a:t>
            </a:r>
            <a:endParaRPr kumimoji="0" lang="pl-PL" b="0" i="0" u="none" strike="noStrike" kern="0" cap="none" spc="0" normalizeH="0" baseline="0" noProof="0">
              <a:ln>
                <a:noFill/>
              </a:ln>
              <a:effectLst/>
              <a:uLnTx/>
              <a:uFillTx/>
              <a:sym typeface="Roboto Regular"/>
            </a:endParaRPr>
          </a:p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96DFD4CB-12A2-B542-E102-72FF3C57F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56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31673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7359A25-7337-4400-D427-E29E71C6B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Utrudnianie lub udaremnianie kontroli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EFE06C5-32AC-DFCA-0A8E-7E8103E4E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marR="0" lvl="0" indent="0" algn="l" defTabSz="457198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b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</a:rPr>
              <a:t>Art. 225 § 1 KK:</a:t>
            </a:r>
          </a:p>
          <a:p>
            <a:pPr marL="0" marR="0" lvl="0" indent="0" algn="l" defTabSz="457198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b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</a:rPr>
              <a:t>Kto osobie uprawnionej do przeprowadzania kontroli w zakresie ochrony środowiska lub osobie przybranej jej do pomocy udaremnia lub utrudnia wykonanie czynności służbowej, podlega karze pozbawienia wolności do lat 3.</a:t>
            </a:r>
            <a:endParaRPr kumimoji="0" lang="pl-PL" altLang="pl-PL" b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  <a:p>
            <a:pPr defTabSz="584200">
              <a:lnSpc>
                <a:spcPct val="100000"/>
              </a:lnSpc>
              <a:spcAft>
                <a:spcPts val="1000"/>
              </a:spcAft>
              <a:buSzPct val="75000"/>
              <a:defRPr/>
            </a:pPr>
            <a:r>
              <a:rPr lang="pl-PL">
                <a:sym typeface="Roboto Regular"/>
              </a:rPr>
              <a:t>Zachowania</a:t>
            </a:r>
            <a:r>
              <a:rPr kumimoji="0" lang="pl-PL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 te mogą wiązać się również z popełnieniem przestępstw naruszenia nietykalności cielesnej (art. 222 k.k.), wywierania wpływu na czynności urzędowe (art. 224 </a:t>
            </a:r>
            <a:r>
              <a:rPr kumimoji="0" lang="pl-PL" b="0" u="none" strike="noStrike" kern="0" cap="none" spc="0" normalizeH="0" baseline="0" noProof="0" err="1">
                <a:ln>
                  <a:noFill/>
                </a:ln>
                <a:effectLst/>
                <a:uLnTx/>
                <a:uFillTx/>
                <a:sym typeface="Roboto Regular"/>
              </a:rPr>
              <a:t>k.k</a:t>
            </a:r>
            <a:r>
              <a:rPr lang="pl-PL" kern="0">
                <a:sym typeface="Roboto Regular"/>
              </a:rPr>
              <a:t>.</a:t>
            </a:r>
            <a:r>
              <a:rPr kumimoji="0" lang="pl-PL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), znieważenia (art. 226 k.k.) </a:t>
            </a:r>
            <a:r>
              <a:rPr kumimoji="0" lang="pl-PL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funkcjonariusza publicznego, </a:t>
            </a:r>
            <a:r>
              <a:rPr kumimoji="0" lang="pl-PL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czy też przestępstw przeciwko wiarygodności dokumentów. </a:t>
            </a:r>
            <a:r>
              <a:rPr kumimoji="0" lang="pl-PL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sym typeface="Roboto Regular"/>
              </a:rPr>
              <a:t>Kontrolujący (również urzędnik) jest funkcjonariuszem publicznym.</a:t>
            </a:r>
            <a:endParaRPr kumimoji="0" lang="pl-PL" b="0" u="none" strike="noStrike" kern="0" cap="none" spc="0" normalizeH="0" baseline="0" noProof="0">
              <a:ln>
                <a:noFill/>
              </a:ln>
              <a:effectLst/>
              <a:uLnTx/>
              <a:uFillTx/>
              <a:sym typeface="Robo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72003622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1658BBA-AD97-D106-3D57-79973BF0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Fałszowanie tabliczki znamionowej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5AF7EAA-1552-30C1-7674-EDBDF278E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None/>
              <a:tabLst/>
              <a:defRPr/>
            </a:pPr>
            <a:r>
              <a:rPr kumimoji="0" lang="pl-PL" sz="2400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Art. 270 KK</a:t>
            </a:r>
            <a:r>
              <a:rPr kumimoji="0" lang="pl-PL" sz="24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: Kto, w celu użycia za autentyczny, podrabia lub przerabia dokument lub takiego dokumentu jako autentycznego używa, podlega grzywnie, karze ograniczenia wolności albo pozbawienia wolności od 3 miesięcy do lat 5.</a:t>
            </a:r>
          </a:p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defRPr/>
            </a:pPr>
            <a:r>
              <a:rPr kumimoji="0" lang="pl-PL" sz="2400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Dokumentem</a:t>
            </a:r>
            <a:r>
              <a:rPr kumimoji="0" lang="pl-PL" sz="24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 jest każdy przedmiot lub inny zapisany nośnik informacji, z którym jest związane określone prawo, albo który ze względu na zawartą w nim treść stanowi dowód prawa, stosunku prawnego lub okoliczności mającej znaczenie prawne.</a:t>
            </a: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None/>
              <a:tabLst/>
              <a:defRPr/>
            </a:pPr>
            <a:r>
              <a:rPr kumimoji="0" lang="pl-PL" sz="2400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Art.  306 KK</a:t>
            </a:r>
            <a:r>
              <a:rPr kumimoji="0" lang="pl-PL" sz="24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: Kto usuwa, podrabia lub przerabia znaki identyfikacyjne, datę produkcji lub datę przydatności towaru lub urządzenia, podlega karze pozbawienia wolności do lat 3.</a:t>
            </a:r>
          </a:p>
          <a:p>
            <a:pPr defTabSz="5842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defRPr/>
            </a:pPr>
            <a:r>
              <a:rPr kumimoji="0" lang="pl-PL" sz="240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Przestępstwo</a:t>
            </a:r>
            <a:r>
              <a:rPr kumimoji="0" lang="pl-PL" sz="2400" b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 </a:t>
            </a:r>
            <a:r>
              <a:rPr kumimoji="0" lang="pl-PL" sz="24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przeciwko obrotowi gospodarczemu i interesom majątkowym </a:t>
            </a:r>
            <a:br>
              <a:rPr kumimoji="0" lang="pl-PL" sz="24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</a:br>
            <a:r>
              <a:rPr kumimoji="0" lang="pl-PL" sz="2400" b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  <a:sym typeface="Roboto Regular"/>
              </a:rPr>
              <a:t>w obrocie cywilnoprawnym (nie dotyczy osób fałszujących tabliczki we własnym zakresie na prywatne potrzeby).</a:t>
            </a:r>
          </a:p>
          <a:p>
            <a:pPr marL="0" marR="0" lvl="0" indent="0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Pct val="75000"/>
              <a:buNone/>
              <a:tabLst/>
              <a:defRPr/>
            </a:pPr>
            <a:r>
              <a:rPr lang="pl-PL" b="1"/>
              <a:t>Fałszowanie tabliczki znamionowej na własny użytek – art. 225 KK (utrudnianie lub udaremnianie kontroli).</a:t>
            </a:r>
          </a:p>
        </p:txBody>
      </p:sp>
    </p:spTree>
    <p:extLst>
      <p:ext uri="{BB962C8B-B14F-4D97-AF65-F5344CB8AC3E}">
        <p14:creationId xmlns:p14="http://schemas.microsoft.com/office/powerpoint/2010/main" val="38181850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7AEDF23-1D01-B548-FDC6-9E9B5DFF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Sprzedaż paliw stałych - sankcje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DA326F8-08EF-4754-909B-DF405E075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b="1" dirty="0"/>
              <a:t>Delikt administracyjny </a:t>
            </a:r>
            <a:r>
              <a:rPr lang="pl-PL" dirty="0"/>
              <a:t>zagrożony </a:t>
            </a:r>
            <a:r>
              <a:rPr lang="pl-PL" b="1" dirty="0"/>
              <a:t>administracyjną karą pieniężną do </a:t>
            </a:r>
            <a:br>
              <a:rPr lang="pl-PL" b="1" dirty="0"/>
            </a:br>
            <a:r>
              <a:rPr lang="pl-PL" b="1" dirty="0"/>
              <a:t>100 000 zł</a:t>
            </a:r>
            <a:r>
              <a:rPr lang="pl-PL" dirty="0"/>
              <a:t>:</a:t>
            </a:r>
          </a:p>
          <a:p>
            <a:pPr lvl="1"/>
            <a:r>
              <a:rPr lang="pl-PL" dirty="0"/>
              <a:t>niewystawienia świadectwa jakości paliwa, </a:t>
            </a:r>
          </a:p>
          <a:p>
            <a:pPr lvl="1"/>
            <a:r>
              <a:rPr lang="pl-PL" dirty="0"/>
              <a:t>wystawienia świadectwa, którego treść nie odpowiada faktycznej jakości paliwa,</a:t>
            </a:r>
          </a:p>
          <a:p>
            <a:pPr lvl="1"/>
            <a:r>
              <a:rPr lang="pl-PL" dirty="0"/>
              <a:t>nieprzekazania świadectwa jakości paliwa nabywcy,</a:t>
            </a:r>
          </a:p>
          <a:p>
            <a:pPr lvl="1"/>
            <a:r>
              <a:rPr lang="pl-PL" dirty="0"/>
              <a:t>naruszenia obowiązku przechowywania dokumentów związanych z wprowadzaniem do obrotu paliw z przeznaczeniem innym niż określone w ustawie (paliwa przeznaczone do instalacji o mocy 1 MW lub większej).</a:t>
            </a:r>
          </a:p>
          <a:p>
            <a:r>
              <a:rPr lang="pl-PL" b="1" dirty="0"/>
              <a:t>Przestępstwo</a:t>
            </a:r>
            <a:r>
              <a:rPr lang="pl-PL" dirty="0"/>
              <a:t> zagrożone </a:t>
            </a:r>
            <a:r>
              <a:rPr lang="pl-PL" b="1" dirty="0"/>
              <a:t>grzywną do 1 000 000 zł</a:t>
            </a:r>
            <a:r>
              <a:rPr lang="pl-PL" dirty="0"/>
              <a:t> lub karą </a:t>
            </a:r>
            <a:r>
              <a:rPr lang="pl-PL" b="1" dirty="0"/>
              <a:t>pozbawienia wolności</a:t>
            </a:r>
            <a:r>
              <a:rPr lang="pl-PL" dirty="0"/>
              <a:t> </a:t>
            </a:r>
            <a:br>
              <a:rPr lang="pl-PL" dirty="0"/>
            </a:br>
            <a:r>
              <a:rPr lang="pl-PL" dirty="0"/>
              <a:t>do lat 5:</a:t>
            </a:r>
          </a:p>
          <a:p>
            <a:pPr marR="0" lvl="1" fontAlgn="auto">
              <a:spcAft>
                <a:spcPts val="0"/>
              </a:spcAft>
              <a:buClrTx/>
              <a:buSzTx/>
              <a:tabLst/>
              <a:defRPr/>
            </a:pPr>
            <a:r>
              <a:rPr lang="pl-PL" dirty="0"/>
              <a:t>wprowadzania do obrotu mułów węglowych, flotokoncentratów, mieszanin zawierających poniżej 85% węgla kamiennego;</a:t>
            </a:r>
          </a:p>
          <a:p>
            <a:pPr marR="0" lvl="1" fontAlgn="auto">
              <a:spcAft>
                <a:spcPts val="0"/>
              </a:spcAft>
              <a:buClrTx/>
              <a:buSzTx/>
              <a:tabLst/>
              <a:defRPr/>
            </a:pPr>
            <a:r>
              <a:rPr lang="pl-PL" dirty="0"/>
              <a:t>wprowadzania do obrotu węgla brunatnego (od 1 czerwca 2020 r.);</a:t>
            </a:r>
          </a:p>
          <a:p>
            <a:pPr marR="0" lvl="1" fontAlgn="auto">
              <a:spcAft>
                <a:spcPts val="0"/>
              </a:spcAft>
              <a:buClrTx/>
              <a:buSzTx/>
              <a:tabLst/>
              <a:defRPr/>
            </a:pPr>
            <a:r>
              <a:rPr lang="pl-PL" dirty="0"/>
              <a:t>wprowadzania do obrotu paliwa stałego niespełniającego wymagań określonych w rozporządzeniu;</a:t>
            </a:r>
          </a:p>
          <a:p>
            <a:pPr marR="0" lvl="1" fontAlgn="auto">
              <a:spcAft>
                <a:spcPts val="0"/>
              </a:spcAft>
              <a:buClrTx/>
              <a:buSzTx/>
              <a:tabLst/>
              <a:defRPr/>
            </a:pPr>
            <a:r>
              <a:rPr lang="pl-PL" dirty="0"/>
              <a:t>wprowadzania do obrotu paliwa niesortowanego.</a:t>
            </a:r>
          </a:p>
          <a:p>
            <a:pPr>
              <a:defRPr/>
            </a:pPr>
            <a:r>
              <a:rPr lang="pl-PL" dirty="0"/>
              <a:t>Kontrolę prowadzi </a:t>
            </a:r>
            <a:r>
              <a:rPr lang="pl-PL" b="1" dirty="0"/>
              <a:t>Inspekcja Handlowa.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6083032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C03E852-9B3D-11D7-916D-61B73DDE2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/>
              <a:t>Czyny zabronione dotyczące CEEB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A011A46-C1E4-2F0D-C796-185441637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b="0" dirty="0">
                <a:effectLst/>
                <a:latin typeface="Open Sans" panose="020B0606030504020204" pitchFamily="34" charset="0"/>
              </a:rPr>
              <a:t>Ustawa z dnia 21 listopada 2008 r. o wspieraniu termomodernizacji </a:t>
            </a:r>
            <a:br>
              <a:rPr lang="pl-PL" b="0" dirty="0">
                <a:effectLst/>
                <a:latin typeface="Open Sans" panose="020B0606030504020204" pitchFamily="34" charset="0"/>
              </a:rPr>
            </a:br>
            <a:r>
              <a:rPr lang="pl-PL" b="0" dirty="0">
                <a:effectLst/>
                <a:latin typeface="Open Sans" panose="020B0606030504020204" pitchFamily="34" charset="0"/>
              </a:rPr>
              <a:t>i remontów i centralnej ewidencji emisyjności budynków</a:t>
            </a:r>
          </a:p>
          <a:p>
            <a:r>
              <a:rPr lang="pl-PL" b="1" dirty="0"/>
              <a:t>Art. 27h ust. 1</a:t>
            </a:r>
            <a:r>
              <a:rPr lang="pl-PL" dirty="0"/>
              <a:t>:</a:t>
            </a:r>
          </a:p>
          <a:p>
            <a:pPr marL="0" indent="0">
              <a:buNone/>
            </a:pPr>
            <a:r>
              <a:rPr lang="pl-PL" dirty="0"/>
              <a:t>1. Kto, wbrew ciążącemu na nim obowiązkowi, nie składa w terminie deklaracji, podlega karze grzywny.</a:t>
            </a:r>
          </a:p>
          <a:p>
            <a:pPr marL="0" indent="0">
              <a:buNone/>
            </a:pPr>
            <a:r>
              <a:rPr lang="pl-PL" dirty="0"/>
              <a:t>2. Nie podlega karze, o której mowa w ust. 1, sprawca, który złożył deklarację po terminie, jeżeli złożenie deklaracji nastąpiło przed dniem, w którym wójt, burmistrz lub prezydent miasta powziął wiadomość o popełnieniu wykroczenia.</a:t>
            </a:r>
          </a:p>
          <a:p>
            <a:pPr marL="0" indent="0">
              <a:buNone/>
            </a:pPr>
            <a:r>
              <a:rPr lang="pl-PL" b="1" dirty="0"/>
              <a:t>Art. 27 g ust. 3a </a:t>
            </a:r>
            <a:r>
              <a:rPr lang="pl-PL" dirty="0"/>
              <a:t>(obowiązuje od 20.09.2022 r.):</a:t>
            </a:r>
          </a:p>
          <a:p>
            <a:pPr marL="0" indent="0">
              <a:buNone/>
            </a:pPr>
            <a:r>
              <a:rPr lang="pl-PL" dirty="0"/>
              <a:t>3a. Deklarację składa się pod rygorem odpowiedzialności karnej za składanie fałszywego oświadczenia. (…)</a:t>
            </a:r>
          </a:p>
          <a:p>
            <a:r>
              <a:rPr lang="pl-PL" dirty="0"/>
              <a:t>Odpowiedzialność za składanie fałszywego oświadczenia – </a:t>
            </a:r>
            <a:r>
              <a:rPr lang="pl-PL" b="1" dirty="0"/>
              <a:t>art. 233 § 6 KK</a:t>
            </a:r>
            <a:r>
              <a:rPr lang="pl-PL" dirty="0"/>
              <a:t>.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5301213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86B40880-C5A5-67B0-06CB-0118C6407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Decyzja nakazująca ograniczenie negatywnego oddziaływania na środowisko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290A8AE8-CB52-C4C5-D522-0C910845B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b="1" dirty="0"/>
              <a:t>art. 363 POŚ:</a:t>
            </a:r>
          </a:p>
          <a:p>
            <a:pPr marL="0" indent="0">
              <a:buNone/>
            </a:pPr>
            <a:r>
              <a:rPr lang="pl-PL" altLang="pl-PL" sz="2400" dirty="0">
                <a:solidFill>
                  <a:srgbClr val="21262E"/>
                </a:solidFill>
                <a:ea typeface="Tabac Sans" pitchFamily="50" charset="-18"/>
              </a:rPr>
              <a:t>1. Wójt, burmistrz lub prezydent miasta może, w drodze decyzji, </a:t>
            </a:r>
            <a:r>
              <a:rPr lang="pl-PL" altLang="pl-PL" sz="2400" b="1" dirty="0">
                <a:solidFill>
                  <a:srgbClr val="21262E"/>
                </a:solidFill>
                <a:ea typeface="Tabac Sans" pitchFamily="50" charset="-18"/>
              </a:rPr>
              <a:t>nakazać osobie fizycznej</a:t>
            </a:r>
            <a:r>
              <a:rPr lang="pl-PL" altLang="pl-PL" sz="2400" dirty="0">
                <a:solidFill>
                  <a:srgbClr val="21262E"/>
                </a:solidFill>
                <a:ea typeface="Tabac Sans" pitchFamily="50" charset="-18"/>
              </a:rPr>
              <a:t>, której działanie negatywnie oddziałuje na środowisko, wykonanie w określonym czasie czynności zmierzających do:</a:t>
            </a:r>
          </a:p>
          <a:p>
            <a:pPr marL="0" indent="0">
              <a:buNone/>
            </a:pPr>
            <a:r>
              <a:rPr lang="pl-PL" altLang="pl-PL" sz="2400" dirty="0">
                <a:solidFill>
                  <a:srgbClr val="21262E"/>
                </a:solidFill>
                <a:ea typeface="Tabac Sans" pitchFamily="50" charset="-18"/>
              </a:rPr>
              <a:t>1)  </a:t>
            </a:r>
            <a:r>
              <a:rPr lang="pl-PL" altLang="pl-PL" sz="2400" b="1" dirty="0">
                <a:solidFill>
                  <a:srgbClr val="21262E"/>
                </a:solidFill>
                <a:ea typeface="Tabac Sans" pitchFamily="50" charset="-18"/>
              </a:rPr>
              <a:t>ograniczenia negatywnego oddziaływania na środowisko i jego zagrożenia</a:t>
            </a:r>
            <a:r>
              <a:rPr lang="pl-PL" altLang="pl-PL" sz="2400" dirty="0">
                <a:solidFill>
                  <a:srgbClr val="21262E"/>
                </a:solidFill>
                <a:ea typeface="Tabac Sans" pitchFamily="50" charset="-18"/>
              </a:rPr>
              <a:t>;</a:t>
            </a:r>
          </a:p>
          <a:p>
            <a:pPr marL="514350" indent="-514350">
              <a:buAutoNum type="arabicParenR" startAt="2"/>
            </a:pPr>
            <a:r>
              <a:rPr lang="pl-PL" altLang="pl-PL" sz="2400" dirty="0">
                <a:solidFill>
                  <a:srgbClr val="21262E"/>
                </a:solidFill>
                <a:ea typeface="Tabac Sans" pitchFamily="50" charset="-18"/>
              </a:rPr>
              <a:t>przywrócenia środowiska do stanu właściwego.</a:t>
            </a:r>
          </a:p>
          <a:p>
            <a:r>
              <a:rPr lang="pl-PL" dirty="0"/>
              <a:t>W stosunku do przedsiębiorców analogiczną decyzję wydaje starosta (prezydent miasta na prawach powiatu) na podstawie </a:t>
            </a:r>
            <a:r>
              <a:rPr lang="pl-PL" b="1" dirty="0"/>
              <a:t>art. 362 POŚ.</a:t>
            </a:r>
          </a:p>
        </p:txBody>
      </p:sp>
    </p:spTree>
    <p:extLst>
      <p:ext uri="{BB962C8B-B14F-4D97-AF65-F5344CB8AC3E}">
        <p14:creationId xmlns:p14="http://schemas.microsoft.com/office/powerpoint/2010/main" val="225855688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D6BA953-2EDC-8778-B2DD-E86BEA72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Subsydiarny charakter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C1BC9DA-B854-94D7-B177-32CD5EAAF3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/>
              <a:t>Art. 362 POŚ – analogiczny przepis mający zastosowanie do przedsiębiorców (właściwym organem jest starosta).</a:t>
            </a:r>
          </a:p>
          <a:p>
            <a:r>
              <a:rPr lang="pl-PL" i="1"/>
              <a:t>Art. 362 </a:t>
            </a:r>
            <a:r>
              <a:rPr lang="pl-PL" i="1" err="1"/>
              <a:t>p.o.ś</a:t>
            </a:r>
            <a:r>
              <a:rPr lang="pl-PL" i="1"/>
              <a:t>. ma charakter uzupełniający i powinien być stosowany wtedy, gdy inne normy nie przewidują bardziej szczegółowych rozwiązań </a:t>
            </a:r>
            <a:r>
              <a:rPr lang="pl-PL"/>
              <a:t>(Wyrok NSA z 23.04.2020 r., II OSK 636/19; Wyrok NSA z 17.06.2011 r., II OSK 1057/10).</a:t>
            </a:r>
          </a:p>
          <a:p>
            <a:r>
              <a:rPr lang="pl-PL"/>
              <a:t>Bez wątpienia bardziej szczegółowe instrumenty administracyjnoprawne mają pierwszeństwo nad art. 363 POŚ</a:t>
            </a:r>
          </a:p>
          <a:p>
            <a:r>
              <a:rPr lang="pl-PL"/>
              <a:t>Nie dotyczy to odpowiedzialności karnej/wykroczeniowej. Ma ona inny charakter i służy realizacji innych celów. </a:t>
            </a:r>
            <a:r>
              <a:rPr lang="pl-PL" b="1"/>
              <a:t>Możliwe jest jednoczesne ukaranie za czyn zabroniony i wydanie decyzji z art. 363 POŚ.</a:t>
            </a:r>
          </a:p>
        </p:txBody>
      </p:sp>
    </p:spTree>
    <p:extLst>
      <p:ext uri="{BB962C8B-B14F-4D97-AF65-F5344CB8AC3E}">
        <p14:creationId xmlns:p14="http://schemas.microsoft.com/office/powerpoint/2010/main" val="293644854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4A32F3-C49D-41EA-F796-7FDE97368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Negatywne oddziaływanie na środowisko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466D0E3-8CAF-8F40-34ED-D925C448DE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/>
              <a:t>K. Gruszecki [w:] Prawo ochrony środowiska. Komentarz, wyd. VI, Warszawa 2022, art. 362:</a:t>
            </a:r>
          </a:p>
          <a:p>
            <a:r>
              <a:rPr lang="pl-PL"/>
              <a:t>(…) </a:t>
            </a:r>
            <a:r>
              <a:rPr lang="pl-PL" i="1"/>
              <a:t>należy stwierdzić, że postanowienia art. 362 ust. 1 </a:t>
            </a:r>
            <a:r>
              <a:rPr lang="pl-PL" i="1" err="1"/>
              <a:t>p.o.ś</a:t>
            </a:r>
            <a:r>
              <a:rPr lang="pl-PL" i="1"/>
              <a:t>. będą mogły znajdować zastosowanie we wszystkich przypadkach negatywnego oddziaływania na środowisko – </a:t>
            </a:r>
            <a:r>
              <a:rPr lang="pl-PL" b="1" i="1"/>
              <a:t>częściej nawet wobec działań zgodnych z prawem niż tych naruszających obowiązujące rozwiązania</a:t>
            </a:r>
            <a:r>
              <a:rPr lang="pl-PL" i="1"/>
              <a:t>. </a:t>
            </a:r>
          </a:p>
          <a:p>
            <a:r>
              <a:rPr lang="pl-PL"/>
              <a:t>(…)</a:t>
            </a:r>
            <a:r>
              <a:rPr lang="pl-PL" i="1"/>
              <a:t> przesłanka oddziaływania negatywnego musi przybrać postać mierzalną (dającą się wykazać) </a:t>
            </a:r>
            <a:r>
              <a:rPr lang="pl-PL"/>
              <a:t>(…)</a:t>
            </a:r>
            <a:r>
              <a:rPr lang="pl-PL" i="1"/>
              <a:t> </a:t>
            </a:r>
            <a:r>
              <a:rPr lang="pl-PL" b="1" i="1"/>
              <a:t>Nie w każdej sytuacji zaistniała zmiana musi mieć bowiem charakter mierzalny (np. uciążliwości zapachowe)</a:t>
            </a:r>
            <a:r>
              <a:rPr lang="pl-PL" i="1"/>
              <a:t>. W takich przypadkach za wystarczającą przesłankę zastosowania art. 362 </a:t>
            </a:r>
            <a:r>
              <a:rPr lang="pl-PL" i="1" err="1"/>
              <a:t>p.o.ś</a:t>
            </a:r>
            <a:r>
              <a:rPr lang="pl-PL" i="1"/>
              <a:t>. należało będzie uznać obiektywną zmianę stanu środowiska na gorsze.</a:t>
            </a: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BF0E7DD2-129A-C6AF-7477-A06D118EC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21D96-9310-4D50-88EF-941A5FFE5DDF}" type="slidenum">
              <a:rPr lang="pl-PL" smtClean="0"/>
              <a:t>63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077777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C09057D-DCDB-5040-7613-9D7779426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Nowe orzecznictwo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9A8A282-00FE-02F5-2CA4-7ED79706F5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Wyrok WSA w Gliwicach z 29 marca 2023 r., sygn. II SA/</a:t>
            </a:r>
            <a:r>
              <a:rPr lang="pl-PL" dirty="0" err="1"/>
              <a:t>Gl</a:t>
            </a:r>
            <a:r>
              <a:rPr lang="pl-PL" dirty="0"/>
              <a:t> 88/23:</a:t>
            </a:r>
          </a:p>
          <a:p>
            <a:r>
              <a:rPr lang="pl-PL" dirty="0"/>
              <a:t>Jeżeli kocioł jest eksploatowany z naruszeniem uchwały antysmogowej, to wykazanie negatywnego oddziaływania na środowisko </a:t>
            </a:r>
            <a:r>
              <a:rPr lang="pl-PL" b="1" dirty="0"/>
              <a:t>nie wymaga </a:t>
            </a:r>
            <a:r>
              <a:rPr lang="pl-PL" dirty="0"/>
              <a:t>przeprowadzenia dowodu z opinii biegłego.</a:t>
            </a:r>
          </a:p>
          <a:p>
            <a:r>
              <a:rPr lang="pl-PL" dirty="0"/>
              <a:t>Odpowiedzialność za popełnienie wykroczenia (naruszenie uchwały antysmogowej) nie wyklucza wydania decyzji z art. 363 POŚ.</a:t>
            </a:r>
          </a:p>
          <a:p>
            <a:r>
              <a:rPr lang="pl-PL" b="1" dirty="0"/>
              <a:t>Wniosek: art. 363 POŚ jako alternatywny lub uzupełniający instrument służący egzekwowaniu uchwały antysmogowej.</a:t>
            </a:r>
          </a:p>
        </p:txBody>
      </p:sp>
    </p:spTree>
    <p:extLst>
      <p:ext uri="{BB962C8B-B14F-4D97-AF65-F5344CB8AC3E}">
        <p14:creationId xmlns:p14="http://schemas.microsoft.com/office/powerpoint/2010/main" val="29217513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2">
            <a:extLst>
              <a:ext uri="{FF2B5EF4-FFF2-40B4-BE49-F238E27FC236}">
                <a16:creationId xmlns:a16="http://schemas.microsoft.com/office/drawing/2014/main" id="{5FE6FC58-8484-8017-DD30-0956B6E67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374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05265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5">
            <a:extLst>
              <a:ext uri="{FF2B5EF4-FFF2-40B4-BE49-F238E27FC236}">
                <a16:creationId xmlns:a16="http://schemas.microsoft.com/office/drawing/2014/main" id="{EBEB5DF0-17D7-9BC6-D233-6646C954F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287" y="-409073"/>
            <a:ext cx="6292247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8917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5BA9D90-D5AA-2FF8-98FC-EDCD5AF38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Nakaz wymiany kotła zgodnego z uchwałą antysmogową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6BE126C-6CD7-5EF4-FA44-8701343EB7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/>
              <a:t>Decyzja Prezydenta Miasta Rybnika z 20 marca 2023 r. nr GM-II.6225.1.2023.</a:t>
            </a:r>
          </a:p>
          <a:p>
            <a:r>
              <a:rPr lang="pl-PL"/>
              <a:t>Prezydent Rybnika nakazał wymianę kotła, który nie wymaga jeszcze likwidacji w świetle śląskiej uchwały antysmogowej (kocioł 3 klasy).</a:t>
            </a:r>
          </a:p>
          <a:p>
            <a:r>
              <a:rPr lang="pl-PL"/>
              <a:t>Przesłanka – opinia biegłego, która wykazała, że eksploatacja kotła powoduje zbyt wysokie stężenia zanieczyszczeń na sąsiednich nieruchomościach.</a:t>
            </a:r>
          </a:p>
          <a:p>
            <a:r>
              <a:rPr lang="pl-PL"/>
              <a:t>Opinia biegłego opracowana w oparciu o wskaźniki emisji zanieczyszczeń i modelowanie rozprzestrzeniania się zanieczyszczeń (brak konieczności prowadzenia pomiarów „na kominie”).</a:t>
            </a:r>
          </a:p>
        </p:txBody>
      </p:sp>
    </p:spTree>
    <p:extLst>
      <p:ext uri="{BB962C8B-B14F-4D97-AF65-F5344CB8AC3E}">
        <p14:creationId xmlns:p14="http://schemas.microsoft.com/office/powerpoint/2010/main" val="293834092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E3FF5FF-33C3-367D-C599-4643734B2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Jak egzekwować wykonanie decyzji?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3EF8D9F-FE0B-8FD0-7E41-068D0ADFF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/>
              <a:t>Ustawa z dn. 17 czerwca 1966 r. o postępowaniu egzekucyjnym w administracji.</a:t>
            </a:r>
          </a:p>
          <a:p>
            <a:r>
              <a:rPr lang="pl-PL"/>
              <a:t>Wybrane środki egzekucyjne w postępowaniu dotyczącym obowiązków o charakterze niepieniężnym:</a:t>
            </a:r>
          </a:p>
          <a:p>
            <a:pPr lvl="1"/>
            <a:r>
              <a:rPr lang="pl-PL"/>
              <a:t>grzywna w celu przymuszenia (jeżeli obowiązku nie może spełnić inna osoba lub zastosowanie innego środka egzekucji jest niecelowe) – art. 121 ustawy; łączna kwota grzywien nie może przekroczyć 50 000 zł;</a:t>
            </a:r>
          </a:p>
          <a:p>
            <a:pPr lvl="1"/>
            <a:r>
              <a:rPr lang="pl-PL" b="1"/>
              <a:t>wykonanie zastępcze; </a:t>
            </a:r>
            <a:r>
              <a:rPr lang="pl-PL"/>
              <a:t>ustawa umożliwia zabezpieczenie należności pieniężnej poprzez obciążenie nieruchomości zobowiązanego </a:t>
            </a:r>
            <a:r>
              <a:rPr lang="pl-PL" b="1"/>
              <a:t>hipoteką przymusową</a:t>
            </a:r>
            <a:r>
              <a:rPr lang="pl-PL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708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FFC06B2D-519A-3242-9C06-33A8718BD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/>
              <a:t>Plany miejscowe </a:t>
            </a:r>
            <a:br>
              <a:rPr lang="pl-PL"/>
            </a:br>
            <a:r>
              <a:rPr lang="pl-PL"/>
              <a:t>– zmiana w orzecznictwie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C4A8B91F-F948-46BC-6547-0F58DB2E8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</a:pPr>
            <a:r>
              <a:rPr lang="pl-PL" sz="2000"/>
              <a:t>W planach miejscowych jednak można określać wymagania w zakresie spalania paliw i eksploatacji instalacji? Do niedawna sądy administracyjne się temu sprzeciwiały.</a:t>
            </a:r>
          </a:p>
          <a:p>
            <a:pPr>
              <a:lnSpc>
                <a:spcPct val="80000"/>
              </a:lnSpc>
              <a:spcBef>
                <a:spcPts val="500"/>
              </a:spcBef>
              <a:spcAft>
                <a:spcPts val="1200"/>
              </a:spcAft>
            </a:pPr>
            <a:r>
              <a:rPr lang="pl-PL" sz="2000"/>
              <a:t>Wyrok NSA z dnia 16 grudnia 2020 r., sygn. akt II OSK 1382/20:</a:t>
            </a:r>
          </a:p>
          <a:p>
            <a:pPr marL="0" indent="0">
              <a:lnSpc>
                <a:spcPct val="80000"/>
              </a:lnSpc>
              <a:spcBef>
                <a:spcPts val="500"/>
              </a:spcBef>
              <a:spcAft>
                <a:spcPts val="1200"/>
              </a:spcAft>
              <a:buNone/>
            </a:pPr>
            <a:r>
              <a:rPr lang="pl-PL" sz="2000" i="1"/>
              <a:t>Warunki utrzymania równowagi przyrodniczej i związana z tym ochrona powietrza jest jednym z elementów, które </a:t>
            </a:r>
            <a:r>
              <a:rPr lang="pl-PL" sz="2000" b="1" i="1"/>
              <a:t>muszą znaleźć obligatoryjne odzwierciedlenie w treści miejscowego planu zagospodarowania przestrzennego</a:t>
            </a:r>
            <a:r>
              <a:rPr lang="pl-PL" sz="2000" i="1"/>
              <a:t>. Nie można więc postawić organowi planistycznemu zarzutu, że kwestia ta zgodnie z wymogami powołanych wyżej przepisów została uwzględniona w planie miejscowym.</a:t>
            </a:r>
          </a:p>
          <a:p>
            <a:pPr marL="0" indent="0">
              <a:lnSpc>
                <a:spcPct val="80000"/>
              </a:lnSpc>
              <a:spcBef>
                <a:spcPts val="500"/>
              </a:spcBef>
              <a:spcAft>
                <a:spcPts val="1200"/>
              </a:spcAft>
              <a:buNone/>
            </a:pPr>
            <a:r>
              <a:rPr lang="pl-PL" sz="2000" i="1"/>
              <a:t>Realizowana w formie tzw. "uchwały antysmogowej" kompetencja sejmiku województwa dotyczy określenia rodzaju i jakości paliw dopuszczonych do stosowania lub których stosowanie jest zakazane w obszarze danej instalacji, w której następuje spalanie paliw. Natomiast </a:t>
            </a:r>
            <a:r>
              <a:rPr lang="pl-PL" sz="2000" b="1" i="1"/>
              <a:t>ustalenia planu miejscowego dotyczą nie tyle paliw spalanych w instalacjach lecz dotyczą w ogóle możliwości wykonania takich instalacji w nowych obiektach budowlanych</a:t>
            </a:r>
            <a:r>
              <a:rPr lang="pl-PL" sz="2000" i="1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151842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FFC06B2D-519A-3242-9C06-33A8718BD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Plany miejscowe </a:t>
            </a:r>
            <a:br>
              <a:rPr lang="pl-PL"/>
            </a:br>
            <a:r>
              <a:rPr lang="pl-PL"/>
              <a:t>– zmiana w orzecznictwie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C4A8B91F-F948-46BC-6547-0F58DB2E8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sz="2000"/>
              <a:t>Wyrok NSA z 26 stycznia 2023 r., sygn. akt II OSK 160/20: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pl-PL" sz="2000" b="1" i="1"/>
              <a:t>Wprowadzenie „zakazu stosowania paliw stałych” jak uczyniono to w kwestionowanym planie mogło być materią unormowaną w miejscowym planie zagospodarowania przestrzennego</a:t>
            </a:r>
            <a:r>
              <a:rPr lang="pl-PL" sz="2000" i="1"/>
              <a:t>. Powyższe przepisy w powiązaniu z koniecznością stosowania w procedurze planistycznej zasady zrównoważonego rozwoju nakładają wręcz na organy planistyczne obowiązek zagwarantowania możliwości zaspakajania podstawowych potrzeb społeczności, obecnych jak i przyszłych pokoleń, do potrzeb takich należy między innymi ochrona powietrza. </a:t>
            </a:r>
            <a:r>
              <a:rPr lang="pl-PL" sz="2000" b="1" i="1"/>
              <a:t>Warunki utrzymania równowagi przyrodniczej i związana z tym ochrona powietrza jest jednym z elementów, które muszą </a:t>
            </a:r>
            <a:r>
              <a:rPr lang="pl-PL" sz="2000" b="1" i="1" u="sng"/>
              <a:t>znaleźć obligatoryjne </a:t>
            </a:r>
            <a:r>
              <a:rPr lang="pl-PL" sz="2000" b="1" i="1"/>
              <a:t>odzwierciedlenie w treści miejscowego planu zagospodarowania przestrzennego. Nie można więc postawić organowi planistycznemu zarzutu, że kwestia ta zgodnie z wymogami powołanych wyżej przepisów została uwzględniona w planie miejscowym</a:t>
            </a:r>
            <a:r>
              <a:rPr lang="pl-PL" sz="2000" i="1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078064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3F9ADA9-01FC-34E7-34F3-B9297E93F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Wnioski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9299028-1584-F898-B49C-9F18C584CA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/>
              <a:t>W świetle najnowszego orzecznictwa sądów administracyjnych w planach miejscowych nie tylko można, ale wręcz </a:t>
            </a:r>
            <a:r>
              <a:rPr lang="pl-PL" b="1"/>
              <a:t>należy </a:t>
            </a:r>
            <a:r>
              <a:rPr lang="pl-PL"/>
              <a:t>uwzględniać postanowienia dotyczące instalacji grzewczych i stosowanych w nich paliw, jeżeli jest to uzasadnione złą jakością powietrza na obszarze objętym planem.</a:t>
            </a:r>
          </a:p>
          <a:p>
            <a:r>
              <a:rPr lang="pl-PL"/>
              <a:t>Konieczność kierowania się </a:t>
            </a:r>
            <a:r>
              <a:rPr lang="pl-PL" b="1"/>
              <a:t>zasada proporcjonalności</a:t>
            </a:r>
            <a:r>
              <a:rPr lang="pl-PL"/>
              <a:t>.</a:t>
            </a:r>
          </a:p>
          <a:p>
            <a:r>
              <a:rPr lang="pl-PL"/>
              <a:t>Inne przesłanki: np. dążenie do osiągnięcia najwyższej jakości powietrza w pobliżu szkół, szpitali, placów zabaw, obszarów cennych przyrodniczo.</a:t>
            </a:r>
          </a:p>
        </p:txBody>
      </p:sp>
    </p:spTree>
    <p:extLst>
      <p:ext uri="{BB962C8B-B14F-4D97-AF65-F5344CB8AC3E}">
        <p14:creationId xmlns:p14="http://schemas.microsoft.com/office/powerpoint/2010/main" val="339808668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F4292D-69CF-19F6-3C2F-D81AD7B07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Pytania i wątpliwości?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26C9ADA-3A46-FCE0-2BFC-746C721BF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6079648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EDD842B-6B04-587A-6D46-28B1815CCA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/>
              <a:t>Dziękuję za uwagę</a:t>
            </a:r>
          </a:p>
        </p:txBody>
      </p:sp>
      <p:sp>
        <p:nvSpPr>
          <p:cNvPr id="4" name="Podtytuł 3">
            <a:extLst>
              <a:ext uri="{FF2B5EF4-FFF2-40B4-BE49-F238E27FC236}">
                <a16:creationId xmlns:a16="http://schemas.microsoft.com/office/drawing/2014/main" id="{885F7A96-13EE-5148-8C4C-FF7291DA5A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 anchor="ctr">
            <a:normAutofit/>
          </a:bodyPr>
          <a:lstStyle/>
          <a:p>
            <a:r>
              <a:rPr lang="pl-PL" dirty="0"/>
              <a:t>r. pr. </a:t>
            </a:r>
            <a:r>
              <a:rPr lang="pl-PL"/>
              <a:t>Miłosz Jakubowski</a:t>
            </a:r>
            <a:br>
              <a:rPr lang="pl-PL"/>
            </a:br>
            <a:r>
              <a:rPr lang="pl-PL"/>
              <a:t>530 025 442</a:t>
            </a:r>
            <a:br>
              <a:rPr lang="pl-PL"/>
            </a:br>
            <a:r>
              <a:rPr lang="pl-PL">
                <a:hlinkClick r:id="rId2"/>
              </a:rPr>
              <a:t>milosz.jakubowski@frankbold.org</a:t>
            </a:r>
            <a:endParaRPr lang="pl-PL"/>
          </a:p>
          <a:p>
            <a:r>
              <a:rPr lang="pl-PL" dirty="0">
                <a:hlinkClick r:id="rId3"/>
              </a:rPr>
              <a:t>www.frankbold.pl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79263159"/>
      </p:ext>
    </p:extLst>
  </p:cSld>
  <p:clrMapOvr>
    <a:masterClrMapping/>
  </p:clrMapOvr>
</p:sld>
</file>

<file path=ppt/theme/theme1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B4ACD3430F896458640F024E44D7D4A" ma:contentTypeVersion="19" ma:contentTypeDescription="Utwórz nowy dokument." ma:contentTypeScope="" ma:versionID="66e4e54c79c2c9332b9f9f560ee69ab7">
  <xsd:schema xmlns:xsd="http://www.w3.org/2001/XMLSchema" xmlns:xs="http://www.w3.org/2001/XMLSchema" xmlns:p="http://schemas.microsoft.com/office/2006/metadata/properties" xmlns:ns2="6a876511-17df-4034-8a1d-6a192df3aa19" xmlns:ns3="633e7ee9-3634-4b97-a3aa-0c92bcb92f24" targetNamespace="http://schemas.microsoft.com/office/2006/metadata/properties" ma:root="true" ma:fieldsID="62b244a00ccf43ebf18b09c1fd1f06b6" ns2:_="" ns3:_="">
    <xsd:import namespace="6a876511-17df-4034-8a1d-6a192df3aa19"/>
    <xsd:import namespace="633e7ee9-3634-4b97-a3aa-0c92bcb92f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_Flow_SignoffStatu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876511-17df-4034-8a1d-6a192df3aa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_Flow_SignoffStatus" ma:index="18" nillable="true" ma:displayName="Stan zatwierdzenia" ma:internalName="Stan_x0020_zatwierdzenia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Tagi obrazów" ma:readOnly="false" ma:fieldId="{5cf76f15-5ced-4ddc-b409-7134ff3c332f}" ma:taxonomyMulti="true" ma:sspId="6a5de141-9cb7-410d-aaa7-fc23aff9652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3e7ee9-3634-4b97-a3aa-0c92bcb92f2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4a2b1ae4-9901-4af1-944b-b26fb0dc2f38}" ma:internalName="TaxCatchAll" ma:showField="CatchAllData" ma:web="633e7ee9-3634-4b97-a3aa-0c92bcb92f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a876511-17df-4034-8a1d-6a192df3aa19">
      <Terms xmlns="http://schemas.microsoft.com/office/infopath/2007/PartnerControls"/>
    </lcf76f155ced4ddcb4097134ff3c332f>
    <_Flow_SignoffStatus xmlns="6a876511-17df-4034-8a1d-6a192df3aa19" xsi:nil="true"/>
    <TaxCatchAll xmlns="633e7ee9-3634-4b97-a3aa-0c92bcb92f2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E26F15-07B1-4F84-974F-0D1094638ECA}">
  <ds:schemaRefs>
    <ds:schemaRef ds:uri="633e7ee9-3634-4b97-a3aa-0c92bcb92f24"/>
    <ds:schemaRef ds:uri="6a876511-17df-4034-8a1d-6a192df3aa1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6293CBC-CD86-4A20-BCE8-FFF1DB4221D4}">
  <ds:schemaRefs>
    <ds:schemaRef ds:uri="633e7ee9-3634-4b97-a3aa-0c92bcb92f24"/>
    <ds:schemaRef ds:uri="6a876511-17df-4034-8a1d-6a192df3aa19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CC72C76-74B3-4B55-AF2A-AE34AE6BE4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</TotalTime>
  <Words>6407</Words>
  <Application>Microsoft Office PowerPoint</Application>
  <PresentationFormat>Panoramiczny</PresentationFormat>
  <Paragraphs>455</Paragraphs>
  <Slides>73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73</vt:i4>
      </vt:variant>
    </vt:vector>
  </HeadingPairs>
  <TitlesOfParts>
    <vt:vector size="81" baseType="lpstr">
      <vt:lpstr>Aptos</vt:lpstr>
      <vt:lpstr>Arial</vt:lpstr>
      <vt:lpstr>Calibri</vt:lpstr>
      <vt:lpstr>Open Sans</vt:lpstr>
      <vt:lpstr>Open Sans Extrabold</vt:lpstr>
      <vt:lpstr>Roboto Regular</vt:lpstr>
      <vt:lpstr>Tabac Sans</vt:lpstr>
      <vt:lpstr>1_Motyw pakietu Office</vt:lpstr>
      <vt:lpstr>Antysmogowe ABC  Wszystko, co musisz wiedzieć o uchwałach antysmogowych</vt:lpstr>
      <vt:lpstr>Plan prezentacji</vt:lpstr>
      <vt:lpstr>Źródła przepisów  o ochronie powietrza</vt:lpstr>
      <vt:lpstr>Nowelizacja dyrektywy 2008/50/WE</vt:lpstr>
      <vt:lpstr>Prezentacja programu PowerPoint</vt:lpstr>
      <vt:lpstr>Stężenie PM2,5 (2023)</vt:lpstr>
      <vt:lpstr>Poprawa jakości powietrza: PM2,5 2022&gt;2023</vt:lpstr>
      <vt:lpstr>Poprawa jakości powietrza (?): b(a)p 2022&gt;2023</vt:lpstr>
      <vt:lpstr>Zakres przedmiotowy uchwał antysmogowych</vt:lpstr>
      <vt:lpstr>Wyłączenie</vt:lpstr>
      <vt:lpstr>Uchwały antysmogowe  w województwie małopolskim</vt:lpstr>
      <vt:lpstr>Uchwała antysmogowa dla Krakowa</vt:lpstr>
      <vt:lpstr>Uchwała antysmogowa dla małopolski – zakres przedmiotowy</vt:lpstr>
      <vt:lpstr>Uchwała antysmogowa dla małopolski – zakres podmiotowy</vt:lpstr>
      <vt:lpstr>Uchwała antysmogowa dla małopolski – ograniczenia dot. instalacji</vt:lpstr>
      <vt:lpstr>Uchwała antysmogowa dla małopolski – ograniczenia dot. instalacji</vt:lpstr>
      <vt:lpstr>Problematyka miejscowych ogrzewaczy pomieszczeń</vt:lpstr>
      <vt:lpstr>Uchwała antysmogowa dla małopolski – ograniczenia dot. paliw</vt:lpstr>
      <vt:lpstr>Uchwała antysmogowa dla małopolski – etapy wejścia w życie</vt:lpstr>
      <vt:lpstr>Rozpoczęcie eksploatacji</vt:lpstr>
      <vt:lpstr>Lokalne uchwały antysmogowe</vt:lpstr>
      <vt:lpstr>Lokalne uchwały antysmogowe - treść</vt:lpstr>
      <vt:lpstr>Lokalne uchwały antysmogowe - treść</vt:lpstr>
      <vt:lpstr>Uchwały antysmogowe – wykazanie spełnienia wymagań</vt:lpstr>
      <vt:lpstr>Okresowe zakazy w planie działań krótkoterminowch</vt:lpstr>
      <vt:lpstr>Kontrola w świetle POP</vt:lpstr>
      <vt:lpstr>Kontrola w świetle POP</vt:lpstr>
      <vt:lpstr>Kontrole u przedsiębiorców</vt:lpstr>
      <vt:lpstr>Rodzaje kontroli</vt:lpstr>
      <vt:lpstr>Podstawa prawna</vt:lpstr>
      <vt:lpstr>Właściwość organu</vt:lpstr>
      <vt:lpstr>Upoważnienie pracowników</vt:lpstr>
      <vt:lpstr>Uprawnienia kontrolującego</vt:lpstr>
      <vt:lpstr>Obowiązki kontrolowanego</vt:lpstr>
      <vt:lpstr>Protokół z kontroli</vt:lpstr>
      <vt:lpstr>Kontrola jako instrument edukacji</vt:lpstr>
      <vt:lpstr>Utrudnianie lub udaremnianie kontroli</vt:lpstr>
      <vt:lpstr>Film instruktażowy - kontrola prowadzona przez urzędniczki</vt:lpstr>
      <vt:lpstr>Ujawnienie wykroczenia – co dalej?</vt:lpstr>
      <vt:lpstr>Brak straży gminnej</vt:lpstr>
      <vt:lpstr>Wójt, burmistrz, prezydent miasta jako oskarżyciel publiczny</vt:lpstr>
      <vt:lpstr>Kontrola a czynności wyjaśniające</vt:lpstr>
      <vt:lpstr>Przesłuchanie podejrzanego</vt:lpstr>
      <vt:lpstr>Przesłuchanie podejrzanego</vt:lpstr>
      <vt:lpstr>Koszty badań laboratoryjnych  próbki popiołu</vt:lpstr>
      <vt:lpstr>Dlaczego warto kierować sprawy  do sądu?</vt:lpstr>
      <vt:lpstr>Kiedy nie chcemy karać: środki oddziaływania wychowawczego</vt:lpstr>
      <vt:lpstr>Środki oddziaływania wychowawczego  – przesłanki zastosowania</vt:lpstr>
      <vt:lpstr>Wymierzanie grzywny w drodze mandatu karnego</vt:lpstr>
      <vt:lpstr>Zbieg przepisów - wyższy mandat</vt:lpstr>
      <vt:lpstr>Sankcja za naruszenie uchwały antysmogowej</vt:lpstr>
      <vt:lpstr>Sankcja za naruszenie PDK i POP</vt:lpstr>
      <vt:lpstr>Spalanie odpadów – czyny zabronione</vt:lpstr>
      <vt:lpstr>Spalanie odpadów – wykroczenia</vt:lpstr>
      <vt:lpstr>Spalanie odpadów – wykroczenia</vt:lpstr>
      <vt:lpstr>Spalanie odpadów jako przestępstwo</vt:lpstr>
      <vt:lpstr>Utrudnianie lub udaremnianie kontroli</vt:lpstr>
      <vt:lpstr>Fałszowanie tabliczki znamionowej</vt:lpstr>
      <vt:lpstr>Sprzedaż paliw stałych - sankcje</vt:lpstr>
      <vt:lpstr>Czyny zabronione dotyczące CEEB</vt:lpstr>
      <vt:lpstr>Decyzja nakazująca ograniczenie negatywnego oddziaływania na środowisko</vt:lpstr>
      <vt:lpstr>Subsydiarny charakter</vt:lpstr>
      <vt:lpstr>Negatywne oddziaływanie na środowisko</vt:lpstr>
      <vt:lpstr>Nowe orzecznictwo</vt:lpstr>
      <vt:lpstr>Prezentacja programu PowerPoint</vt:lpstr>
      <vt:lpstr>Prezentacja programu PowerPoint</vt:lpstr>
      <vt:lpstr>Nakaz wymiany kotła zgodnego z uchwałą antysmogową</vt:lpstr>
      <vt:lpstr>Jak egzekwować wykonanie decyzji?</vt:lpstr>
      <vt:lpstr>Plany miejscowe  – zmiana w orzecznictwie</vt:lpstr>
      <vt:lpstr>Plany miejscowe  – zmiana w orzecznictwie</vt:lpstr>
      <vt:lpstr>Wnioski</vt:lpstr>
      <vt:lpstr>Pytania i wątpliwości?</vt:lpstr>
      <vt:lpstr>Dziękuję za uwagę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jaki sposób egzekwować przepisy uchwały antysmogowej?</dc:title>
  <dc:creator>Miłosz Jakubowski</dc:creator>
  <cp:lastModifiedBy>Miłosz Jakubowski</cp:lastModifiedBy>
  <cp:revision>1</cp:revision>
  <dcterms:created xsi:type="dcterms:W3CDTF">2024-02-28T22:03:42Z</dcterms:created>
  <dcterms:modified xsi:type="dcterms:W3CDTF">2025-01-10T10:12:38Z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0x0101002B4ACD3430F896458640F024E44D7D4A</vt:lpwstr>
  </property>
  <property fmtid="{D5CDD505-2E9C-101B-9397-08002B2CF9AE}" pid="3" name="MediaServiceImageTags">
    <vt:lpwstr/>
  </property>
</Properties>
</file>