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1.xml" ContentType="application/vnd.openxmlformats-officedocument.themeOverrid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theme/themeOverride2.xml" ContentType="application/vnd.openxmlformats-officedocument.themeOverrid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sldIdLst>
    <p:sldId id="256" r:id="rId2"/>
    <p:sldId id="282" r:id="rId3"/>
    <p:sldId id="257" r:id="rId4"/>
    <p:sldId id="279" r:id="rId5"/>
    <p:sldId id="297" r:id="rId6"/>
    <p:sldId id="298" r:id="rId7"/>
    <p:sldId id="299" r:id="rId8"/>
    <p:sldId id="317" r:id="rId9"/>
    <p:sldId id="302" r:id="rId10"/>
    <p:sldId id="311" r:id="rId11"/>
    <p:sldId id="312" r:id="rId12"/>
    <p:sldId id="310" r:id="rId13"/>
    <p:sldId id="261" r:id="rId14"/>
    <p:sldId id="283" r:id="rId15"/>
    <p:sldId id="284" r:id="rId16"/>
    <p:sldId id="313" r:id="rId17"/>
    <p:sldId id="285" r:id="rId18"/>
    <p:sldId id="286" r:id="rId19"/>
    <p:sldId id="314" r:id="rId20"/>
    <p:sldId id="31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5" r:id="rId29"/>
    <p:sldId id="296" r:id="rId30"/>
    <p:sldId id="294" r:id="rId31"/>
    <p:sldId id="315" r:id="rId32"/>
    <p:sldId id="276" r:id="rId3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1D8E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53" autoAdjust="0"/>
    <p:restoredTop sz="94660"/>
  </p:normalViewPr>
  <p:slideViewPr>
    <p:cSldViewPr snapToGrid="0">
      <p:cViewPr varScale="1">
        <p:scale>
          <a:sx n="66" d="100"/>
          <a:sy n="66" d="100"/>
        </p:scale>
        <p:origin x="51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ucon\Desktop\POP\odpowiedzi%20i%20wykresy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package" Target="../embeddings/Microsoft_Excel_Worksheet19.xlsx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package" Target="../embeddings/Microsoft_Excel_Worksheet20.xlsx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Na szczeblu gminnym</a:t>
            </a:r>
          </a:p>
        </c:rich>
      </c:tx>
      <c:layout>
        <c:manualLayout>
          <c:xMode val="edge"/>
          <c:yMode val="edge"/>
          <c:x val="0.25438666559158662"/>
          <c:y val="6.1505112430861233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Arkusz1!$B$510:$B$514</c:f>
              <c:strCache>
                <c:ptCount val="5"/>
                <c:pt idx="0">
                  <c:v> Zdecydowanie spójny</c:v>
                </c:pt>
                <c:pt idx="1">
                  <c:v> Raczej spójny</c:v>
                </c:pt>
                <c:pt idx="2">
                  <c:v> Raczej niespójny</c:v>
                </c:pt>
                <c:pt idx="3">
                  <c:v> Zdecydowanie niespójny</c:v>
                </c:pt>
                <c:pt idx="4">
                  <c:v> Trudno powiedzieć</c:v>
                </c:pt>
              </c:strCache>
            </c:strRef>
          </c:cat>
          <c:val>
            <c:numRef>
              <c:f>Arkusz1!$C$510:$C$514</c:f>
              <c:numCache>
                <c:formatCode>0.0%</c:formatCode>
                <c:ptCount val="5"/>
                <c:pt idx="0">
                  <c:v>9.9173553719008267E-2</c:v>
                </c:pt>
                <c:pt idx="1">
                  <c:v>0.63636363636363635</c:v>
                </c:pt>
                <c:pt idx="2">
                  <c:v>8.2644628099173556E-3</c:v>
                </c:pt>
                <c:pt idx="3">
                  <c:v>8.2644628099173556E-3</c:v>
                </c:pt>
                <c:pt idx="4">
                  <c:v>0.24793388429752067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998-4043-9F0B-0E27E938BE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01420400"/>
        <c:axId val="501423536"/>
      </c:barChart>
      <c:catAx>
        <c:axId val="501420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1423536"/>
        <c:crosses val="autoZero"/>
        <c:auto val="1"/>
        <c:lblAlgn val="ctr"/>
        <c:lblOffset val="100"/>
        <c:noMultiLvlLbl val="0"/>
      </c:catAx>
      <c:valAx>
        <c:axId val="50142353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1420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b="1" dirty="0"/>
              <a:t> Na szczeblu powiatowym</a:t>
            </a:r>
          </a:p>
        </c:rich>
      </c:tx>
      <c:layout>
        <c:manualLayout>
          <c:xMode val="edge"/>
          <c:yMode val="edge"/>
          <c:x val="0.3033764256968349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8.2717819476545537E-2"/>
          <c:y val="0.25874485596707819"/>
          <c:w val="0.8929593502304749"/>
          <c:h val="0.55474952205048444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Arkusz1!$B$237:$B$241</c:f>
              <c:strCache>
                <c:ptCount val="5"/>
                <c:pt idx="0">
                  <c:v> Zdecydowanie spójny</c:v>
                </c:pt>
                <c:pt idx="1">
                  <c:v> Raczej spójny</c:v>
                </c:pt>
                <c:pt idx="2">
                  <c:v> Raczej niespójny</c:v>
                </c:pt>
                <c:pt idx="3">
                  <c:v> Zdecydowanie niespójny</c:v>
                </c:pt>
                <c:pt idx="4">
                  <c:v> Trudno powiedzieć</c:v>
                </c:pt>
              </c:strCache>
            </c:strRef>
          </c:cat>
          <c:val>
            <c:numRef>
              <c:f>Arkusz1!$C$237:$C$241</c:f>
              <c:numCache>
                <c:formatCode>0.0%</c:formatCode>
                <c:ptCount val="5"/>
                <c:pt idx="0">
                  <c:v>0.1176470588235294</c:v>
                </c:pt>
                <c:pt idx="1">
                  <c:v>0.64705882352941169</c:v>
                </c:pt>
                <c:pt idx="2" formatCode="0%">
                  <c:v>0</c:v>
                </c:pt>
                <c:pt idx="3" formatCode="0%">
                  <c:v>0</c:v>
                </c:pt>
                <c:pt idx="4">
                  <c:v>0.23529411764705879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8B-49E2-A3F9-DDBE27990E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01418048"/>
        <c:axId val="501418832"/>
      </c:barChart>
      <c:catAx>
        <c:axId val="501418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1418832"/>
        <c:crosses val="autoZero"/>
        <c:auto val="1"/>
        <c:lblAlgn val="ctr"/>
        <c:lblOffset val="100"/>
        <c:noMultiLvlLbl val="0"/>
      </c:catAx>
      <c:valAx>
        <c:axId val="501418832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01418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 dirty="0"/>
              <a:t>Wpływ zachodzących zmian na konieczność wprowadzenia modyfikacji w POP</a:t>
            </a:r>
          </a:p>
        </c:rich>
      </c:tx>
      <c:layout>
        <c:manualLayout>
          <c:xMode val="edge"/>
          <c:yMode val="edge"/>
          <c:x val="0.1940696512586280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9.0445982242361528E-2"/>
          <c:y val="0.35186940417494544"/>
          <c:w val="0.88858586548412488"/>
          <c:h val="0.46889837368459786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Arkusz1!$B$61:$B$63</c:f>
              <c:strCache>
                <c:ptCount val="3"/>
                <c:pt idx="0">
                  <c:v> Tak</c:v>
                </c:pt>
                <c:pt idx="1">
                  <c:v> Nie</c:v>
                </c:pt>
                <c:pt idx="2">
                  <c:v> Trudno powiedzieć</c:v>
                </c:pt>
              </c:strCache>
            </c:strRef>
          </c:cat>
          <c:val>
            <c:numRef>
              <c:f>Arkusz1!$C$61:$C$63</c:f>
              <c:numCache>
                <c:formatCode>0%</c:formatCode>
                <c:ptCount val="3"/>
                <c:pt idx="0" formatCode="0.0%">
                  <c:v>0.66666666666666652</c:v>
                </c:pt>
                <c:pt idx="1">
                  <c:v>0</c:v>
                </c:pt>
                <c:pt idx="2" formatCode="0.0%">
                  <c:v>0.33333333333333326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6C-40CE-82A8-554EFC83F3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383046080"/>
        <c:axId val="383046864"/>
      </c:barChart>
      <c:catAx>
        <c:axId val="3830460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3046864"/>
        <c:crosses val="autoZero"/>
        <c:auto val="1"/>
        <c:lblAlgn val="ctr"/>
        <c:lblOffset val="100"/>
        <c:noMultiLvlLbl val="0"/>
      </c:catAx>
      <c:valAx>
        <c:axId val="383046864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30460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Sugestie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Arkusz1!$B$76:$B$77</c:f>
              <c:strCache>
                <c:ptCount val="2"/>
                <c:pt idx="0">
                  <c:v> Tak</c:v>
                </c:pt>
                <c:pt idx="1">
                  <c:v> Nie</c:v>
                </c:pt>
              </c:strCache>
            </c:strRef>
          </c:cat>
          <c:val>
            <c:numRef>
              <c:f>Arkusz1!$C$76:$C$77</c:f>
              <c:numCache>
                <c:formatCode>0.0%</c:formatCode>
                <c:ptCount val="2"/>
                <c:pt idx="0">
                  <c:v>0.33333333333333326</c:v>
                </c:pt>
                <c:pt idx="1">
                  <c:v>0.66666666666666652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63-4BE5-BD24-1CC87CB60E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15239040"/>
        <c:axId val="515239432"/>
      </c:barChart>
      <c:catAx>
        <c:axId val="51523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39432"/>
        <c:crosses val="autoZero"/>
        <c:auto val="1"/>
        <c:lblAlgn val="ctr"/>
        <c:lblOffset val="100"/>
        <c:noMultiLvlLbl val="0"/>
      </c:catAx>
      <c:valAx>
        <c:axId val="515239432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390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Potrzeba uwzględnienia dodatkowych działań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Arkusz1!$B$119:$B$121</c:f>
              <c:strCache>
                <c:ptCount val="3"/>
                <c:pt idx="0">
                  <c:v> Tak</c:v>
                </c:pt>
                <c:pt idx="1">
                  <c:v> Nie</c:v>
                </c:pt>
                <c:pt idx="2">
                  <c:v> Trudno powiedzieć</c:v>
                </c:pt>
              </c:strCache>
            </c:strRef>
          </c:cat>
          <c:val>
            <c:numRef>
              <c:f>Arkusz1!$C$119:$C$121</c:f>
              <c:numCache>
                <c:formatCode>0.0%</c:formatCode>
                <c:ptCount val="3"/>
                <c:pt idx="0">
                  <c:v>0.78048780487804881</c:v>
                </c:pt>
                <c:pt idx="1">
                  <c:v>0.12195121951219512</c:v>
                </c:pt>
                <c:pt idx="2">
                  <c:v>9.7560975609756101E-2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BAC-4A25-9DA0-63693E0C2F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16852632"/>
        <c:axId val="516853416"/>
      </c:barChart>
      <c:catAx>
        <c:axId val="516852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6853416"/>
        <c:crosses val="autoZero"/>
        <c:auto val="1"/>
        <c:lblAlgn val="ctr"/>
        <c:lblOffset val="100"/>
        <c:noMultiLvlLbl val="0"/>
      </c:catAx>
      <c:valAx>
        <c:axId val="51685341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6852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Dostępność do środków finansowych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Arkusz1!$B$45:$B$47</c:f>
              <c:strCache>
                <c:ptCount val="3"/>
                <c:pt idx="0">
                  <c:v> Wystarczająca</c:v>
                </c:pt>
                <c:pt idx="1">
                  <c:v> Niewystarczająca</c:v>
                </c:pt>
                <c:pt idx="2">
                  <c:v> Trudno powiedzieć</c:v>
                </c:pt>
              </c:strCache>
            </c:strRef>
          </c:cat>
          <c:val>
            <c:numRef>
              <c:f>Arkusz1!$C$45:$C$47</c:f>
              <c:numCache>
                <c:formatCode>0.00%</c:formatCode>
                <c:ptCount val="3"/>
                <c:pt idx="0">
                  <c:v>0.33333333333333326</c:v>
                </c:pt>
                <c:pt idx="1">
                  <c:v>0.33333333333333326</c:v>
                </c:pt>
                <c:pt idx="2">
                  <c:v>0.33333333333333326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1A-4CCA-947A-EC4301D82F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15244528"/>
        <c:axId val="515235904"/>
      </c:barChart>
      <c:catAx>
        <c:axId val="515244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35904"/>
        <c:crosses val="autoZero"/>
        <c:auto val="1"/>
        <c:lblAlgn val="ctr"/>
        <c:lblOffset val="100"/>
        <c:noMultiLvlLbl val="0"/>
      </c:catAx>
      <c:valAx>
        <c:axId val="515235904"/>
        <c:scaling>
          <c:orientation val="minMax"/>
        </c:scaling>
        <c:delete val="0"/>
        <c:axPos val="l"/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44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Dostępność do środków finansowych POWIATY</a:t>
            </a:r>
          </a:p>
        </c:rich>
      </c:tx>
      <c:layout>
        <c:manualLayout>
          <c:xMode val="edge"/>
          <c:yMode val="edge"/>
          <c:x val="0.19454580372575378"/>
          <c:y val="3.246753246753246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Arkusz1!$B$266:$B$268</c:f>
              <c:strCache>
                <c:ptCount val="3"/>
                <c:pt idx="0">
                  <c:v> Wystarczająca</c:v>
                </c:pt>
                <c:pt idx="1">
                  <c:v> Niewystarczająca</c:v>
                </c:pt>
                <c:pt idx="2">
                  <c:v> Trudno powiedzieć</c:v>
                </c:pt>
              </c:strCache>
            </c:strRef>
          </c:cat>
          <c:val>
            <c:numRef>
              <c:f>Arkusz1!$C$266:$C$268</c:f>
              <c:numCache>
                <c:formatCode>0.0%</c:formatCode>
                <c:ptCount val="3"/>
                <c:pt idx="0">
                  <c:v>5.8823529411764698E-2</c:v>
                </c:pt>
                <c:pt idx="1">
                  <c:v>0.52941176470588236</c:v>
                </c:pt>
                <c:pt idx="2">
                  <c:v>0.41176470588235292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6E-4FD8-81EB-FEE427A43D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15248056"/>
        <c:axId val="515241000"/>
      </c:barChart>
      <c:catAx>
        <c:axId val="515248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41000"/>
        <c:crosses val="autoZero"/>
        <c:auto val="1"/>
        <c:lblAlgn val="ctr"/>
        <c:lblOffset val="100"/>
        <c:noMultiLvlLbl val="0"/>
      </c:catAx>
      <c:valAx>
        <c:axId val="515241000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48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pl-PL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8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Ocena dostępności środków finansowych - GMINY</a:t>
            </a:r>
          </a:p>
        </c:rich>
      </c:tx>
      <c:layout>
        <c:manualLayout>
          <c:xMode val="edge"/>
          <c:yMode val="edge"/>
          <c:x val="0.20087650554192341"/>
          <c:y val="2.71564715261544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8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7128724294078626"/>
          <c:y val="0.27486338797814208"/>
          <c:w val="0.77834645669291336"/>
          <c:h val="0.57741319220343357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Arkusz1!$B$540:$B$542</c:f>
              <c:strCache>
                <c:ptCount val="3"/>
                <c:pt idx="0">
                  <c:v> Wystarczająca</c:v>
                </c:pt>
                <c:pt idx="1">
                  <c:v> Niewystarczająca</c:v>
                </c:pt>
                <c:pt idx="2">
                  <c:v> Trudno powiedzieć</c:v>
                </c:pt>
              </c:strCache>
            </c:strRef>
          </c:cat>
          <c:val>
            <c:numRef>
              <c:f>Arkusz1!$C$540:$C$542</c:f>
              <c:numCache>
                <c:formatCode>0.0%</c:formatCode>
                <c:ptCount val="3"/>
                <c:pt idx="0">
                  <c:v>9.0909090909090912E-2</c:v>
                </c:pt>
                <c:pt idx="1">
                  <c:v>0.63636363636363635</c:v>
                </c:pt>
                <c:pt idx="2">
                  <c:v>0.27272727272727271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72-4ACC-B7E2-944DB1E0E4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515242568"/>
        <c:axId val="515246488"/>
      </c:barChart>
      <c:catAx>
        <c:axId val="515242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46488"/>
        <c:crosses val="autoZero"/>
        <c:auto val="1"/>
        <c:lblAlgn val="ctr"/>
        <c:lblOffset val="100"/>
        <c:noMultiLvlLbl val="0"/>
      </c:catAx>
      <c:valAx>
        <c:axId val="515246488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15242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pl-PL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Koordynacja działań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6.6792321899366472E-2"/>
          <c:y val="0.27833533867159838"/>
          <c:w val="0.91401874499157854"/>
          <c:h val="0.38688299442813273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Arkusz1!$B$53:$B$56</c:f>
              <c:strCache>
                <c:ptCount val="4"/>
                <c:pt idx="0">
                  <c:v> Pozytywnie</c:v>
                </c:pt>
                <c:pt idx="1">
                  <c:v> Pozytywnie, lecz wymagane są pewne zmiany</c:v>
                </c:pt>
                <c:pt idx="2">
                  <c:v> Negatywnie</c:v>
                </c:pt>
                <c:pt idx="3">
                  <c:v> Nie posiadam wiedzy w tym zakresie</c:v>
                </c:pt>
              </c:strCache>
            </c:strRef>
          </c:cat>
          <c:val>
            <c:numRef>
              <c:f>Arkusz1!$C$53:$C$56</c:f>
              <c:numCache>
                <c:formatCode>0.0%</c:formatCode>
                <c:ptCount val="4"/>
                <c:pt idx="0" formatCode="0%">
                  <c:v>0</c:v>
                </c:pt>
                <c:pt idx="1">
                  <c:v>0.66666666666666652</c:v>
                </c:pt>
                <c:pt idx="2" formatCode="0%">
                  <c:v>0</c:v>
                </c:pt>
                <c:pt idx="3">
                  <c:v>0.33333333333333326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F5C-400A-93AF-4DFBAE7D61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53256"/>
        <c:axId val="478243848"/>
      </c:barChart>
      <c:catAx>
        <c:axId val="478253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3848"/>
        <c:crosses val="autoZero"/>
        <c:auto val="1"/>
        <c:lblAlgn val="ctr"/>
        <c:lblOffset val="100"/>
        <c:noMultiLvlLbl val="0"/>
      </c:catAx>
      <c:valAx>
        <c:axId val="478243848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53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Powiaty</a:t>
            </a:r>
          </a:p>
        </c:rich>
      </c:tx>
      <c:layout>
        <c:manualLayout>
          <c:xMode val="edge"/>
          <c:yMode val="edge"/>
          <c:x val="0.35347872940817132"/>
          <c:y val="8.5798520752432758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Arkusz1!$B$490:$B$492</c:f>
              <c:strCache>
                <c:ptCount val="3"/>
                <c:pt idx="0">
                  <c:v> Pozytywnie</c:v>
                </c:pt>
                <c:pt idx="1">
                  <c:v> Pozytywnie, lecz należy wprowadzić pewne zmiany</c:v>
                </c:pt>
                <c:pt idx="2">
                  <c:v> Negatywnie</c:v>
                </c:pt>
              </c:strCache>
            </c:strRef>
          </c:cat>
          <c:val>
            <c:numRef>
              <c:f>Arkusz1!$C$490:$C$492</c:f>
              <c:numCache>
                <c:formatCode>0.0%</c:formatCode>
                <c:ptCount val="3"/>
                <c:pt idx="0">
                  <c:v>0.58823529411764708</c:v>
                </c:pt>
                <c:pt idx="1">
                  <c:v>0.23529411764705879</c:v>
                </c:pt>
                <c:pt idx="2">
                  <c:v>0.17647058823529413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7E-481E-B6F5-6344F0D281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44240"/>
        <c:axId val="478241496"/>
      </c:barChart>
      <c:catAx>
        <c:axId val="478244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1496"/>
        <c:crosses val="autoZero"/>
        <c:auto val="1"/>
        <c:lblAlgn val="ctr"/>
        <c:lblOffset val="100"/>
        <c:noMultiLvlLbl val="0"/>
      </c:catAx>
      <c:valAx>
        <c:axId val="47824149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4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Gminy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Arkusz1!$B$747:$B$749</c:f>
              <c:strCache>
                <c:ptCount val="3"/>
                <c:pt idx="0">
                  <c:v> Pozytywnie</c:v>
                </c:pt>
                <c:pt idx="1">
                  <c:v> Pozytywnie, lecz należy wprowadzić pewne zmiany</c:v>
                </c:pt>
                <c:pt idx="2">
                  <c:v> Negatywnie</c:v>
                </c:pt>
              </c:strCache>
            </c:strRef>
          </c:cat>
          <c:val>
            <c:numRef>
              <c:f>Arkusz1!$C$747:$C$749</c:f>
              <c:numCache>
                <c:formatCode>0.0%</c:formatCode>
                <c:ptCount val="3"/>
                <c:pt idx="0">
                  <c:v>0.47107438016528924</c:v>
                </c:pt>
                <c:pt idx="1">
                  <c:v>0.41322314049586778</c:v>
                </c:pt>
                <c:pt idx="2">
                  <c:v>0.11570247933884298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19B-46F8-BF54-8C25AD60230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42672"/>
        <c:axId val="478242280"/>
      </c:barChart>
      <c:catAx>
        <c:axId val="478242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2280"/>
        <c:crosses val="autoZero"/>
        <c:auto val="1"/>
        <c:lblAlgn val="ctr"/>
        <c:lblOffset val="100"/>
        <c:noMultiLvlLbl val="0"/>
      </c:catAx>
      <c:valAx>
        <c:axId val="478242280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Adekwatność obowiązków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6.7617129254192068E-2"/>
          <c:y val="0.20965732087227415"/>
          <c:w val="0.90801963708024869"/>
          <c:h val="0.55198322172345282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Arkusz1!$B$246:$B$250</c:f>
              <c:strCache>
                <c:ptCount val="5"/>
                <c:pt idx="0">
                  <c:v> Zdecydowanie adekwatne</c:v>
                </c:pt>
                <c:pt idx="1">
                  <c:v> Raczej adekwatne</c:v>
                </c:pt>
                <c:pt idx="2">
                  <c:v> Raczej nieadekwatne</c:v>
                </c:pt>
                <c:pt idx="3">
                  <c:v> Zdecydowanie nieadekwatne</c:v>
                </c:pt>
                <c:pt idx="4">
                  <c:v> Trudno powiedzieć</c:v>
                </c:pt>
              </c:strCache>
            </c:strRef>
          </c:cat>
          <c:val>
            <c:numRef>
              <c:f>Arkusz1!$C$246:$C$250</c:f>
              <c:numCache>
                <c:formatCode>0.0%</c:formatCode>
                <c:ptCount val="5"/>
                <c:pt idx="0" formatCode="0%">
                  <c:v>0</c:v>
                </c:pt>
                <c:pt idx="1">
                  <c:v>0.64705882352941169</c:v>
                </c:pt>
                <c:pt idx="2">
                  <c:v>0.1176470588235294</c:v>
                </c:pt>
                <c:pt idx="3" formatCode="0%">
                  <c:v>0</c:v>
                </c:pt>
                <c:pt idx="4">
                  <c:v>0.23529411764705879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7A-4E4E-98B2-472CF1C75C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49336"/>
        <c:axId val="478243064"/>
      </c:barChart>
      <c:catAx>
        <c:axId val="478249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3064"/>
        <c:crosses val="autoZero"/>
        <c:auto val="1"/>
        <c:lblAlgn val="ctr"/>
        <c:lblOffset val="100"/>
        <c:noMultiLvlLbl val="0"/>
      </c:catAx>
      <c:valAx>
        <c:axId val="47824306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9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Przygotowanie do wdrożenia działań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Arkusz1!$B$256:$B$260</c:f>
              <c:strCache>
                <c:ptCount val="5"/>
                <c:pt idx="0">
                  <c:v> Zdecydowanie gotowy</c:v>
                </c:pt>
                <c:pt idx="1">
                  <c:v> Raczej gotowy</c:v>
                </c:pt>
                <c:pt idx="2">
                  <c:v> Raczej nie gotowy</c:v>
                </c:pt>
                <c:pt idx="3">
                  <c:v> Zdecydowanie nie gotowy</c:v>
                </c:pt>
                <c:pt idx="4">
                  <c:v> Trudno powiedzieć</c:v>
                </c:pt>
              </c:strCache>
            </c:strRef>
          </c:cat>
          <c:val>
            <c:numRef>
              <c:f>Arkusz1!$C$256:$C$260</c:f>
              <c:numCache>
                <c:formatCode>0.0%</c:formatCode>
                <c:ptCount val="5"/>
                <c:pt idx="0">
                  <c:v>5.8823529411764698E-2</c:v>
                </c:pt>
                <c:pt idx="1">
                  <c:v>0.58823529411764708</c:v>
                </c:pt>
                <c:pt idx="2">
                  <c:v>5.8823529411764698E-2</c:v>
                </c:pt>
                <c:pt idx="3" formatCode="0%">
                  <c:v>0</c:v>
                </c:pt>
                <c:pt idx="4">
                  <c:v>0.29411764705882354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01C-48EA-BE69-BD2310733C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50512"/>
        <c:axId val="478244632"/>
      </c:barChart>
      <c:catAx>
        <c:axId val="4782505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4632"/>
        <c:crosses val="autoZero"/>
        <c:auto val="1"/>
        <c:lblAlgn val="ctr"/>
        <c:lblOffset val="100"/>
        <c:noMultiLvlLbl val="0"/>
      </c:catAx>
      <c:valAx>
        <c:axId val="478244632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50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Adekwatność nałożonych obowiązków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Arkusz1!$B$520:$B$524</c:f>
              <c:strCache>
                <c:ptCount val="5"/>
                <c:pt idx="0">
                  <c:v> Zdecydowanie adekwatne</c:v>
                </c:pt>
                <c:pt idx="1">
                  <c:v> Raczej adekwatne</c:v>
                </c:pt>
                <c:pt idx="2">
                  <c:v> Raczej nieadekwatne</c:v>
                </c:pt>
                <c:pt idx="3">
                  <c:v> Zdecydowanie nieadekwatne</c:v>
                </c:pt>
                <c:pt idx="4">
                  <c:v> Trudno powiedzieć</c:v>
                </c:pt>
              </c:strCache>
            </c:strRef>
          </c:cat>
          <c:val>
            <c:numRef>
              <c:f>Arkusz1!$C$520:$C$524</c:f>
              <c:numCache>
                <c:formatCode>0.0%</c:formatCode>
                <c:ptCount val="5"/>
                <c:pt idx="0">
                  <c:v>8.2644628099173556E-3</c:v>
                </c:pt>
                <c:pt idx="1">
                  <c:v>0.20661157024793389</c:v>
                </c:pt>
                <c:pt idx="2">
                  <c:v>0.49586776859504134</c:v>
                </c:pt>
                <c:pt idx="3">
                  <c:v>0.19834710743801653</c:v>
                </c:pt>
                <c:pt idx="4">
                  <c:v>9.0909090909090912E-2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1CD-444A-B893-252D5649EF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48552"/>
        <c:axId val="478251296"/>
      </c:barChart>
      <c:catAx>
        <c:axId val="478248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51296"/>
        <c:crosses val="autoZero"/>
        <c:auto val="1"/>
        <c:lblAlgn val="ctr"/>
        <c:lblOffset val="100"/>
        <c:noMultiLvlLbl val="0"/>
      </c:catAx>
      <c:valAx>
        <c:axId val="47825129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85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Przygotowanie gminy do wdrożenia działań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Arkusz1!$B$529:$B$533</c:f>
              <c:strCache>
                <c:ptCount val="5"/>
                <c:pt idx="0">
                  <c:v> Zdecydowanie gotowa</c:v>
                </c:pt>
                <c:pt idx="1">
                  <c:v> Raczej gotowa</c:v>
                </c:pt>
                <c:pt idx="2">
                  <c:v> Raczej niegotowa</c:v>
                </c:pt>
                <c:pt idx="3">
                  <c:v> Zdecydowanie niegotowa</c:v>
                </c:pt>
                <c:pt idx="4">
                  <c:v> Trudno powiedzieć</c:v>
                </c:pt>
              </c:strCache>
            </c:strRef>
          </c:cat>
          <c:val>
            <c:numRef>
              <c:f>Arkusz1!$C$529:$C$533</c:f>
              <c:numCache>
                <c:formatCode>0.0%</c:formatCode>
                <c:ptCount val="5"/>
                <c:pt idx="0">
                  <c:v>1.6528925619834711E-2</c:v>
                </c:pt>
                <c:pt idx="1">
                  <c:v>0.38842975206611569</c:v>
                </c:pt>
                <c:pt idx="2">
                  <c:v>0.28099173553719009</c:v>
                </c:pt>
                <c:pt idx="3">
                  <c:v>2.4793388429752067E-2</c:v>
                </c:pt>
                <c:pt idx="4">
                  <c:v>0.28925619834710742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35-40BA-BA4B-A702B6214B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52472"/>
        <c:axId val="478243456"/>
      </c:barChart>
      <c:catAx>
        <c:axId val="478252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3456"/>
        <c:crosses val="autoZero"/>
        <c:auto val="1"/>
        <c:lblAlgn val="ctr"/>
        <c:lblOffset val="100"/>
        <c:noMultiLvlLbl val="0"/>
      </c:catAx>
      <c:valAx>
        <c:axId val="47824345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52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Ocena wdrażania działań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6.7504994711481955E-2"/>
          <c:y val="0.20263157894736838"/>
          <c:w val="0.90817217499553848"/>
          <c:h val="0.57949302389832846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Arkusz1!$B$343:$B$347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Arkusz1!$C$343:$C$347</c:f>
              <c:numCache>
                <c:formatCode>0.0%</c:formatCode>
                <c:ptCount val="5"/>
                <c:pt idx="0" formatCode="0%">
                  <c:v>0</c:v>
                </c:pt>
                <c:pt idx="1">
                  <c:v>0.52941176470588236</c:v>
                </c:pt>
                <c:pt idx="2">
                  <c:v>0.23529411764705879</c:v>
                </c:pt>
                <c:pt idx="3">
                  <c:v>0.17647058823529413</c:v>
                </c:pt>
                <c:pt idx="4">
                  <c:v>5.8823529411764698E-2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18F-4F91-8691-1B330BE11F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8245024"/>
        <c:axId val="478252864"/>
      </c:barChart>
      <c:catAx>
        <c:axId val="4782450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52864"/>
        <c:crosses val="autoZero"/>
        <c:auto val="1"/>
        <c:lblAlgn val="ctr"/>
        <c:lblOffset val="100"/>
        <c:noMultiLvlLbl val="0"/>
      </c:catAx>
      <c:valAx>
        <c:axId val="478252864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82450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Ocena wdrażania działań</a:t>
            </a:r>
          </a:p>
        </c:rich>
      </c:tx>
      <c:layout>
        <c:manualLayout>
          <c:xMode val="edge"/>
          <c:yMode val="edge"/>
          <c:x val="0.34012760884090826"/>
          <c:y val="2.19298308726547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Arkusz1!$B$613:$B$617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Arkusz1!$C$613:$C$617</c:f>
              <c:numCache>
                <c:formatCode>0.0%</c:formatCode>
                <c:ptCount val="5"/>
                <c:pt idx="0">
                  <c:v>2.4793388429752067E-2</c:v>
                </c:pt>
                <c:pt idx="1">
                  <c:v>0.27272727272727271</c:v>
                </c:pt>
                <c:pt idx="2">
                  <c:v>0.45454545454545453</c:v>
                </c:pt>
                <c:pt idx="3">
                  <c:v>0.2231404958677686</c:v>
                </c:pt>
                <c:pt idx="4">
                  <c:v>2.4793388429752067E-2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76-4F33-9306-AC6E2905A2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386769472"/>
        <c:axId val="386769864"/>
      </c:barChart>
      <c:catAx>
        <c:axId val="38676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69864"/>
        <c:crosses val="autoZero"/>
        <c:auto val="1"/>
        <c:lblAlgn val="ctr"/>
        <c:lblOffset val="100"/>
        <c:noMultiLvlLbl val="0"/>
      </c:catAx>
      <c:valAx>
        <c:axId val="386769864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6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GMINY</a:t>
            </a:r>
          </a:p>
        </c:rich>
      </c:tx>
      <c:layout>
        <c:manualLayout>
          <c:xMode val="edge"/>
          <c:yMode val="edge"/>
          <c:x val="0.354955555165944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Arkusz1!$B$644:$B$645</c:f>
              <c:strCache>
                <c:ptCount val="2"/>
                <c:pt idx="0">
                  <c:v> Tak</c:v>
                </c:pt>
                <c:pt idx="1">
                  <c:v> Nie</c:v>
                </c:pt>
              </c:strCache>
            </c:strRef>
          </c:cat>
          <c:val>
            <c:numRef>
              <c:f>Arkusz1!$C$644:$C$645</c:f>
              <c:numCache>
                <c:formatCode>0.0%</c:formatCode>
                <c:ptCount val="2"/>
                <c:pt idx="0">
                  <c:v>0.6198347107438017</c:v>
                </c:pt>
                <c:pt idx="1">
                  <c:v>0.38016528925619836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23-4963-BB56-5652F501EF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386782800"/>
        <c:axId val="386781232"/>
      </c:barChart>
      <c:catAx>
        <c:axId val="386782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81232"/>
        <c:crosses val="autoZero"/>
        <c:auto val="1"/>
        <c:lblAlgn val="ctr"/>
        <c:lblOffset val="100"/>
        <c:noMultiLvlLbl val="0"/>
      </c:catAx>
      <c:valAx>
        <c:axId val="386781232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828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POWIATY</a:t>
            </a:r>
          </a:p>
        </c:rich>
      </c:tx>
      <c:layout>
        <c:manualLayout>
          <c:xMode val="edge"/>
          <c:yMode val="edge"/>
          <c:x val="0.3281245805432774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Arkusz1!$B$378:$B$379</c:f>
              <c:strCache>
                <c:ptCount val="2"/>
                <c:pt idx="0">
                  <c:v> Tak</c:v>
                </c:pt>
                <c:pt idx="1">
                  <c:v> Nie</c:v>
                </c:pt>
              </c:strCache>
            </c:strRef>
          </c:cat>
          <c:val>
            <c:numRef>
              <c:f>Arkusz1!$C$378:$C$379</c:f>
              <c:numCache>
                <c:formatCode>0.0%</c:formatCode>
                <c:ptCount val="2"/>
                <c:pt idx="0">
                  <c:v>0.88235294117647056</c:v>
                </c:pt>
                <c:pt idx="1">
                  <c:v>0.1176470588235294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A4-4BBE-877D-2B01FE91C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386783192"/>
        <c:axId val="386781624"/>
      </c:barChart>
      <c:catAx>
        <c:axId val="386783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81624"/>
        <c:crosses val="autoZero"/>
        <c:auto val="1"/>
        <c:lblAlgn val="ctr"/>
        <c:lblOffset val="100"/>
        <c:noMultiLvlLbl val="0"/>
      </c:catAx>
      <c:valAx>
        <c:axId val="386781624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86783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800" dirty="0"/>
              <a:t>Grupy interesariuszy odczuwające problem jakości powietrza - POWIAT</a:t>
            </a:r>
          </a:p>
        </c:rich>
      </c:tx>
      <c:layout>
        <c:manualLayout>
          <c:xMode val="edge"/>
          <c:yMode val="edge"/>
          <c:x val="0.2226196159264580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Arkusz1!$B$384:$B$389</c:f>
              <c:strCache>
                <c:ptCount val="6"/>
                <c:pt idx="0">
                  <c:v>Inne</c:v>
                </c:pt>
                <c:pt idx="1">
                  <c:v> Przedsiębiorcy</c:v>
                </c:pt>
                <c:pt idx="2">
                  <c:v> Kuracjusze</c:v>
                </c:pt>
                <c:pt idx="3">
                  <c:v> Turyści</c:v>
                </c:pt>
                <c:pt idx="4">
                  <c:v> Osoby starsze</c:v>
                </c:pt>
                <c:pt idx="5">
                  <c:v> Rodzice dzieci</c:v>
                </c:pt>
              </c:strCache>
            </c:strRef>
          </c:cat>
          <c:val>
            <c:numRef>
              <c:f>Arkusz1!$C$384:$C$389</c:f>
              <c:numCache>
                <c:formatCode>0.0%</c:formatCode>
                <c:ptCount val="6"/>
                <c:pt idx="0">
                  <c:v>2.0833333333333332E-2</c:v>
                </c:pt>
                <c:pt idx="1">
                  <c:v>0.10416666666666667</c:v>
                </c:pt>
                <c:pt idx="2">
                  <c:v>0.125</c:v>
                </c:pt>
                <c:pt idx="3">
                  <c:v>0.1875</c:v>
                </c:pt>
                <c:pt idx="4">
                  <c:v>0.27083333333333331</c:v>
                </c:pt>
                <c:pt idx="5">
                  <c:v>0.29166666666666669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7F-4472-8EC7-CEE9EF8749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7"/>
        <c:overlap val="-48"/>
        <c:axId val="386780448"/>
        <c:axId val="586490472"/>
      </c:barChart>
      <c:catAx>
        <c:axId val="38678044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86490472"/>
        <c:crosses val="autoZero"/>
        <c:auto val="1"/>
        <c:lblAlgn val="ctr"/>
        <c:lblOffset val="100"/>
        <c:noMultiLvlLbl val="0"/>
      </c:catAx>
      <c:valAx>
        <c:axId val="586490472"/>
        <c:scaling>
          <c:orientation val="minMax"/>
        </c:scaling>
        <c:delete val="1"/>
        <c:axPos val="b"/>
        <c:numFmt formatCode="0.0%" sourceLinked="1"/>
        <c:majorTickMark val="none"/>
        <c:minorTickMark val="none"/>
        <c:tickLblPos val="nextTo"/>
        <c:crossAx val="386780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Wpływ Programu - POWIAT</a:t>
            </a:r>
          </a:p>
        </c:rich>
      </c:tx>
      <c:layout>
        <c:manualLayout>
          <c:xMode val="edge"/>
          <c:yMode val="edge"/>
          <c:x val="0.3977518507860936"/>
          <c:y val="2.9126213592233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Arkusz1!$C$332</c:f>
              <c:strCache>
                <c:ptCount val="1"/>
                <c:pt idx="0">
                  <c:v> Pozytywnie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4"/>
              <c:layout>
                <c:manualLayout>
                  <c:x val="0"/>
                  <c:y val="-6.63954664548146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520-4155-A156-1D2D4A624A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Arkusz1!$B$333:$B$337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Arkusz1!$C$333:$C$337</c:f>
              <c:numCache>
                <c:formatCode>0.0%</c:formatCode>
                <c:ptCount val="5"/>
                <c:pt idx="0">
                  <c:v>0.76470588235294112</c:v>
                </c:pt>
                <c:pt idx="1">
                  <c:v>0.70588235294117652</c:v>
                </c:pt>
                <c:pt idx="2">
                  <c:v>0.23529411764705879</c:v>
                </c:pt>
                <c:pt idx="3">
                  <c:v>0.17647058823529413</c:v>
                </c:pt>
                <c:pt idx="4">
                  <c:v>0.1176470588235294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814-4228-8C74-616C27A0489C}"/>
            </c:ext>
          </c:extLst>
        </c:ser>
        <c:ser>
          <c:idx val="1"/>
          <c:order val="1"/>
          <c:tx>
            <c:strRef>
              <c:f>Arkusz1!$D$332</c:f>
              <c:strCache>
                <c:ptCount val="1"/>
                <c:pt idx="0">
                  <c:v> Negatywnie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814-4228-8C74-616C27A0489C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814-4228-8C74-616C27A048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Arkusz1!$B$333:$B$337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Arkusz1!$D$333:$D$337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 formatCode="0.0%">
                  <c:v>0.23529411764705879</c:v>
                </c:pt>
                <c:pt idx="4" formatCode="0.0%">
                  <c:v>0.23529411764705879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814-4228-8C74-616C27A0489C}"/>
            </c:ext>
          </c:extLst>
        </c:ser>
        <c:ser>
          <c:idx val="2"/>
          <c:order val="2"/>
          <c:tx>
            <c:strRef>
              <c:f>Arkusz1!$E$332</c:f>
              <c:strCache>
                <c:ptCount val="1"/>
                <c:pt idx="0">
                  <c:v> Brak wpływu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814-4228-8C74-616C27A0489C}"/>
                </c:ext>
              </c:extLst>
            </c:dLbl>
            <c:dLbl>
              <c:idx val="4"/>
              <c:layout>
                <c:manualLayout>
                  <c:x val="-4.6960161513375266E-3"/>
                  <c:y val="-6.63954664548146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814-4228-8C74-616C27A048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Arkusz1!$B$333:$B$337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Arkusz1!$E$333:$E$337</c:f>
              <c:numCache>
                <c:formatCode>0%</c:formatCode>
                <c:ptCount val="5"/>
                <c:pt idx="0">
                  <c:v>0</c:v>
                </c:pt>
                <c:pt idx="1">
                  <c:v>0</c:v>
                </c:pt>
                <c:pt idx="2" formatCode="0.0%">
                  <c:v>0.17647058823529413</c:v>
                </c:pt>
                <c:pt idx="3">
                  <c:v>0</c:v>
                </c:pt>
                <c:pt idx="4" formatCode="0.0%">
                  <c:v>5.8823529411764698E-2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814-4228-8C74-616C27A0489C}"/>
            </c:ext>
          </c:extLst>
        </c:ser>
        <c:ser>
          <c:idx val="3"/>
          <c:order val="3"/>
          <c:tx>
            <c:strRef>
              <c:f>Arkusz1!$F$332</c:f>
              <c:strCache>
                <c:ptCount val="1"/>
                <c:pt idx="0">
                  <c:v> Trudno powiedzieć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Arkusz1!$B$333:$B$337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Arkusz1!$F$333:$F$337</c:f>
              <c:numCache>
                <c:formatCode>0.0%</c:formatCode>
                <c:ptCount val="5"/>
                <c:pt idx="0">
                  <c:v>0.23529411764705879</c:v>
                </c:pt>
                <c:pt idx="1">
                  <c:v>0.29411764705882354</c:v>
                </c:pt>
                <c:pt idx="2">
                  <c:v>0.58823529411764708</c:v>
                </c:pt>
                <c:pt idx="3">
                  <c:v>0.58823529411764708</c:v>
                </c:pt>
                <c:pt idx="4">
                  <c:v>0.58823529411764708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814-4228-8C74-616C27A048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86489688"/>
        <c:axId val="586488904"/>
      </c:barChart>
      <c:catAx>
        <c:axId val="5864896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86488904"/>
        <c:crosses val="autoZero"/>
        <c:auto val="1"/>
        <c:lblAlgn val="ctr"/>
        <c:lblOffset val="100"/>
        <c:noMultiLvlLbl val="0"/>
      </c:catAx>
      <c:valAx>
        <c:axId val="586488904"/>
        <c:scaling>
          <c:orientation val="minMax"/>
          <c:max val="1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crossAx val="586489688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/>
      </a:pPr>
      <a:endParaRPr lang="pl-PL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Wpływ Programu - GMINA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4248310503475623"/>
          <c:y val="0.16041666666666665"/>
          <c:w val="0.51582124373756766"/>
          <c:h val="0.626280621172353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Arkusz1!$C$602</c:f>
              <c:strCache>
                <c:ptCount val="1"/>
                <c:pt idx="0">
                  <c:v> Pozytywnie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4"/>
              <c:layout>
                <c:manualLayout>
                  <c:x val="8.9815947562868845E-3"/>
                  <c:y val="-5.57721918220442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ACD-45B6-8B01-0C69F97468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Arkusz1!$B$603:$B$607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Arkusz1!$C$603:$C$607</c:f>
              <c:numCache>
                <c:formatCode>0.00%</c:formatCode>
                <c:ptCount val="5"/>
                <c:pt idx="0">
                  <c:v>0.77685950413223137</c:v>
                </c:pt>
                <c:pt idx="1">
                  <c:v>0.72727272727272729</c:v>
                </c:pt>
                <c:pt idx="2">
                  <c:v>0.256198347107438</c:v>
                </c:pt>
                <c:pt idx="3">
                  <c:v>0.13223140495867769</c:v>
                </c:pt>
                <c:pt idx="4">
                  <c:v>8.2644628099173556E-2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ACD-45B6-8B01-0C69F9746821}"/>
            </c:ext>
          </c:extLst>
        </c:ser>
        <c:ser>
          <c:idx val="1"/>
          <c:order val="1"/>
          <c:tx>
            <c:strRef>
              <c:f>Arkusz1!$D$602</c:f>
              <c:strCache>
                <c:ptCount val="1"/>
                <c:pt idx="0">
                  <c:v> Negatywnie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ACD-45B6-8B01-0C69F974682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ACD-45B6-8B01-0C69F974682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ACD-45B6-8B01-0C69F97468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Arkusz1!$B$603:$B$607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Arkusz1!$D$603:$D$607</c:f>
              <c:numCache>
                <c:formatCode>0.00%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1.6528925619834711E-2</c:v>
                </c:pt>
                <c:pt idx="3">
                  <c:v>0.256198347107438</c:v>
                </c:pt>
                <c:pt idx="4">
                  <c:v>0.34710743801652894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ACD-45B6-8B01-0C69F9746821}"/>
            </c:ext>
          </c:extLst>
        </c:ser>
        <c:ser>
          <c:idx val="2"/>
          <c:order val="2"/>
          <c:tx>
            <c:strRef>
              <c:f>Arkusz1!$E$602</c:f>
              <c:strCache>
                <c:ptCount val="1"/>
                <c:pt idx="0">
                  <c:v> Brak wpływu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ACD-45B6-8B01-0C69F9746821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ACD-45B6-8B01-0C69F97468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Arkusz1!$B$603:$B$607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Arkusz1!$E$603:$E$607</c:f>
              <c:numCache>
                <c:formatCode>0.00%</c:formatCode>
                <c:ptCount val="5"/>
                <c:pt idx="0">
                  <c:v>5.7851239669421489E-2</c:v>
                </c:pt>
                <c:pt idx="1">
                  <c:v>4.9586776859504134E-2</c:v>
                </c:pt>
                <c:pt idx="2">
                  <c:v>0.30578512396694213</c:v>
                </c:pt>
                <c:pt idx="3">
                  <c:v>5.7851239669421489E-2</c:v>
                </c:pt>
                <c:pt idx="4">
                  <c:v>0.13223140495867769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ACD-45B6-8B01-0C69F9746821}"/>
            </c:ext>
          </c:extLst>
        </c:ser>
        <c:ser>
          <c:idx val="3"/>
          <c:order val="3"/>
          <c:tx>
            <c:strRef>
              <c:f>Arkusz1!$F$602</c:f>
              <c:strCache>
                <c:ptCount val="1"/>
                <c:pt idx="0">
                  <c:v> Trudno powiedzieć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atMod val="103000"/>
                    <a:lumMod val="102000"/>
                    <a:tint val="94000"/>
                  </a:schemeClr>
                </a:gs>
                <a:gs pos="50000">
                  <a:schemeClr val="accent4">
                    <a:satMod val="110000"/>
                    <a:lumMod val="100000"/>
                    <a:shade val="100000"/>
                  </a:schemeClr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Arkusz1!$B$603:$B$607</c:f>
              <c:strCache>
                <c:ptCount val="5"/>
                <c:pt idx="0">
                  <c:v>Jakość powietrza</c:v>
                </c:pt>
                <c:pt idx="1">
                  <c:v>Zdrowie mieszkańców</c:v>
                </c:pt>
                <c:pt idx="2">
                  <c:v>Rozwój gospodarczy regionu</c:v>
                </c:pt>
                <c:pt idx="3">
                  <c:v>Koszty gospodarstwa domowego (w tym koszty ogrzewania)</c:v>
                </c:pt>
                <c:pt idx="4">
                  <c:v>Sytuacja osób najuboższych</c:v>
                </c:pt>
              </c:strCache>
            </c:strRef>
          </c:cat>
          <c:val>
            <c:numRef>
              <c:f>Arkusz1!$F$603:$F$607</c:f>
              <c:numCache>
                <c:formatCode>0.00%</c:formatCode>
                <c:ptCount val="5"/>
                <c:pt idx="0">
                  <c:v>0.16528925619834711</c:v>
                </c:pt>
                <c:pt idx="1">
                  <c:v>0.2231404958677686</c:v>
                </c:pt>
                <c:pt idx="2">
                  <c:v>0.42148760330578511</c:v>
                </c:pt>
                <c:pt idx="3">
                  <c:v>0.55371900826446285</c:v>
                </c:pt>
                <c:pt idx="4">
                  <c:v>0.43801652892561982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ACD-45B6-8B01-0C69F97468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86491256"/>
        <c:axId val="586491648"/>
      </c:barChart>
      <c:catAx>
        <c:axId val="5864912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86491648"/>
        <c:crosses val="autoZero"/>
        <c:auto val="1"/>
        <c:lblAlgn val="ctr"/>
        <c:lblOffset val="100"/>
        <c:noMultiLvlLbl val="0"/>
      </c:catAx>
      <c:valAx>
        <c:axId val="586491648"/>
        <c:scaling>
          <c:orientation val="minMax"/>
          <c:max val="1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586491256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/>
      </a:pPr>
      <a:endParaRPr lang="pl-PL"/>
    </a:p>
  </c:txPr>
  <c:externalData r:id="rId4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GMINY</a:t>
            </a:r>
          </a:p>
        </c:rich>
      </c:tx>
      <c:layout>
        <c:manualLayout>
          <c:xMode val="edge"/>
          <c:yMode val="edge"/>
          <c:x val="0.4145483070870653"/>
          <c:y val="3.475079167502372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Arkusz1!$B$684:$B$688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Arkusz1!$C$684:$C$688</c:f>
              <c:numCache>
                <c:formatCode>0.0%</c:formatCode>
                <c:ptCount val="5"/>
                <c:pt idx="0">
                  <c:v>9.0909090909090912E-2</c:v>
                </c:pt>
                <c:pt idx="1">
                  <c:v>0.47933884297520662</c:v>
                </c:pt>
                <c:pt idx="2">
                  <c:v>0.35537190082644626</c:v>
                </c:pt>
                <c:pt idx="3">
                  <c:v>6.6115702479338845E-2</c:v>
                </c:pt>
                <c:pt idx="4">
                  <c:v>8.2644628099173556E-3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5C-422F-9E24-2DA635D1B8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1170472"/>
        <c:axId val="471175176"/>
      </c:barChart>
      <c:catAx>
        <c:axId val="471170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1175176"/>
        <c:crosses val="autoZero"/>
        <c:auto val="1"/>
        <c:lblAlgn val="ctr"/>
        <c:lblOffset val="100"/>
        <c:noMultiLvlLbl val="0"/>
      </c:catAx>
      <c:valAx>
        <c:axId val="47117517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1170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dirty="0"/>
              <a:t>POWIATY</a:t>
            </a:r>
          </a:p>
        </c:rich>
      </c:tx>
      <c:layout>
        <c:manualLayout>
          <c:xMode val="edge"/>
          <c:yMode val="edge"/>
          <c:x val="0.43700645411433781"/>
          <c:y val="3.5208524565985629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Arkusz1!$B$420:$B$424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Arkusz1!$C$420:$C$424</c:f>
              <c:numCache>
                <c:formatCode>0.0%</c:formatCode>
                <c:ptCount val="5"/>
                <c:pt idx="0">
                  <c:v>0.1176470588235294</c:v>
                </c:pt>
                <c:pt idx="1">
                  <c:v>0.47058823529411759</c:v>
                </c:pt>
                <c:pt idx="2">
                  <c:v>0.35294117647058826</c:v>
                </c:pt>
                <c:pt idx="3">
                  <c:v>5.8823529411764698E-2</c:v>
                </c:pt>
                <c:pt idx="4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77-4D57-863E-792BB529B3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1170864"/>
        <c:axId val="471171256"/>
      </c:barChart>
      <c:catAx>
        <c:axId val="471170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1171256"/>
        <c:crosses val="autoZero"/>
        <c:auto val="1"/>
        <c:lblAlgn val="ctr"/>
        <c:lblOffset val="100"/>
        <c:noMultiLvlLbl val="0"/>
      </c:catAx>
      <c:valAx>
        <c:axId val="471171256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1170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dirty="0"/>
              <a:t>GMINY</a:t>
            </a:r>
          </a:p>
        </c:rich>
      </c:tx>
      <c:layout>
        <c:manualLayout>
          <c:xMode val="edge"/>
          <c:yMode val="edge"/>
          <c:x val="0.44124311527054666"/>
          <c:y val="3.20467915716794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1788879039126729"/>
          <c:y val="0.15836969266925333"/>
          <c:w val="0.8578286489023309"/>
          <c:h val="0.59894696317768015"/>
        </c:manualLayout>
      </c:layout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Arkusz1!$B$693:$B$697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Arkusz1!$C$693:$C$697</c:f>
              <c:numCache>
                <c:formatCode>0.0%</c:formatCode>
                <c:ptCount val="5"/>
                <c:pt idx="0">
                  <c:v>0.16528925619834711</c:v>
                </c:pt>
                <c:pt idx="1">
                  <c:v>0.61157024793388426</c:v>
                </c:pt>
                <c:pt idx="2">
                  <c:v>0.21487603305785125</c:v>
                </c:pt>
                <c:pt idx="3">
                  <c:v>8.2644628099173556E-3</c:v>
                </c:pt>
                <c:pt idx="4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E4-46E0-BDBD-350931FB70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3126840"/>
        <c:axId val="473131544"/>
      </c:barChart>
      <c:catAx>
        <c:axId val="473126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131544"/>
        <c:crosses val="autoZero"/>
        <c:auto val="1"/>
        <c:lblAlgn val="ctr"/>
        <c:lblOffset val="100"/>
        <c:noMultiLvlLbl val="0"/>
      </c:catAx>
      <c:valAx>
        <c:axId val="473131544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126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pl-PL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2000" dirty="0"/>
              <a:t>POWIATY</a:t>
            </a:r>
          </a:p>
        </c:rich>
      </c:tx>
      <c:layout>
        <c:manualLayout>
          <c:xMode val="edge"/>
          <c:yMode val="edge"/>
          <c:x val="0.4725485220424836"/>
          <c:y val="2.79834804703066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Arkusz1!$B$429:$B$433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Arkusz1!$C$429:$C$433</c:f>
              <c:numCache>
                <c:formatCode>0.0%</c:formatCode>
                <c:ptCount val="5"/>
                <c:pt idx="0">
                  <c:v>0.17647058823529413</c:v>
                </c:pt>
                <c:pt idx="1">
                  <c:v>0.64705882352941169</c:v>
                </c:pt>
                <c:pt idx="2">
                  <c:v>0.17647058823529413</c:v>
                </c:pt>
                <c:pt idx="3" formatCode="0%">
                  <c:v>0</c:v>
                </c:pt>
                <c:pt idx="4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78-4C54-928B-70F81BA6AA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3128408"/>
        <c:axId val="473132720"/>
      </c:barChart>
      <c:catAx>
        <c:axId val="473128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132720"/>
        <c:crosses val="autoZero"/>
        <c:auto val="1"/>
        <c:lblAlgn val="ctr"/>
        <c:lblOffset val="100"/>
        <c:noMultiLvlLbl val="0"/>
      </c:catAx>
      <c:valAx>
        <c:axId val="473132720"/>
        <c:scaling>
          <c:orientation val="minMax"/>
        </c:scaling>
        <c:delete val="0"/>
        <c:axPos val="l"/>
        <c:numFmt formatCode="0.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128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/>
      </a:pPr>
      <a:endParaRPr lang="pl-PL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/>
              <a:t>Wpływ na rozwój gospodarczy powiatu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noFill/>
            <a:ln w="25400" cap="flat" cmpd="sng" algn="ctr">
              <a:solidFill>
                <a:schemeClr val="accent1"/>
              </a:solidFill>
              <a:miter lim="800000"/>
            </a:ln>
            <a:effectLst/>
          </c:spPr>
          <c:invertIfNegative val="0"/>
          <c:dLbls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7094-4E92-824D-99B7D719645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Arkusz1!$B$439:$B$443</c:f>
              <c:strCache>
                <c:ptCount val="5"/>
                <c:pt idx="0">
                  <c:v> Zdecydowanie pozytywnie</c:v>
                </c:pt>
                <c:pt idx="1">
                  <c:v> Pozytywnie</c:v>
                </c:pt>
                <c:pt idx="2">
                  <c:v> Neutralnie</c:v>
                </c:pt>
                <c:pt idx="3">
                  <c:v> Negatywnie</c:v>
                </c:pt>
                <c:pt idx="4">
                  <c:v> Zdecydowanie negatywnie</c:v>
                </c:pt>
              </c:strCache>
            </c:strRef>
          </c:cat>
          <c:val>
            <c:numRef>
              <c:f>Arkusz1!$C$439:$C$443</c:f>
              <c:numCache>
                <c:formatCode>0.0%</c:formatCode>
                <c:ptCount val="5"/>
                <c:pt idx="0" formatCode="0%">
                  <c:v>0</c:v>
                </c:pt>
                <c:pt idx="1">
                  <c:v>0.41176470588235292</c:v>
                </c:pt>
                <c:pt idx="2">
                  <c:v>0.58823529411764708</c:v>
                </c:pt>
                <c:pt idx="3" formatCode="0%">
                  <c:v>0</c:v>
                </c:pt>
                <c:pt idx="4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2E-42FF-A82F-822EF6487F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35"/>
        <c:axId val="473133896"/>
        <c:axId val="584680328"/>
      </c:barChart>
      <c:catAx>
        <c:axId val="4731338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584680328"/>
        <c:crosses val="autoZero"/>
        <c:auto val="1"/>
        <c:lblAlgn val="ctr"/>
        <c:lblOffset val="100"/>
        <c:noMultiLvlLbl val="0"/>
      </c:catAx>
      <c:valAx>
        <c:axId val="584680328"/>
        <c:scaling>
          <c:orientation val="minMax"/>
        </c:scaling>
        <c:delete val="0"/>
        <c:axPos val="l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731338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224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2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3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4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5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6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7.xml><?xml version="1.0" encoding="utf-8"?>
<cs:chartStyle xmlns:cs="http://schemas.microsoft.com/office/drawing/2012/chartStyle" xmlns:a="http://schemas.openxmlformats.org/drawingml/2006/main" id="21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35000"/>
          <a:lumOff val="65000"/>
        </a:schemeClr>
      </a:solidFill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/>
    <cs:fontRef idx="minor">
      <a:schemeClr val="dk1"/>
    </cs:fontRef>
    <cs:spPr>
      <a:noFill/>
      <a:ln w="25400" cap="flat" cmpd="sng" algn="ctr">
        <a:solidFill>
          <a:schemeClr val="phClr"/>
        </a:solidFill>
        <a:miter lim="800000"/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flat" cmpd="sng" algn="ctr">
        <a:solidFill>
          <a:schemeClr val="phClr"/>
        </a:solidFill>
        <a:miter lim="800000"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1"/>
    <cs:effectRef idx="0"/>
    <cs:fontRef idx="minor">
      <a:schemeClr val="tx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4946F2-D798-4FE6-A1B8-70B9A9ECCADF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l-PL"/>
        </a:p>
      </dgm:t>
    </dgm:pt>
    <dgm:pt modelId="{6830E4D8-91FD-408D-ABCC-FB8C0B32D086}">
      <dgm:prSet phldrT="[Tekst]" custT="1"/>
      <dgm:spPr>
        <a:ln>
          <a:solidFill>
            <a:srgbClr val="EB1D8E"/>
          </a:solidFill>
        </a:ln>
      </dgm:spPr>
      <dgm:t>
        <a:bodyPr/>
        <a:lstStyle/>
        <a:p>
          <a:pPr>
            <a:buNone/>
          </a:pPr>
          <a:r>
            <a:rPr lang="pl-PL" sz="2800" dirty="0"/>
            <a:t>Przedmiotem badania było przeprowadzenie </a:t>
          </a:r>
          <a:r>
            <a:rPr lang="pl-PL" sz="2800" b="1" dirty="0">
              <a:solidFill>
                <a:srgbClr val="EB1D8E"/>
              </a:solidFill>
            </a:rPr>
            <a:t>przeglądu działań naprawczych </a:t>
          </a:r>
          <a:r>
            <a:rPr lang="pl-PL" sz="2800" dirty="0"/>
            <a:t>określonych w Programie ochrony powietrza dla województwa małopolskiego z 2020 roku w zakresie ograniczenia niskiej emisji i poprawy efektywności energetycznej, działań krótkoterminowych oraz oceny ich rezultatów pod kątem ich adekwatności, skuteczności i efektywności.</a:t>
          </a:r>
        </a:p>
      </dgm:t>
    </dgm:pt>
    <dgm:pt modelId="{E5530D8E-CA0C-4E6A-AFD8-61CC375FC823}" type="parTrans" cxnId="{29F7A296-BE95-42B3-8BF9-F37628483FA4}">
      <dgm:prSet/>
      <dgm:spPr/>
      <dgm:t>
        <a:bodyPr/>
        <a:lstStyle/>
        <a:p>
          <a:endParaRPr lang="pl-PL" sz="2800"/>
        </a:p>
      </dgm:t>
    </dgm:pt>
    <dgm:pt modelId="{08D214D6-B13B-4EF9-9CB1-481C50343CDD}" type="sibTrans" cxnId="{29F7A296-BE95-42B3-8BF9-F37628483FA4}">
      <dgm:prSet/>
      <dgm:spPr/>
      <dgm:t>
        <a:bodyPr/>
        <a:lstStyle/>
        <a:p>
          <a:endParaRPr lang="pl-PL" sz="2800"/>
        </a:p>
      </dgm:t>
    </dgm:pt>
    <dgm:pt modelId="{FF72D077-E86E-45F4-A374-45C85A574CD9}" type="pres">
      <dgm:prSet presAssocID="{814946F2-D798-4FE6-A1B8-70B9A9ECCADF}" presName="diagram" presStyleCnt="0">
        <dgm:presLayoutVars>
          <dgm:dir/>
          <dgm:resizeHandles val="exact"/>
        </dgm:presLayoutVars>
      </dgm:prSet>
      <dgm:spPr/>
    </dgm:pt>
    <dgm:pt modelId="{BF672E73-7E87-47C7-B9CC-86D2BDA816E2}" type="pres">
      <dgm:prSet presAssocID="{6830E4D8-91FD-408D-ABCC-FB8C0B32D086}" presName="node" presStyleLbl="node1" presStyleIdx="0" presStyleCnt="1" custScaleX="417010" custScaleY="128731" custLinFactNeighborX="-1564" custLinFactNeighborY="-1958">
        <dgm:presLayoutVars>
          <dgm:bulletEnabled val="1"/>
        </dgm:presLayoutVars>
      </dgm:prSet>
      <dgm:spPr/>
    </dgm:pt>
  </dgm:ptLst>
  <dgm:cxnLst>
    <dgm:cxn modelId="{29F7A296-BE95-42B3-8BF9-F37628483FA4}" srcId="{814946F2-D798-4FE6-A1B8-70B9A9ECCADF}" destId="{6830E4D8-91FD-408D-ABCC-FB8C0B32D086}" srcOrd="0" destOrd="0" parTransId="{E5530D8E-CA0C-4E6A-AFD8-61CC375FC823}" sibTransId="{08D214D6-B13B-4EF9-9CB1-481C50343CDD}"/>
    <dgm:cxn modelId="{194D60D7-3400-4E73-9073-E9A94FE6ACAD}" type="presOf" srcId="{6830E4D8-91FD-408D-ABCC-FB8C0B32D086}" destId="{BF672E73-7E87-47C7-B9CC-86D2BDA816E2}" srcOrd="0" destOrd="0" presId="urn:microsoft.com/office/officeart/2005/8/layout/default"/>
    <dgm:cxn modelId="{F71632F4-9298-4D98-B764-D4212D2ACE46}" type="presOf" srcId="{814946F2-D798-4FE6-A1B8-70B9A9ECCADF}" destId="{FF72D077-E86E-45F4-A374-45C85A574CD9}" srcOrd="0" destOrd="0" presId="urn:microsoft.com/office/officeart/2005/8/layout/default"/>
    <dgm:cxn modelId="{A4274BDD-05DC-46E3-B145-BD7338FB3514}" type="presParOf" srcId="{FF72D077-E86E-45F4-A374-45C85A574CD9}" destId="{BF672E73-7E87-47C7-B9CC-86D2BDA816E2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4946F2-D798-4FE6-A1B8-70B9A9ECCADF}" type="doc">
      <dgm:prSet loTypeId="urn:microsoft.com/office/officeart/2005/8/layout/defaul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l-PL"/>
        </a:p>
      </dgm:t>
    </dgm:pt>
    <dgm:pt modelId="{6830E4D8-91FD-408D-ABCC-FB8C0B32D086}">
      <dgm:prSet phldrT="[Tekst]" custT="1"/>
      <dgm:spPr>
        <a:ln>
          <a:solidFill>
            <a:srgbClr val="EB1D8E"/>
          </a:solidFill>
        </a:ln>
      </dgm:spPr>
      <dgm:t>
        <a:bodyPr/>
        <a:lstStyle/>
        <a:p>
          <a:pPr>
            <a:buNone/>
          </a:pPr>
          <a:r>
            <a:rPr lang="pl-PL" sz="2800" dirty="0"/>
            <a:t>Wyniki przeprowadzonego badania zostaną wykorzystane na potrzeby </a:t>
          </a:r>
          <a:r>
            <a:rPr lang="pl-PL" sz="2800" b="1" dirty="0">
              <a:solidFill>
                <a:srgbClr val="EB1D8E"/>
              </a:solidFill>
            </a:rPr>
            <a:t>opracowania strategii działania w obszarze ochrony powietrza i rozwiązania problemu ponadnormatywnych zanieczyszczeń</a:t>
          </a:r>
          <a:r>
            <a:rPr lang="pl-PL" sz="2800" dirty="0"/>
            <a:t>. Najbliższa aktualizacja POP planowana jest w 2023 roku.</a:t>
          </a:r>
        </a:p>
      </dgm:t>
    </dgm:pt>
    <dgm:pt modelId="{E5530D8E-CA0C-4E6A-AFD8-61CC375FC823}" type="parTrans" cxnId="{29F7A296-BE95-42B3-8BF9-F37628483FA4}">
      <dgm:prSet/>
      <dgm:spPr/>
      <dgm:t>
        <a:bodyPr/>
        <a:lstStyle/>
        <a:p>
          <a:endParaRPr lang="pl-PL" sz="2800"/>
        </a:p>
      </dgm:t>
    </dgm:pt>
    <dgm:pt modelId="{08D214D6-B13B-4EF9-9CB1-481C50343CDD}" type="sibTrans" cxnId="{29F7A296-BE95-42B3-8BF9-F37628483FA4}">
      <dgm:prSet/>
      <dgm:spPr/>
      <dgm:t>
        <a:bodyPr/>
        <a:lstStyle/>
        <a:p>
          <a:endParaRPr lang="pl-PL" sz="2800"/>
        </a:p>
      </dgm:t>
    </dgm:pt>
    <dgm:pt modelId="{FF72D077-E86E-45F4-A374-45C85A574CD9}" type="pres">
      <dgm:prSet presAssocID="{814946F2-D798-4FE6-A1B8-70B9A9ECCADF}" presName="diagram" presStyleCnt="0">
        <dgm:presLayoutVars>
          <dgm:dir/>
          <dgm:resizeHandles val="exact"/>
        </dgm:presLayoutVars>
      </dgm:prSet>
      <dgm:spPr/>
    </dgm:pt>
    <dgm:pt modelId="{BF672E73-7E87-47C7-B9CC-86D2BDA816E2}" type="pres">
      <dgm:prSet presAssocID="{6830E4D8-91FD-408D-ABCC-FB8C0B32D086}" presName="node" presStyleLbl="node1" presStyleIdx="0" presStyleCnt="1" custScaleX="417010" custScaleY="117788" custLinFactNeighborX="-1564" custLinFactNeighborY="-1958">
        <dgm:presLayoutVars>
          <dgm:bulletEnabled val="1"/>
        </dgm:presLayoutVars>
      </dgm:prSet>
      <dgm:spPr/>
    </dgm:pt>
  </dgm:ptLst>
  <dgm:cxnLst>
    <dgm:cxn modelId="{29F7A296-BE95-42B3-8BF9-F37628483FA4}" srcId="{814946F2-D798-4FE6-A1B8-70B9A9ECCADF}" destId="{6830E4D8-91FD-408D-ABCC-FB8C0B32D086}" srcOrd="0" destOrd="0" parTransId="{E5530D8E-CA0C-4E6A-AFD8-61CC375FC823}" sibTransId="{08D214D6-B13B-4EF9-9CB1-481C50343CDD}"/>
    <dgm:cxn modelId="{194D60D7-3400-4E73-9073-E9A94FE6ACAD}" type="presOf" srcId="{6830E4D8-91FD-408D-ABCC-FB8C0B32D086}" destId="{BF672E73-7E87-47C7-B9CC-86D2BDA816E2}" srcOrd="0" destOrd="0" presId="urn:microsoft.com/office/officeart/2005/8/layout/default"/>
    <dgm:cxn modelId="{F71632F4-9298-4D98-B764-D4212D2ACE46}" type="presOf" srcId="{814946F2-D798-4FE6-A1B8-70B9A9ECCADF}" destId="{FF72D077-E86E-45F4-A374-45C85A574CD9}" srcOrd="0" destOrd="0" presId="urn:microsoft.com/office/officeart/2005/8/layout/default"/>
    <dgm:cxn modelId="{A4274BDD-05DC-46E3-B145-BD7338FB3514}" type="presParOf" srcId="{FF72D077-E86E-45F4-A374-45C85A574CD9}" destId="{BF672E73-7E87-47C7-B9CC-86D2BDA816E2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72E73-7E87-47C7-B9CC-86D2BDA816E2}">
      <dsp:nvSpPr>
        <dsp:cNvPr id="0" name=""/>
        <dsp:cNvSpPr/>
      </dsp:nvSpPr>
      <dsp:spPr>
        <a:xfrm>
          <a:off x="0" y="152082"/>
          <a:ext cx="11648245" cy="21574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EB1D8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Przedmiotem badania było przeprowadzenie </a:t>
          </a:r>
          <a:r>
            <a:rPr lang="pl-PL" sz="2800" b="1" kern="1200" dirty="0">
              <a:solidFill>
                <a:srgbClr val="EB1D8E"/>
              </a:solidFill>
            </a:rPr>
            <a:t>przeglądu działań naprawczych </a:t>
          </a:r>
          <a:r>
            <a:rPr lang="pl-PL" sz="2800" kern="1200" dirty="0"/>
            <a:t>określonych w Programie ochrony powietrza dla województwa małopolskiego z 2020 roku w zakresie ograniczenia niskiej emisji i poprawy efektywności energetycznej, działań krótkoterminowych oraz oceny ich rezultatów pod kątem ich adekwatności, skuteczności i efektywności.</a:t>
          </a:r>
        </a:p>
      </dsp:txBody>
      <dsp:txXfrm>
        <a:off x="0" y="152082"/>
        <a:ext cx="11648245" cy="21574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672E73-7E87-47C7-B9CC-86D2BDA816E2}">
      <dsp:nvSpPr>
        <dsp:cNvPr id="0" name=""/>
        <dsp:cNvSpPr/>
      </dsp:nvSpPr>
      <dsp:spPr>
        <a:xfrm>
          <a:off x="0" y="136872"/>
          <a:ext cx="11648245" cy="197408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EB1D8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800" kern="1200" dirty="0"/>
            <a:t>Wyniki przeprowadzonego badania zostaną wykorzystane na potrzeby </a:t>
          </a:r>
          <a:r>
            <a:rPr lang="pl-PL" sz="2800" b="1" kern="1200" dirty="0">
              <a:solidFill>
                <a:srgbClr val="EB1D8E"/>
              </a:solidFill>
            </a:rPr>
            <a:t>opracowania strategii działania w obszarze ochrony powietrza i rozwiązania problemu ponadnormatywnych zanieczyszczeń</a:t>
          </a:r>
          <a:r>
            <a:rPr lang="pl-PL" sz="2800" kern="1200" dirty="0"/>
            <a:t>. Najbliższa aktualizacja POP planowana jest w 2023 roku.</a:t>
          </a:r>
        </a:p>
      </dsp:txBody>
      <dsp:txXfrm>
        <a:off x="0" y="136872"/>
        <a:ext cx="11648245" cy="1974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9965A40-9054-4060-9636-7EB9A51D75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1002D74-57AD-4444-9D45-168F0E4641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97324F2-ED25-4073-97C2-AEB2F8FFF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B297B933-7698-4701-B67E-D4DAD017F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07FA82D-F9AE-4DA2-BA6C-F20B2C80A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61811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04A77BF-968E-4433-90A6-DE0EF9CA5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487EA63-145E-4924-9044-8314F8F543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C8C9CAD0-8691-473C-A115-798E2FBC3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EDB02F2A-69C1-4C4B-A225-5A7B9479F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6F24F33F-AC85-40D3-B1ED-F42E3A2FB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523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370DEBDA-831B-4DA0-A71E-6A4AF5A0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2F467F88-2429-49C1-87B0-AE51FBFF5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73F258A-71B7-4587-BCFC-511EA7E64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63EB8E9F-76BE-4853-B7FF-54953445B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B576F1D-D5CB-498E-B34D-0E8CA7345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0459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33A287D-52AC-4CAA-AC85-D69714120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0B94D81-13EB-43B1-BB1C-8D35B916F7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1222129-BB79-4B35-AAE3-0782776EDA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07E0661-8053-4A43-B9C3-EF77B2303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5887DE0-2E1F-415B-80DF-351FB14BD7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8A10192-62EA-4E41-A747-1A10F214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9141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79A7BA3-BC67-433A-A3C0-7BABE68E6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F259730-325F-4065-86CA-B5BB0879F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11AFF349-4B83-40F3-B8C4-65143C818B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653A72F6-FD2F-4010-A521-DDE395AB86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E4CFA843-0383-4A3E-B0C9-8774B4CED6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538482BF-7439-4645-8B11-F1EA23D14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2180880C-FE07-4870-A436-E9828ECC6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B584939D-E171-45AF-9662-6A3E9367B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17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38A2342-330A-4ACE-B27C-83D5B8B17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25A7C163-E7DF-4119-9A90-FF55CE934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C642EF73-149B-4020-AB90-06C5FD4D4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F4D24D5B-0B03-45E6-ADF5-FF10B009B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7323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7D206768-C4F3-4E02-9A6D-F352669F4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B55F77EF-B1E7-437F-B207-17F76CA3C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8D998B9-3D7F-486F-B6CF-BC0BF9AE2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055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BED7170-9C51-425D-B5B4-96F3551EE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F0B644D-C269-42E9-B512-15100B382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3662F004-B3BB-4757-83BA-345A9F1B25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EB7F1290-3718-46B3-9BB0-E3842DB50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B0900F83-2F55-4E4B-A2A6-DB6DC4DC2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AAFB784A-1363-4327-96B0-DE90C156E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08680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2956517-67AC-443D-8717-5C8A474BD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9D0D8C1B-7E44-4834-BB26-BE61732D37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8258EA5-28EE-442A-A44D-8C67A9844E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94A777A2-4136-4B07-8CD5-DFDD113F7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DD2944E6-705A-43DE-B99A-3A6474107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56E060EA-B314-4537-949C-8C340FC99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7650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B429ECF-6157-463E-8403-0A5119364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594AAFC3-5CBF-45AF-8602-51F9684CE7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BF25F97B-B5FD-4924-9E3C-B26EDAE70E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0FC24466-1644-469D-A9E0-103617681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9B2BB31B-DA55-46BC-9F87-AB950909E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3309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479B56CD-900F-4AA4-B935-8C1F9B8370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D0535936-DF42-4634-9085-A8A1BB6B51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7DC3EE2-42C4-48B4-8107-ABAB1795E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2645DD7-F0EA-4884-8680-E0D7CEB59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323460B7-92E9-43FC-9A79-625B9BB34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5427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B1BC3221-9815-437C-A7A0-76559CA30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0DCAFBE-6416-48C8-9DE4-B6730E05F6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510CFDB-579E-4AF8-ABA0-74F0548EEE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101C-29FC-4F47-A45F-09C3DFB2A4E5}" type="datetimeFigureOut">
              <a:rPr lang="pl-PL" smtClean="0"/>
              <a:t>07.12.2022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92507A69-D71C-4CFC-BB96-7C06CB283B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18FE060-E064-4F78-A7B3-7882D9E23E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E43E3-F565-4C72-9DE7-FFD49D9AA3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3407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:a16="http://schemas.microsoft.com/office/drawing/2014/main" id="{F8382024-BFB2-0FDC-659F-AF20CB9F9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70"/>
            <a:ext cx="12192000" cy="679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2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0325" y="1816099"/>
            <a:ext cx="5802086" cy="4351338"/>
          </a:xfrm>
        </p:spPr>
        <p:txBody>
          <a:bodyPr/>
          <a:lstStyle/>
          <a:p>
            <a:pPr marL="0" indent="0" algn="ctr">
              <a:buNone/>
            </a:pPr>
            <a:r>
              <a:rPr lang="pl-PL" b="1" dirty="0">
                <a:solidFill>
                  <a:srgbClr val="EB1D8E"/>
                </a:solidFill>
              </a:rPr>
              <a:t>Zamawiający</a:t>
            </a:r>
          </a:p>
          <a:p>
            <a:pPr marL="0" indent="0" algn="ctr">
              <a:buNone/>
            </a:pPr>
            <a:r>
              <a:rPr lang="pl-PL" b="1" dirty="0"/>
              <a:t>Województwo Małopolskie</a:t>
            </a:r>
          </a:p>
          <a:p>
            <a:pPr marL="0" indent="0" algn="ctr">
              <a:buNone/>
            </a:pPr>
            <a:r>
              <a:rPr lang="pl-PL" dirty="0"/>
              <a:t>ul. Basztowa 22 </a:t>
            </a:r>
          </a:p>
          <a:p>
            <a:pPr marL="0" indent="0" algn="ctr">
              <a:buNone/>
            </a:pPr>
            <a:r>
              <a:rPr lang="pl-PL" dirty="0"/>
              <a:t>31-156 Kraków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27864" y="1810875"/>
            <a:ext cx="60198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pl-PL" b="1" dirty="0">
                <a:solidFill>
                  <a:srgbClr val="EB1D8E"/>
                </a:solidFill>
              </a:rPr>
              <a:t>Wykonawca</a:t>
            </a:r>
          </a:p>
          <a:p>
            <a:pPr marL="0" indent="0" algn="ctr">
              <a:buNone/>
            </a:pPr>
            <a:r>
              <a:rPr lang="pl-PL" b="1" dirty="0" err="1"/>
              <a:t>EU-Consult</a:t>
            </a:r>
            <a:r>
              <a:rPr lang="pl-PL" b="1" dirty="0"/>
              <a:t> sp. z o.o.</a:t>
            </a:r>
          </a:p>
          <a:p>
            <a:pPr marL="0" indent="0" algn="ctr">
              <a:buNone/>
            </a:pPr>
            <a:r>
              <a:rPr lang="pl-PL" dirty="0"/>
              <a:t>ul. Toruńska 18 C, lok. D</a:t>
            </a:r>
          </a:p>
          <a:p>
            <a:pPr marL="0" indent="0" algn="ctr">
              <a:buNone/>
            </a:pPr>
            <a:r>
              <a:rPr lang="pl-PL" dirty="0"/>
              <a:t>80-747 Gdańsk</a:t>
            </a:r>
          </a:p>
        </p:txBody>
      </p:sp>
      <p:pic>
        <p:nvPicPr>
          <p:cNvPr id="11" name="picture" descr="logo wykonawcy&#10;">
            <a:extLst>
              <a:ext uri="{FF2B5EF4-FFF2-40B4-BE49-F238E27FC236}">
                <a16:creationId xmlns:a16="http://schemas.microsoft.com/office/drawing/2014/main" id="{43019558-B41E-4B68-9808-1DD109662F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146" y="4592657"/>
            <a:ext cx="1499235" cy="774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az 11" descr="logo">
            <a:extLst>
              <a:ext uri="{FF2B5EF4-FFF2-40B4-BE49-F238E27FC236}">
                <a16:creationId xmlns:a16="http://schemas.microsoft.com/office/drawing/2014/main" id="{33292128-D509-44D0-BC2C-0B3E29BAE3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593" y="4529474"/>
            <a:ext cx="1733550" cy="9010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7391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7724FE-BEC5-4621-B059-954E39384C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0181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Informacje ogólne</a:t>
            </a:r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id="{7D2E558D-7486-412A-9B71-3A8BE694D7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2078405"/>
              </p:ext>
            </p:extLst>
          </p:nvPr>
        </p:nvGraphicFramePr>
        <p:xfrm>
          <a:off x="403858" y="1565745"/>
          <a:ext cx="11650981" cy="2527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Symbol zastępczy zawartości 3">
            <a:extLst>
              <a:ext uri="{FF2B5EF4-FFF2-40B4-BE49-F238E27FC236}">
                <a16:creationId xmlns:a16="http://schemas.microsoft.com/office/drawing/2014/main" id="{90259B57-094F-4944-B77B-984F5CD563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8144983"/>
              </p:ext>
            </p:extLst>
          </p:nvPr>
        </p:nvGraphicFramePr>
        <p:xfrm>
          <a:off x="403858" y="4304355"/>
          <a:ext cx="11650981" cy="2313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25473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85F6FF7-0019-44D4-8096-39A8A3918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743" y="1825171"/>
            <a:ext cx="3570514" cy="3207657"/>
          </a:xfrm>
        </p:spPr>
        <p:txBody>
          <a:bodyPr>
            <a:noAutofit/>
          </a:bodyPr>
          <a:lstStyle/>
          <a:p>
            <a:pPr algn="ctr"/>
            <a:r>
              <a:rPr lang="pl-PL" sz="2200" b="1" dirty="0"/>
              <a:t>Analiza wdrażanych działań naprawczych została przeprowadzona w kliku aspektach, obejmujących:</a:t>
            </a:r>
            <a:br>
              <a:rPr lang="pl-PL" sz="2200" b="1" dirty="0"/>
            </a:br>
            <a:br>
              <a:rPr lang="pl-PL" sz="2200" b="1" dirty="0"/>
            </a:br>
            <a:r>
              <a:rPr lang="pl-PL" sz="2200" b="1" dirty="0"/>
              <a:t>1. analizę związaną z aspektem prawnym instytucjonalnym;</a:t>
            </a:r>
            <a:br>
              <a:rPr lang="pl-PL" sz="2200" b="1" dirty="0"/>
            </a:br>
            <a:r>
              <a:rPr lang="pl-PL" sz="2200" b="1" dirty="0"/>
              <a:t>2. analizę w kontekście aspektu społecznego;</a:t>
            </a:r>
            <a:br>
              <a:rPr lang="pl-PL" sz="2200" b="1" dirty="0"/>
            </a:br>
            <a:r>
              <a:rPr lang="pl-PL" sz="2200" b="1" dirty="0"/>
              <a:t>3. analizę związaną z aspektem gospodarczym.</a:t>
            </a:r>
            <a:br>
              <a:rPr lang="pl-PL" sz="2200" b="1" dirty="0"/>
            </a:br>
            <a:br>
              <a:rPr lang="pl-PL" sz="2200" b="1" dirty="0"/>
            </a:br>
            <a:r>
              <a:rPr lang="pl-PL" sz="2200" b="1" dirty="0"/>
              <a:t>Badanie objęło elementy przedstawione na poniższym schemacie:</a:t>
            </a:r>
          </a:p>
        </p:txBody>
      </p:sp>
      <p:pic>
        <p:nvPicPr>
          <p:cNvPr id="7" name="Obraz 6" descr="schemat badania">
            <a:extLst>
              <a:ext uri="{FF2B5EF4-FFF2-40B4-BE49-F238E27FC236}">
                <a16:creationId xmlns:a16="http://schemas.microsoft.com/office/drawing/2014/main" id="{7F2C0F49-5429-7B6E-7F22-110834F004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39"/>
          <a:stretch/>
        </p:blipFill>
        <p:spPr bwMode="auto">
          <a:xfrm>
            <a:off x="4339160" y="654518"/>
            <a:ext cx="7721600" cy="52361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4833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B1D8E"/>
                </a:solidFill>
              </a:rPr>
              <a:t>Analiza danych zastanych</a:t>
            </a:r>
            <a:br>
              <a:rPr lang="pl-PL" dirty="0">
                <a:solidFill>
                  <a:srgbClr val="EB1D8E"/>
                </a:solidFill>
              </a:rPr>
            </a:br>
            <a:endParaRPr lang="pl-PL" dirty="0">
              <a:solidFill>
                <a:srgbClr val="EB1D8E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  <a:p>
            <a:r>
              <a:rPr lang="pl-PL" dirty="0"/>
              <a:t>Akty prawne;</a:t>
            </a:r>
          </a:p>
          <a:p>
            <a:r>
              <a:rPr lang="pl-PL" dirty="0"/>
              <a:t>Dokumenty dotyczące przepisów prawa krajowego oraz Unii Europejskiej;</a:t>
            </a:r>
          </a:p>
          <a:p>
            <a:r>
              <a:rPr lang="pl-PL" dirty="0"/>
              <a:t>Dokumenty dotyczące realizacji POP w województwie małopolskim.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78480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B1D8E"/>
                </a:solidFill>
              </a:rPr>
              <a:t>Ankieta internetowa (CAWI)</a:t>
            </a:r>
            <a:br>
              <a:rPr lang="pl-PL" dirty="0">
                <a:solidFill>
                  <a:srgbClr val="EB1D8E"/>
                </a:solidFill>
              </a:rPr>
            </a:br>
            <a:endParaRPr lang="pl-PL" dirty="0">
              <a:solidFill>
                <a:srgbClr val="EB1D8E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Instytucje szczebla krajowego oraz lokalnego;</a:t>
            </a:r>
          </a:p>
          <a:p>
            <a:pPr lvl="0"/>
            <a:r>
              <a:rPr lang="pl-PL" dirty="0"/>
              <a:t>Starostwa powiatowe województwa małopolskiego;</a:t>
            </a:r>
          </a:p>
          <a:p>
            <a:pPr lvl="0"/>
            <a:r>
              <a:rPr lang="pl-PL" dirty="0"/>
              <a:t>Gminy województwa małopolskiego;</a:t>
            </a:r>
          </a:p>
          <a:p>
            <a:pPr lvl="0"/>
            <a:r>
              <a:rPr lang="pl-PL" dirty="0"/>
              <a:t>Jednostki naukowe oraz organizacje pozarządowe związane z ochroną powietrza w Małopolsce;</a:t>
            </a:r>
          </a:p>
          <a:p>
            <a:pPr lvl="0"/>
            <a:r>
              <a:rPr lang="pl-PL" dirty="0"/>
              <a:t>Przedsiębiorcy branży turystycznej/balneologicznej;</a:t>
            </a:r>
          </a:p>
          <a:p>
            <a:pPr lvl="0"/>
            <a:r>
              <a:rPr lang="pl-PL" dirty="0"/>
              <a:t>Przedsiębiorcy branży energetycznej.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05259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>
                <a:solidFill>
                  <a:srgbClr val="EB1D8E"/>
                </a:solidFill>
              </a:rPr>
              <a:t>Indywidualne lub telefoniczne/online wywiady pogłębione (IDI/TDI)</a:t>
            </a:r>
            <a:br>
              <a:rPr lang="pl-PL" dirty="0">
                <a:solidFill>
                  <a:srgbClr val="EB1D8E"/>
                </a:solidFill>
              </a:rPr>
            </a:br>
            <a:endParaRPr lang="pl-PL" dirty="0">
              <a:solidFill>
                <a:srgbClr val="EB1D8E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pl-PL" dirty="0"/>
              <a:t>przedstawicielem Ministerstwa Klimatu i Środowiska;</a:t>
            </a:r>
          </a:p>
          <a:p>
            <a:pPr lvl="0"/>
            <a:r>
              <a:rPr lang="pl-PL" dirty="0"/>
              <a:t>z przedstawicielem Narodowego Funduszu Ochrony Środowiska i Gospodarki Wodnej  odpowiedzialnym za program Czyste Powietrze;</a:t>
            </a:r>
          </a:p>
          <a:p>
            <a:pPr lvl="0"/>
            <a:r>
              <a:rPr lang="pl-PL" dirty="0"/>
              <a:t>z przedstawicielem </a:t>
            </a:r>
            <a:r>
              <a:rPr lang="pl-PL" dirty="0" err="1"/>
              <a:t>WFOŚiGW</a:t>
            </a:r>
            <a:r>
              <a:rPr lang="pl-PL" dirty="0"/>
              <a:t> w Krakowie;</a:t>
            </a:r>
          </a:p>
          <a:p>
            <a:pPr lvl="0"/>
            <a:r>
              <a:rPr lang="pl-PL" dirty="0"/>
              <a:t>z przedstawicielem Wojewódzkiego Inspektoratu Ochrony Środowiska w Krakowie;</a:t>
            </a:r>
          </a:p>
          <a:p>
            <a:pPr lvl="0"/>
            <a:r>
              <a:rPr lang="pl-PL" dirty="0"/>
              <a:t>z osobami decyzyjnymi z 7 gmin i 2 starostw powiatowych;</a:t>
            </a:r>
          </a:p>
          <a:p>
            <a:pPr lvl="0"/>
            <a:r>
              <a:rPr lang="pl-PL" dirty="0"/>
              <a:t>z 4 przedstawicielami organizacjami pozarządowymi;</a:t>
            </a:r>
          </a:p>
          <a:p>
            <a:pPr lvl="0"/>
            <a:r>
              <a:rPr lang="pl-PL" dirty="0"/>
              <a:t>z 3 ekspertami reprezentującymi jednostki naukowe/medyczne;</a:t>
            </a:r>
          </a:p>
          <a:p>
            <a:r>
              <a:rPr lang="pl-PL" dirty="0"/>
              <a:t>z 4 przedstawicielami branży energetycznej i turystycznej/balneologicznej.</a:t>
            </a:r>
          </a:p>
        </p:txBody>
      </p:sp>
    </p:spTree>
    <p:extLst>
      <p:ext uri="{BB962C8B-B14F-4D97-AF65-F5344CB8AC3E}">
        <p14:creationId xmlns:p14="http://schemas.microsoft.com/office/powerpoint/2010/main" val="3591802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b="1" dirty="0">
                <a:solidFill>
                  <a:srgbClr val="EB1D8E"/>
                </a:solidFill>
              </a:rPr>
              <a:t>Analiza związana z aspektem prawnym instytucjonalnym</a:t>
            </a:r>
            <a:endParaRPr lang="pl-PL" dirty="0">
              <a:solidFill>
                <a:srgbClr val="EB1D8E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pl-PL" i="1" dirty="0"/>
              <a:t>Czy działania POP są zgodne z przepisami prawa unijnego i krajowego i realizują obowiązki wyznaczone w przepisach oraz cele obowiązujących dokumentów planistycznych i strategicznych?</a:t>
            </a:r>
          </a:p>
          <a:p>
            <a:pPr lvl="0"/>
            <a:r>
              <a:rPr lang="pl-PL" i="1" dirty="0"/>
              <a:t> Czy działania naprawcze zostały właściwie przypisane jednostkom odpowiedzialnym za ich realizację oraz czy wskazane jednostki są właściwie przygotowane do wdrażania działań naprawczych? </a:t>
            </a:r>
          </a:p>
          <a:p>
            <a:pPr lvl="0"/>
            <a:r>
              <a:rPr lang="pl-PL" i="1" dirty="0"/>
              <a:t>Jaki jest stopień dostępności do środków finansowych na realizację działań naprawczych? </a:t>
            </a:r>
          </a:p>
          <a:p>
            <a:pPr lvl="0"/>
            <a:r>
              <a:rPr lang="pl-PL" i="1" dirty="0"/>
              <a:t>Jakie zaobserwowano bariery przy wdrażaniu działań naprawczych? </a:t>
            </a:r>
          </a:p>
          <a:p>
            <a:pPr lvl="0"/>
            <a:r>
              <a:rPr lang="pl-PL" i="1" dirty="0"/>
              <a:t>Z jaką skutecznością podejmowano działania zmierzające do ograniczenia zidentyfikowanych barier? </a:t>
            </a:r>
          </a:p>
          <a:p>
            <a:pPr lvl="0"/>
            <a:r>
              <a:rPr lang="pl-PL" i="1" dirty="0"/>
              <a:t>Czy prawidłowo przebiega koordynacja działań w zakresie wdrażania POP?</a:t>
            </a:r>
          </a:p>
        </p:txBody>
      </p:sp>
    </p:spTree>
    <p:extLst>
      <p:ext uri="{BB962C8B-B14F-4D97-AF65-F5344CB8AC3E}">
        <p14:creationId xmlns:p14="http://schemas.microsoft.com/office/powerpoint/2010/main" val="3497156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Prowadzona egzegeza wykazała: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05254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r>
              <a:rPr lang="pl-PL" dirty="0"/>
              <a:t>Podstawowym aktem mającym na celu ochronę powietrza w krajach Unii Europejskiej jest Dyrektywa Parlamentu Europejskiego i Rady  2008/50/WE z dnia 21 maja 2008 roku w sprawie jakości powietrza i czystszego powietrza dla Europy (Dz. Urz. UE L 152 z 11.06.2008, str.1), która nazywana jest Dyrektywą CAFE (</a:t>
            </a:r>
            <a:r>
              <a:rPr lang="pl-PL" dirty="0" err="1"/>
              <a:t>Clean</a:t>
            </a:r>
            <a:r>
              <a:rPr lang="pl-PL" dirty="0"/>
              <a:t> </a:t>
            </a:r>
            <a:r>
              <a:rPr lang="pl-PL" dirty="0" err="1"/>
              <a:t>Air</a:t>
            </a:r>
            <a:r>
              <a:rPr lang="pl-PL" dirty="0"/>
              <a:t> for Europe). Dyrektywa ta ma na celu określenie jednoznacznych działań krajów wspólnotowych w zakresie poprawy ochrony powietrza i działania, do których zobowiązane Państwa członkowskie UE.</a:t>
            </a:r>
          </a:p>
          <a:p>
            <a:r>
              <a:rPr lang="pl-PL" dirty="0"/>
              <a:t>Realizacja działań naprawczych wskazanych w POP są zbieżne z założeniami dokumentu, a także ze zdefiniowanym zakresem obowiązków. Wojewódzki Program Ochrony Powietrza stanowi najważniejszy plan działań mający na celu określenie działań, które należy podjąć i w jakich terminach, żeby doprowadzić do osiągnięcia dopuszczalnych poziomów zanieczyszczeń w postaci m.in. pyłów zawieszonych w powietrzu. Program Ochrony Powietrza dla województwa małopolskiego ma na celu ochronę wynikającą z dyrektywy CAFE. </a:t>
            </a:r>
          </a:p>
        </p:txBody>
      </p:sp>
      <p:sp>
        <p:nvSpPr>
          <p:cNvPr id="4" name="Strzałka w dół 3"/>
          <p:cNvSpPr/>
          <p:nvPr/>
        </p:nvSpPr>
        <p:spPr>
          <a:xfrm rot="1278198">
            <a:off x="8369354" y="427237"/>
            <a:ext cx="1360591" cy="374417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28561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tekstu 10"/>
          <p:cNvSpPr>
            <a:spLocks noGrp="1"/>
          </p:cNvSpPr>
          <p:nvPr>
            <p:ph type="body" idx="1"/>
          </p:nvPr>
        </p:nvSpPr>
        <p:spPr>
          <a:xfrm>
            <a:off x="399816" y="660589"/>
            <a:ext cx="5559425" cy="1644161"/>
          </a:xfrm>
        </p:spPr>
        <p:txBody>
          <a:bodyPr>
            <a:normAutofit fontScale="92500"/>
          </a:bodyPr>
          <a:lstStyle/>
          <a:p>
            <a:r>
              <a:rPr lang="pl-PL" dirty="0">
                <a:solidFill>
                  <a:srgbClr val="EB1D8E"/>
                </a:solidFill>
              </a:rPr>
              <a:t>W jakim stopniu Program Ochrony Powietrza dla województwa małopolskiego jest zgodny z celami obowiązujących na terenie Pana/i gminy dokumentów planistycznych i strategicznych?</a:t>
            </a:r>
          </a:p>
          <a:p>
            <a:endParaRPr lang="pl-PL" dirty="0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sz="quarter" idx="3"/>
          </p:nvPr>
        </p:nvSpPr>
        <p:spPr>
          <a:xfrm>
            <a:off x="6279122" y="450306"/>
            <a:ext cx="5782377" cy="1854444"/>
          </a:xfrm>
        </p:spPr>
        <p:txBody>
          <a:bodyPr>
            <a:normAutofit fontScale="92500"/>
          </a:bodyPr>
          <a:lstStyle/>
          <a:p>
            <a:r>
              <a:rPr lang="pl-PL" dirty="0">
                <a:solidFill>
                  <a:srgbClr val="EB1D8E"/>
                </a:solidFill>
              </a:rPr>
              <a:t>W jakim stopniu Program Ochrony Powietrza dla województwa małopolskiego jest zgodny z celami obowiązujących na terenie Pana/i powiatu dokumentów planistycznych i strategicznych?</a:t>
            </a:r>
          </a:p>
          <a:p>
            <a:endParaRPr lang="pl-PL" dirty="0"/>
          </a:p>
        </p:txBody>
      </p:sp>
      <p:graphicFrame>
        <p:nvGraphicFramePr>
          <p:cNvPr id="2" name="Wykres 1" descr="Wykres odpowiada na pytanie: W jakim stopniu Program Ochrony Powietrza dla województwa małopolskiego jest zgodny z celami obowiązujących na terenie Pana/i gminy dokumentów planistycznych i strategicznych?">
            <a:extLst>
              <a:ext uri="{FF2B5EF4-FFF2-40B4-BE49-F238E27FC236}">
                <a16:creationId xmlns:a16="http://schemas.microsoft.com/office/drawing/2014/main" id="{90948755-8927-93FC-1FD2-CD28F2382B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6425397"/>
              </p:ext>
            </p:extLst>
          </p:nvPr>
        </p:nvGraphicFramePr>
        <p:xfrm>
          <a:off x="438150" y="2232561"/>
          <a:ext cx="5308132" cy="4129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Wykres 2" descr="Wykres odpowiada na pytanie: W jakim stopniu Program Ochrony Powietrza dla województwa małopolskiego jest zgodny z celami obowiązujących na terenie Pana/i powiatu dokumentów planistycznych i strategicznych?">
            <a:extLst>
              <a:ext uri="{FF2B5EF4-FFF2-40B4-BE49-F238E27FC236}">
                <a16:creationId xmlns:a16="http://schemas.microsoft.com/office/drawing/2014/main" id="{B1397110-378D-86BE-8810-8670DD4D13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2858119"/>
              </p:ext>
            </p:extLst>
          </p:nvPr>
        </p:nvGraphicFramePr>
        <p:xfrm>
          <a:off x="6172200" y="2304750"/>
          <a:ext cx="5463381" cy="39853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64642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pl-PL" b="1" dirty="0">
                <a:solidFill>
                  <a:schemeClr val="accent1"/>
                </a:solidFill>
              </a:rPr>
              <a:t>Kontekst społeczny i gospodarczy</a:t>
            </a:r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pl-PL" dirty="0"/>
              <a:t>Podczas planowania działań naprawczych, należy uwzględnić aktualną sytuację ekonomiczno-gospodarczą, która nie pozostaje bez wpływu na dostępność  nośników energii, wzrost ich cen,  podwyżki opłat za media, a co za tym idzie uszczuplenie dochodów gospodarstw domowych i związane z tym opóźnienia w zakresie wymiany nieefektywnych urządzeń grzewczych na paliwa stałe. </a:t>
            </a:r>
          </a:p>
          <a:p>
            <a:pPr marL="0" indent="0" algn="just">
              <a:buNone/>
            </a:pPr>
            <a:r>
              <a:rPr lang="pl-PL" dirty="0">
                <a:solidFill>
                  <a:srgbClr val="EB1D8E"/>
                </a:solidFill>
              </a:rPr>
              <a:t>Zaproponowaną przez badanych modyfikacją jest dopuszczenie obniżenia kryteriów dotyczących jakości stosowanych paliw, </a:t>
            </a:r>
            <a:r>
              <a:rPr lang="pl-PL" b="1" dirty="0">
                <a:solidFill>
                  <a:srgbClr val="EB1D8E"/>
                </a:solidFill>
              </a:rPr>
              <a:t>przy jednoczesnym egzekwowaniu wysokiej jakości urządzeń grzewczych</a:t>
            </a:r>
            <a:r>
              <a:rPr lang="pl-PL" dirty="0">
                <a:solidFill>
                  <a:srgbClr val="EB1D8E"/>
                </a:solidFill>
              </a:rPr>
              <a:t>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66807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chemeClr val="accent1"/>
                </a:solidFill>
              </a:rPr>
              <a:t>Sugestie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Wzmocnienia </a:t>
            </a:r>
            <a:r>
              <a:rPr lang="pl-PL" b="1" dirty="0">
                <a:solidFill>
                  <a:srgbClr val="EB1D8E"/>
                </a:solidFill>
              </a:rPr>
              <a:t>promocji</a:t>
            </a:r>
            <a:r>
              <a:rPr lang="pl-PL" dirty="0"/>
              <a:t> wdrażania Odnawialnych Źródeł Energii oraz doprecyzowania zasad prowadzenia kontroli, a także egzekwowania zapisów POP</a:t>
            </a:r>
          </a:p>
          <a:p>
            <a:r>
              <a:rPr lang="pl-PL" dirty="0"/>
              <a:t>Umocnienie </a:t>
            </a:r>
            <a:r>
              <a:rPr lang="pl-PL" b="1" dirty="0">
                <a:solidFill>
                  <a:srgbClr val="EB1D8E"/>
                </a:solidFill>
              </a:rPr>
              <a:t>roli samorządów terytorialnych </a:t>
            </a:r>
            <a:r>
              <a:rPr lang="pl-PL" dirty="0"/>
              <a:t>- gminy powinny być edukowane i świadome faktu, iż stanowią one najważniejszy punkt pomiędzy bezpośrednim kontaktem z ludnością województwa a instytucjami centralnymi</a:t>
            </a:r>
          </a:p>
          <a:p>
            <a:r>
              <a:rPr lang="pl-PL" b="1" dirty="0">
                <a:solidFill>
                  <a:srgbClr val="EB1D8E"/>
                </a:solidFill>
              </a:rPr>
              <a:t>Wsparcie</a:t>
            </a:r>
            <a:r>
              <a:rPr lang="pl-PL" dirty="0"/>
              <a:t> dla gmin od urzędów marszałkowskich i instytucji centralnych stanowiących organ odpowiedzialny za programy w zakresie ochrony powietrza</a:t>
            </a:r>
          </a:p>
          <a:p>
            <a:r>
              <a:rPr lang="pl-PL" dirty="0"/>
              <a:t>Zwiększenie </a:t>
            </a:r>
            <a:r>
              <a:rPr lang="pl-PL" b="1" dirty="0">
                <a:solidFill>
                  <a:srgbClr val="EB1D8E"/>
                </a:solidFill>
              </a:rPr>
              <a:t>skuteczności kontroli</a:t>
            </a:r>
            <a:r>
              <a:rPr lang="pl-PL" dirty="0"/>
              <a:t> determinantów czystego powietrza, w tym szczególnie urządzeń pomiarowych i systemu ich akredytowania, oraz obowiązków nałożonych na użytkowników instalacji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109455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Opinia respondentów reprezentujących instytucje krajowe i lokalne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210" y="1344845"/>
            <a:ext cx="4604543" cy="2379081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pl-PL" sz="2000" dirty="0">
                <a:solidFill>
                  <a:srgbClr val="EB1D8E"/>
                </a:solidFill>
              </a:rPr>
              <a:t>Czy zmiany, które zaszły w kraju i na świecie od momentu opracowania Programu (od września 2020 r., tj. pandemia, wojna w Ukrainie, problem inflacji) oraz aktualne przepisy prawa unijnego i krajowego determinują Pana/Pani zdaniem konieczność wprowadzenia jakichś modyfikacji w Programie?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4" y="4850373"/>
            <a:ext cx="4157062" cy="13255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2000" dirty="0">
                <a:solidFill>
                  <a:srgbClr val="EB1D8E"/>
                </a:solidFill>
              </a:rPr>
              <a:t>Czy chciałby/</a:t>
            </a:r>
            <a:r>
              <a:rPr lang="pl-PL" sz="2000" dirty="0" err="1">
                <a:solidFill>
                  <a:srgbClr val="EB1D8E"/>
                </a:solidFill>
              </a:rPr>
              <a:t>ałaby</a:t>
            </a:r>
            <a:r>
              <a:rPr lang="pl-PL" sz="2000" dirty="0">
                <a:solidFill>
                  <a:srgbClr val="EB1D8E"/>
                </a:solidFill>
              </a:rPr>
              <a:t> Pan/Pani dodać jakieś dodatkowe sugestie związane z aktualizacją Programu?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 z instytucjami szczebla krajowego i instytucjami szczebla lokalnego (N=3).</a:t>
            </a:r>
          </a:p>
        </p:txBody>
      </p:sp>
      <p:graphicFrame>
        <p:nvGraphicFramePr>
          <p:cNvPr id="6" name="Wykres 5" descr="Wykres odpowiada na pytanie: Czy zmiany, które zaszły w kraju i na świecie od momentu opracowania Programu (od września 2020 r., tj. pandemia, wojna w Ukrainie, problem inflacji) oraz aktualne przepisy prawa unijnego i krajowego determinują Pana/Pani zdaniem konieczność wprowadzenia jakichś modyfikacji w Programie?">
            <a:extLst>
              <a:ext uri="{FF2B5EF4-FFF2-40B4-BE49-F238E27FC236}">
                <a16:creationId xmlns:a16="http://schemas.microsoft.com/office/drawing/2014/main" id="{DE37AC36-6995-56F4-8C99-A6DA5CEF3D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5925804"/>
              </p:ext>
            </p:extLst>
          </p:nvPr>
        </p:nvGraphicFramePr>
        <p:xfrm>
          <a:off x="5032209" y="1515211"/>
          <a:ext cx="6926709" cy="2038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Wykres 6" descr="Wykres odpowiada na pytanie: Czy chciałby/ałaby Pan/Pani dodać jakieś dodatkowe sugestie związane z aktualizacją Programu?">
            <a:extLst>
              <a:ext uri="{FF2B5EF4-FFF2-40B4-BE49-F238E27FC236}">
                <a16:creationId xmlns:a16="http://schemas.microsoft.com/office/drawing/2014/main" id="{8D4C4718-1AD8-6A07-FA33-87A6619D59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6346430"/>
              </p:ext>
            </p:extLst>
          </p:nvPr>
        </p:nvGraphicFramePr>
        <p:xfrm>
          <a:off x="5032209" y="3991717"/>
          <a:ext cx="6835740" cy="212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8434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l-PL" sz="4000" b="1" dirty="0">
                <a:solidFill>
                  <a:schemeClr val="accent1"/>
                </a:solidFill>
              </a:rPr>
              <a:t>Opinia respondentów reprezentujących jednostki naukowe oraz NGO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3" y="1603295"/>
            <a:ext cx="5336063" cy="47581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200" dirty="0">
                <a:solidFill>
                  <a:srgbClr val="EB1D8E"/>
                </a:solidFill>
              </a:rPr>
              <a:t>Czy w związku z planowaną aktualizacją Programu ochrony powietrza dla województwa małopolskiego powinny zostać Pana/Pani zdaniem uwzględnione jakieś dodatkowe działania, wykraczające poza dotychczasowy zakres?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 z przedstawicielami jednostek naukowych oraz organizacji pozarządowych (N=41).</a:t>
            </a:r>
          </a:p>
        </p:txBody>
      </p:sp>
      <p:graphicFrame>
        <p:nvGraphicFramePr>
          <p:cNvPr id="10" name="Wykres 9" descr="Wykres odpowiada na pytanie: Czy w związku z planowaną aktualizacją Programu ochrony powietrza dla województwa małopolskiego powinny zostać Pana/Pani zdaniem uwzględnione jakieś dodatkowe działania, wykraczające poza dotychczasowy zakres?">
            <a:extLst>
              <a:ext uri="{FF2B5EF4-FFF2-40B4-BE49-F238E27FC236}">
                <a16:creationId xmlns:a16="http://schemas.microsoft.com/office/drawing/2014/main" id="{86DEE767-F7CF-8A6D-890A-5FD18D865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5314931"/>
              </p:ext>
            </p:extLst>
          </p:nvPr>
        </p:nvGraphicFramePr>
        <p:xfrm>
          <a:off x="363792" y="3676852"/>
          <a:ext cx="5112984" cy="26846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8602D79-03E8-55D7-AFCF-49E61024DCA7}"/>
              </a:ext>
            </a:extLst>
          </p:cNvPr>
          <p:cNvSpPr txBox="1"/>
          <p:nvPr/>
        </p:nvSpPr>
        <p:spPr>
          <a:xfrm>
            <a:off x="6420049" y="1211940"/>
            <a:ext cx="5577369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Zdaniem 78% przedstawicieli jednostek naukowych oraz organizacji pozarządowych uczestniczących w badaniu CAWI, należy rozszerzać działania przyczyniające się do lepszej ochrony powietrza i uwzględniać je w aktualizacji Programu. Badani wskazywali  sugerowali między innymi:</a:t>
            </a:r>
          </a:p>
          <a:p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Zwiększanie działań mających na celu </a:t>
            </a:r>
            <a:r>
              <a:rPr lang="pl-PL" b="1" dirty="0">
                <a:solidFill>
                  <a:srgbClr val="EB1D8E"/>
                </a:solidFill>
              </a:rPr>
              <a:t>promocję drewna</a:t>
            </a:r>
            <a:r>
              <a:rPr lang="pl-PL" dirty="0"/>
              <a:t>, jako odnawialnego źródła energii i urządzeń do spalania drewna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Rygorystyczne dążenie do </a:t>
            </a:r>
            <a:r>
              <a:rPr lang="pl-PL" b="1" dirty="0">
                <a:solidFill>
                  <a:srgbClr val="EB1D8E"/>
                </a:solidFill>
              </a:rPr>
              <a:t>eliminacji spalania śmieci </a:t>
            </a:r>
            <a:r>
              <a:rPr lang="pl-PL" dirty="0"/>
              <a:t>w gospodarstwach domowych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Kontynuowanie </a:t>
            </a:r>
            <a:r>
              <a:rPr lang="pl-PL" b="1" dirty="0">
                <a:solidFill>
                  <a:srgbClr val="EB1D8E"/>
                </a:solidFill>
              </a:rPr>
              <a:t>sankcji  finansowych </a:t>
            </a:r>
            <a:r>
              <a:rPr lang="pl-PL" dirty="0"/>
              <a:t>dla gmin za brak wywiązywania się z obowiązków związanych z procesem likwidacji źródeł niskiej emisji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dirty="0">
                <a:solidFill>
                  <a:srgbClr val="EB1D8E"/>
                </a:solidFill>
              </a:rPr>
              <a:t>Premiowanie gmin</a:t>
            </a:r>
            <a:r>
              <a:rPr lang="pl-PL" dirty="0"/>
              <a:t>,  które przyjęły zaostrzone przepisy i wprowadziły całkowity zakaz stosowania węgla od 2030 roku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Konsekwentne wdrażanie </a:t>
            </a:r>
            <a:r>
              <a:rPr lang="pl-PL" b="1" dirty="0">
                <a:solidFill>
                  <a:srgbClr val="EB1D8E"/>
                </a:solidFill>
              </a:rPr>
              <a:t>antysmogowych przepisów </a:t>
            </a:r>
            <a:r>
              <a:rPr lang="pl-PL" dirty="0"/>
              <a:t>przez JST</a:t>
            </a:r>
          </a:p>
        </p:txBody>
      </p:sp>
    </p:spTree>
    <p:extLst>
      <p:ext uri="{BB962C8B-B14F-4D97-AF65-F5344CB8AC3E}">
        <p14:creationId xmlns:p14="http://schemas.microsoft.com/office/powerpoint/2010/main" val="6657853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Opinia respondentów reprezentujących JST</a:t>
            </a:r>
          </a:p>
        </p:txBody>
      </p:sp>
      <p:sp>
        <p:nvSpPr>
          <p:cNvPr id="12" name="pole tekstowe 11">
            <a:extLst>
              <a:ext uri="{FF2B5EF4-FFF2-40B4-BE49-F238E27FC236}">
                <a16:creationId xmlns:a16="http://schemas.microsoft.com/office/drawing/2014/main" id="{48602D79-03E8-55D7-AFCF-49E61024DCA7}"/>
              </a:ext>
            </a:extLst>
          </p:cNvPr>
          <p:cNvSpPr txBox="1"/>
          <p:nvPr/>
        </p:nvSpPr>
        <p:spPr>
          <a:xfrm>
            <a:off x="211757" y="1311985"/>
            <a:ext cx="1146368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dirty="0"/>
              <a:t>Sugestie wskazywane przez przedstawicieli samorządów uwzględniały aspekty: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Program powinien być </a:t>
            </a:r>
            <a:r>
              <a:rPr lang="pl-PL" b="1" dirty="0">
                <a:solidFill>
                  <a:srgbClr val="EB1D8E"/>
                </a:solidFill>
              </a:rPr>
              <a:t>dostosowany do aktualnej sytuacji materialnej mieszkańców </a:t>
            </a:r>
            <a:r>
              <a:rPr lang="pl-PL" dirty="0"/>
              <a:t>(inflacja ) i sytuacja geopolityczna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Obecnie </a:t>
            </a:r>
            <a:r>
              <a:rPr lang="pl-PL" b="1" dirty="0">
                <a:solidFill>
                  <a:srgbClr val="EB1D8E"/>
                </a:solidFill>
              </a:rPr>
              <a:t>nakładanie kar finansowych </a:t>
            </a:r>
            <a:r>
              <a:rPr lang="pl-PL" dirty="0"/>
              <a:t>za brak wymiany pieca skutkować będzie negatywnym odzewem ze strony mieszkańców. Ewentualne kary finansowe nakładane z kolei na gminy za nieosiągnięcie wymaganych wskaźników wpłyną negatywnie na kondycję finansową gmin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W przypadku zmiany uchwały antysmogowej, </a:t>
            </a:r>
            <a:r>
              <a:rPr lang="pl-PL" b="1" dirty="0">
                <a:solidFill>
                  <a:srgbClr val="EB1D8E"/>
                </a:solidFill>
              </a:rPr>
              <a:t>konieczna byłaby zmiana zapisu zobowiązującego gminy </a:t>
            </a:r>
            <a:r>
              <a:rPr lang="pl-PL" dirty="0"/>
              <a:t>do osiągnięcia progów procentowych starych urządzeń grzewczych na terenie gminy i dostosowanie zapisów do zaktualizowanej uchwały antysmogowej – </a:t>
            </a:r>
            <a:r>
              <a:rPr lang="pl-PL" b="1" dirty="0"/>
              <a:t>UWAGA, UCHWAŁA ZOSTAŁA WPROWADZONA WE WRZEŚNIU 2022 r.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Należy rozpatrzeć </a:t>
            </a:r>
            <a:r>
              <a:rPr lang="pl-PL" b="1" dirty="0">
                <a:solidFill>
                  <a:srgbClr val="EB1D8E"/>
                </a:solidFill>
              </a:rPr>
              <a:t>możliwość aktualizacji terminów wymiany kotłów i sposobu ich dofinansowania </a:t>
            </a:r>
            <a:r>
              <a:rPr lang="pl-PL" dirty="0"/>
              <a:t>zezwalając na większą możliwość wyboru rodzaju kotła, niestosowanie ograniczeń ze względu na posiadanie podłącza gazowego, możliwość dofinansowania miejscowych ogrzewaczy powietrza  m.in na biomasę, urealnienie stawek oraz progów dochodowych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Ponadto, dla zadania  Działania długoterminowe Działanie 1. Ograniczenie niskiej emisji i poprawa efektywności energetycznej -  Gmina, powiat i województwo zobowiązane są zapewnić, że od 1 stycznia 2023 roku co najmniej 50%, a od 1 stycznia 2025 roku 100% energii elektrycznej zużywanej w ciągu roku przez będące jej własnością budynki użyteczności publicznej będzie pochodziło ze źródeł odnawialnych proponowano przesunięcie terminu do 1 stycznia 2027 roku i 1 stycznia 2030 roku.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Co ważne, szczególnie korzystne byłoby organizowanie </a:t>
            </a:r>
            <a:r>
              <a:rPr lang="pl-PL" b="1" dirty="0">
                <a:solidFill>
                  <a:srgbClr val="EB1D8E"/>
                </a:solidFill>
              </a:rPr>
              <a:t>większej liczby szkoleń dla </a:t>
            </a:r>
            <a:r>
              <a:rPr lang="pl-PL" b="1" dirty="0" err="1">
                <a:solidFill>
                  <a:srgbClr val="EB1D8E"/>
                </a:solidFill>
              </a:rPr>
              <a:t>ekodoradców</a:t>
            </a:r>
            <a:r>
              <a:rPr lang="pl-PL" b="1" dirty="0">
                <a:solidFill>
                  <a:srgbClr val="EB1D8E"/>
                </a:solidFill>
              </a:rPr>
              <a:t> </a:t>
            </a:r>
            <a:r>
              <a:rPr lang="pl-PL" dirty="0"/>
              <a:t>w celu stałego podnoszenia ich kompetencji oraz promocji zawodu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39551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B1D8E"/>
                </a:solidFill>
              </a:rPr>
              <a:t>Wykorzystanie środków 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W 2021 roku mieszkańcy województwa złożyli łącznie 19 973 wnioski o dofinansowanie wymiany źródeł ciepła z programu Czyste Powietrze;</a:t>
            </a:r>
          </a:p>
          <a:p>
            <a:r>
              <a:rPr lang="pl-PL" dirty="0"/>
              <a:t> Co istotne, względem roku 2020 obserwowany jest istotny wzrost liczby składanych wniosków (9 152 złożone wnioski w roku 2020);</a:t>
            </a:r>
          </a:p>
          <a:p>
            <a:r>
              <a:rPr lang="pl-PL" dirty="0"/>
              <a:t>Według stanu na koniec 2021 roku 180 gmin na swoim terenie prowadziło punkt obsługi programu Czyste Powietrze na podstawie porozumienia z Wojewódzkim Funduszem Ochrony Środowiska i Gospodarki Wodnej w Krakowie;</a:t>
            </a:r>
          </a:p>
          <a:p>
            <a:r>
              <a:rPr lang="pl-PL" dirty="0"/>
              <a:t>Liczba ta zdecydowanie wzrosła w porównaniu do roku poprzedniego, gdzie na swoim terenie punkt obsługi prowadziło 88 gmin.</a:t>
            </a:r>
          </a:p>
        </p:txBody>
      </p:sp>
    </p:spTree>
    <p:extLst>
      <p:ext uri="{BB962C8B-B14F-4D97-AF65-F5344CB8AC3E}">
        <p14:creationId xmlns:p14="http://schemas.microsoft.com/office/powerpoint/2010/main" val="7794651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Ocena dostępności środków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400266"/>
            <a:ext cx="4464712" cy="174790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sz="2000" dirty="0">
                <a:solidFill>
                  <a:srgbClr val="EB1D8E"/>
                </a:solidFill>
              </a:rPr>
              <a:t>Jak Pan/Pani ocenia dostępność do środków finansowych możliwych do przeznaczenia na realizację działań naprawczych określonych w Programie? – INSTYTUCJE SZCZEBLA KRAJOWEGO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3" y="4358440"/>
            <a:ext cx="4392787" cy="132556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pl-PL" sz="2400" dirty="0">
                <a:solidFill>
                  <a:srgbClr val="EB1D8E"/>
                </a:solidFill>
              </a:rPr>
              <a:t>Jak Pan/Pani ocenia dostępność do środków finansowych możliwych do przeznaczenia na realizację działań naprawczych określonych w Programie? –SAMORZĄDY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3" name="Wykres 2" descr="Wykres odpowiada na pytanie: Jak Pan/Pani ocenia dostępność do środków finansowych możliwych do przeznaczenia na realizację działań naprawczych określonych w Programie?">
            <a:extLst>
              <a:ext uri="{FF2B5EF4-FFF2-40B4-BE49-F238E27FC236}">
                <a16:creationId xmlns:a16="http://schemas.microsoft.com/office/drawing/2014/main" id="{A4210C31-7E23-FCF1-62A3-4BE4E540A6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97010665"/>
              </p:ext>
            </p:extLst>
          </p:nvPr>
        </p:nvGraphicFramePr>
        <p:xfrm>
          <a:off x="5142483" y="1336003"/>
          <a:ext cx="6484835" cy="1981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Wykres 9" descr="Wykres odpowiada na pytanie: Jak Pan/Pani ocenia dostępność do środków finansowych możliwych do przeznaczenia na realizację działań naprawczych określonych w Programie?">
            <a:extLst>
              <a:ext uri="{FF2B5EF4-FFF2-40B4-BE49-F238E27FC236}">
                <a16:creationId xmlns:a16="http://schemas.microsoft.com/office/drawing/2014/main" id="{E3BF8A01-3EF8-55CC-2433-23DABBCA82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6960604"/>
              </p:ext>
            </p:extLst>
          </p:nvPr>
        </p:nvGraphicFramePr>
        <p:xfrm>
          <a:off x="4769721" y="3715352"/>
          <a:ext cx="3238497" cy="28970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Wykres 10" descr="Wykres odpowiada na pytanie: Jak Pan/i ocenia dostępność środków finansowych przeznaczonych na realizację działań naprawczych?">
            <a:extLst>
              <a:ext uri="{FF2B5EF4-FFF2-40B4-BE49-F238E27FC236}">
                <a16:creationId xmlns:a16="http://schemas.microsoft.com/office/drawing/2014/main" id="{10D0BDB3-B0D0-6295-D47F-66D6CE073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3258553"/>
              </p:ext>
            </p:extLst>
          </p:nvPr>
        </p:nvGraphicFramePr>
        <p:xfrm>
          <a:off x="8384900" y="3806454"/>
          <a:ext cx="3348296" cy="2805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5214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Bariery występujące przy wdrażaniu działań naprawczych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3" y="1434012"/>
            <a:ext cx="11495315" cy="5315539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sz="2200" dirty="0"/>
              <a:t>Zdaniem przedstawicieli instytucji szczebla krajowego i lokalnego uczestniczących w badaniu CAWI zaplanowane działania spotykają się z pewnymi trudnościami w ich wdrażaniu:</a:t>
            </a:r>
          </a:p>
          <a:p>
            <a:pPr marL="0" indent="0" algn="ctr">
              <a:buNone/>
            </a:pPr>
            <a:r>
              <a:rPr lang="pl-PL" sz="2600" b="1" dirty="0">
                <a:solidFill>
                  <a:srgbClr val="EB1D8E"/>
                </a:solidFill>
              </a:rPr>
              <a:t>trudnością we wdrażaniu zapisów POP będzie dotrzymanie założonego terminu wymiany kotłów pozaklasowych do końca 2022 r. (</a:t>
            </a:r>
            <a:r>
              <a:rPr lang="pl-PL" sz="2600" dirty="0">
                <a:solidFill>
                  <a:srgbClr val="EB1D8E"/>
                </a:solidFill>
              </a:rPr>
              <a:t>uwaga: termin wydłużony</a:t>
            </a:r>
            <a:r>
              <a:rPr lang="pl-PL" sz="2600" b="1" dirty="0">
                <a:solidFill>
                  <a:srgbClr val="EB1D8E"/>
                </a:solidFill>
              </a:rPr>
              <a:t>), które związane jest z niewydolnym w pełni systemem dofinansowywania mieszkańcom urządzeń grzewczych i termomodernizacji, oraz brakiem systemu i urządzeń grzewczych w budynkach indywidualnych.</a:t>
            </a:r>
          </a:p>
          <a:p>
            <a:pPr marL="0" indent="0" algn="ctr">
              <a:buNone/>
            </a:pPr>
            <a:endParaRPr lang="pl-PL" sz="2200" dirty="0"/>
          </a:p>
          <a:p>
            <a:pPr marL="0" indent="0" algn="ctr">
              <a:buNone/>
            </a:pPr>
            <a:r>
              <a:rPr lang="pl-PL" sz="2200" dirty="0"/>
              <a:t>Również część przedstawicieli powiatów (35,3% wskazań) oraz ponad połowa (57%) gmin uczestniczących w badaniu zidentyfikowała trudności bądź bariery na etapie wdrażania działań naprawczych:</a:t>
            </a:r>
          </a:p>
          <a:p>
            <a:pPr marL="0" indent="0" algn="ctr">
              <a:buNone/>
            </a:pPr>
            <a:r>
              <a:rPr lang="pl-PL" sz="2200" b="1" dirty="0">
                <a:solidFill>
                  <a:srgbClr val="EB1D8E"/>
                </a:solidFill>
              </a:rPr>
              <a:t>Zakup energii dla budynków użyteczności publicznej </a:t>
            </a:r>
            <a:r>
              <a:rPr lang="pl-PL" sz="2200" dirty="0"/>
              <a:t>związany z faktem, iż przy obecnych cenach i braku chętnych do podpisywania umów na dostarczenie energii badane jednostki zauważyły ryzyko nieosiągnięcia poziomu 50% energii elektrycznej z OZE. </a:t>
            </a:r>
          </a:p>
          <a:p>
            <a:pPr algn="ctr"/>
            <a:r>
              <a:rPr lang="pl-PL" sz="2200" b="1" dirty="0">
                <a:solidFill>
                  <a:srgbClr val="EB1D8E"/>
                </a:solidFill>
              </a:rPr>
              <a:t>Trudności w prowadzeniu akcji informacyjnych </a:t>
            </a:r>
            <a:r>
              <a:rPr lang="pl-PL" sz="2200" dirty="0"/>
              <a:t>o wymaganiach uchwały antysmogowej w ramach wydawania pozwoleń na budowę i przyjmowania zgłoszeń budynków. Akcje te ocenione zostały jako nieskuteczne gdyż prowadzone na zbyt późnym etapie realizacji uchwały, wraz z realizacją zielonych zamówień publicznych od 1.01.2022 r. </a:t>
            </a:r>
          </a:p>
          <a:p>
            <a:pPr algn="ctr"/>
            <a:r>
              <a:rPr lang="pl-PL" sz="2200" dirty="0"/>
              <a:t>Na poziomie gminy zidentyfikowane bariery dotyczyły przede wszystkim </a:t>
            </a:r>
            <a:r>
              <a:rPr lang="pl-PL" sz="2200" b="1" dirty="0">
                <a:solidFill>
                  <a:srgbClr val="EB1D8E"/>
                </a:solidFill>
              </a:rPr>
              <a:t>niewystarczających środków finansowych i braków kadrowych w kontekście liczby działań</a:t>
            </a:r>
            <a:r>
              <a:rPr lang="pl-PL" sz="2200" dirty="0"/>
              <a:t> do wykonania i ich terminu. Szczególnie często wymienianym aspektem był brak możliwości albo niedostateczna możliwość przekazywania wsparcia mieszkańcom gminy bądź inwestowania w OZE.</a:t>
            </a:r>
          </a:p>
          <a:p>
            <a:pPr algn="ctr"/>
            <a:r>
              <a:rPr lang="pl-PL" sz="2200" b="1" dirty="0">
                <a:solidFill>
                  <a:srgbClr val="EB1D8E"/>
                </a:solidFill>
              </a:rPr>
              <a:t>Trudności w realizacji zadań związanych m. in. z kontrolami </a:t>
            </a:r>
            <a:r>
              <a:rPr lang="pl-PL" sz="2200" dirty="0"/>
              <a:t>we wskazanych ramach czasowych, przede wszystkim w gminach, które nie posiadają Straży Miejskiej.</a:t>
            </a:r>
          </a:p>
        </p:txBody>
      </p:sp>
    </p:spTree>
    <p:extLst>
      <p:ext uri="{BB962C8B-B14F-4D97-AF65-F5344CB8AC3E}">
        <p14:creationId xmlns:p14="http://schemas.microsoft.com/office/powerpoint/2010/main" val="11904952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Bariery występujące przy wdrażaniu działań naprawczych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l-PL" dirty="0"/>
              <a:t>Brak </a:t>
            </a:r>
            <a:r>
              <a:rPr lang="pl-PL" b="1" dirty="0">
                <a:solidFill>
                  <a:srgbClr val="EB1D8E"/>
                </a:solidFill>
              </a:rPr>
              <a:t>świadomości ekologicznej </a:t>
            </a:r>
            <a:r>
              <a:rPr lang="pl-PL" dirty="0"/>
              <a:t>mieszkańców</a:t>
            </a:r>
          </a:p>
          <a:p>
            <a:pPr algn="just"/>
            <a:r>
              <a:rPr lang="pl-PL" dirty="0"/>
              <a:t>Brak zainteresowania </a:t>
            </a:r>
            <a:r>
              <a:rPr lang="pl-PL" b="1" dirty="0">
                <a:solidFill>
                  <a:srgbClr val="EB1D8E"/>
                </a:solidFill>
              </a:rPr>
              <a:t>koniecznością termomodernizacji</a:t>
            </a:r>
            <a:r>
              <a:rPr lang="pl-PL" dirty="0"/>
              <a:t> budynków mieszkalnych </a:t>
            </a:r>
          </a:p>
          <a:p>
            <a:pPr algn="just"/>
            <a:r>
              <a:rPr lang="pl-PL" dirty="0"/>
              <a:t>Brak woli ponoszenia </a:t>
            </a:r>
            <a:r>
              <a:rPr lang="pl-PL" b="1" dirty="0">
                <a:solidFill>
                  <a:srgbClr val="EB1D8E"/>
                </a:solidFill>
              </a:rPr>
              <a:t>kosztów z związanych z termoizolacją </a:t>
            </a:r>
            <a:r>
              <a:rPr lang="pl-PL" dirty="0"/>
              <a:t>budynków mieszkalnych </a:t>
            </a:r>
          </a:p>
          <a:p>
            <a:pPr algn="just"/>
            <a:r>
              <a:rPr lang="pl-PL" b="1" dirty="0">
                <a:solidFill>
                  <a:srgbClr val="EB1D8E"/>
                </a:solidFill>
              </a:rPr>
              <a:t>Ograniczone możliwości finansowych </a:t>
            </a:r>
            <a:r>
              <a:rPr lang="pl-PL" dirty="0"/>
              <a:t>niektórych grup społecznych</a:t>
            </a:r>
          </a:p>
          <a:p>
            <a:pPr algn="just"/>
            <a:r>
              <a:rPr lang="pl-PL" b="1" dirty="0">
                <a:solidFill>
                  <a:srgbClr val="EB1D8E"/>
                </a:solidFill>
              </a:rPr>
              <a:t>Trudności systemowe</a:t>
            </a:r>
            <a:r>
              <a:rPr lang="pl-PL" dirty="0"/>
              <a:t>, w tym niewystarczające dofinasowanie inwestycji, długi i pracochłonny proces rozliczania, oraz brak systemowej kontroli nadzoru nad funkcjonowaniem urządzeń grzewczych</a:t>
            </a:r>
          </a:p>
        </p:txBody>
      </p:sp>
    </p:spTree>
    <p:extLst>
      <p:ext uri="{BB962C8B-B14F-4D97-AF65-F5344CB8AC3E}">
        <p14:creationId xmlns:p14="http://schemas.microsoft.com/office/powerpoint/2010/main" val="2957240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Niwelowanie napotkanych barier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3" y="1434012"/>
            <a:ext cx="11495315" cy="53155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200" dirty="0"/>
              <a:t>•	</a:t>
            </a:r>
            <a:r>
              <a:rPr lang="pl-PL" sz="2200" b="1" dirty="0">
                <a:solidFill>
                  <a:srgbClr val="EB1D8E"/>
                </a:solidFill>
              </a:rPr>
              <a:t>Reorganizacja pracy pracowników urzędów </a:t>
            </a:r>
            <a:r>
              <a:rPr lang="pl-PL" sz="2200" dirty="0"/>
              <a:t>gminy, powołanie straży gminnej i podejmowanie współpracy międzygminnej w ramach Metropolii Krakowskiej;</a:t>
            </a:r>
          </a:p>
          <a:p>
            <a:pPr marL="0" indent="0" algn="ctr">
              <a:buNone/>
            </a:pPr>
            <a:r>
              <a:rPr lang="pl-PL" sz="2200" dirty="0"/>
              <a:t>•	</a:t>
            </a:r>
            <a:r>
              <a:rPr lang="pl-PL" sz="2200" b="1" dirty="0">
                <a:solidFill>
                  <a:srgbClr val="EB1D8E"/>
                </a:solidFill>
              </a:rPr>
              <a:t>Zapewnienie skutecznego działania </a:t>
            </a:r>
            <a:r>
              <a:rPr lang="pl-PL" sz="2200" b="1" dirty="0" err="1">
                <a:solidFill>
                  <a:srgbClr val="EB1D8E"/>
                </a:solidFill>
              </a:rPr>
              <a:t>Ekodoradcy</a:t>
            </a:r>
            <a:r>
              <a:rPr lang="pl-PL" sz="2200" dirty="0"/>
              <a:t>;</a:t>
            </a:r>
          </a:p>
          <a:p>
            <a:pPr marL="0" indent="0" algn="ctr">
              <a:buNone/>
            </a:pPr>
            <a:r>
              <a:rPr lang="pl-PL" sz="2200" dirty="0"/>
              <a:t>•	</a:t>
            </a:r>
            <a:r>
              <a:rPr lang="pl-PL" sz="2200" b="1" dirty="0">
                <a:solidFill>
                  <a:srgbClr val="EB1D8E"/>
                </a:solidFill>
              </a:rPr>
              <a:t>Działania informacyjno-promocyjne</a:t>
            </a:r>
            <a:r>
              <a:rPr lang="pl-PL" sz="2200" dirty="0"/>
              <a:t>, w tym prowadzenie punkt obsługi Programu Czyste Powietrze, realizacja edukacji ekologicznej i informowanie o zaletach wymiany kotła oraz o dostępnych dofinasowaniach. Dostarczenie do mieszkańców deklaracji CEEB listownie, zamieszczanie informacji i odnośników na stronie internetowej urzędu gminy. Organizowane są także spotkania z mieszkańcami.</a:t>
            </a:r>
          </a:p>
          <a:p>
            <a:pPr marL="0" indent="0" algn="ctr">
              <a:buNone/>
            </a:pPr>
            <a:r>
              <a:rPr lang="pl-PL" sz="2200" dirty="0"/>
              <a:t>•	</a:t>
            </a:r>
            <a:r>
              <a:rPr lang="pl-PL" sz="2200" b="1" dirty="0">
                <a:solidFill>
                  <a:srgbClr val="EB1D8E"/>
                </a:solidFill>
              </a:rPr>
              <a:t>Próba pozyskiwania środków zewnętrznych </a:t>
            </a:r>
            <a:r>
              <a:rPr lang="pl-PL" sz="2200" dirty="0"/>
              <a:t>na działania związane z ochrona powietrza;</a:t>
            </a:r>
          </a:p>
          <a:p>
            <a:pPr marL="0" indent="0" algn="ctr">
              <a:buNone/>
            </a:pPr>
            <a:r>
              <a:rPr lang="pl-PL" sz="2200" dirty="0"/>
              <a:t>•	Przyjęcie uchwał w sprawie </a:t>
            </a:r>
            <a:r>
              <a:rPr lang="pl-PL" sz="2200" b="1" dirty="0">
                <a:solidFill>
                  <a:srgbClr val="EB1D8E"/>
                </a:solidFill>
              </a:rPr>
              <a:t>udzielenia wsparcia dla mieszkańców </a:t>
            </a:r>
            <a:r>
              <a:rPr lang="pl-PL" sz="2200" dirty="0"/>
              <a:t>w zakresie wymiany starych źródeł ciepła na nowe ekologiczne źródła grzewcze, uruchomienie dodatkowego dofinansowania ze środków gminnych. Uruchomienie i obsługa programów osłonowych</a:t>
            </a:r>
          </a:p>
        </p:txBody>
      </p:sp>
    </p:spTree>
    <p:extLst>
      <p:ext uri="{BB962C8B-B14F-4D97-AF65-F5344CB8AC3E}">
        <p14:creationId xmlns:p14="http://schemas.microsoft.com/office/powerpoint/2010/main" val="2780559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Ocena koordynacji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603295"/>
            <a:ext cx="4065528" cy="475816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Jak Pan/Pani ocenia koordynację działań w zakresie wdrażania Programu?– INSTYTUCJE SZCZEBLA KRAJOWEGO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4" y="4358440"/>
            <a:ext cx="4157062" cy="132556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Jak Pan/Pani ocenia dotychczasową koordynację działań w zakresie wdrażania Programu ochrony powietrza? –SAMORZĄDY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6" name="Wykres 5" descr="Wykres odpowiada na pytanie: Jak Pan/Pani ocenia koordynację działań w zakresie wdrażania Programu?">
            <a:extLst>
              <a:ext uri="{FF2B5EF4-FFF2-40B4-BE49-F238E27FC236}">
                <a16:creationId xmlns:a16="http://schemas.microsoft.com/office/drawing/2014/main" id="{7620F543-5003-CFD6-BC7C-0627FD2A48E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8863541"/>
              </p:ext>
            </p:extLst>
          </p:nvPr>
        </p:nvGraphicFramePr>
        <p:xfrm>
          <a:off x="4678681" y="1231532"/>
          <a:ext cx="7280238" cy="2197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Wykres 6" descr="Wykres odpowiada na pytanie: Jak Pan/Pani ocenia dotychczasową koordynację działań w zakresie wdrażania Programu ochrony powietrza?">
            <a:extLst>
              <a:ext uri="{FF2B5EF4-FFF2-40B4-BE49-F238E27FC236}">
                <a16:creationId xmlns:a16="http://schemas.microsoft.com/office/drawing/2014/main" id="{7F7008FB-8E7C-7139-8E51-9A2D1FDE33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0518855"/>
              </p:ext>
            </p:extLst>
          </p:nvPr>
        </p:nvGraphicFramePr>
        <p:xfrm>
          <a:off x="4678681" y="3897576"/>
          <a:ext cx="3483542" cy="2960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Wykres 7" descr="Wykres odpowiada na pytanie: Jak Pan/Pani ocenia dotychczasową koordynację działań w zakresie wdrażania Programu ochrony powietrza?">
            <a:extLst>
              <a:ext uri="{FF2B5EF4-FFF2-40B4-BE49-F238E27FC236}">
                <a16:creationId xmlns:a16="http://schemas.microsoft.com/office/drawing/2014/main" id="{1329EB46-1463-ACC8-F201-EB05054F73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1177862"/>
              </p:ext>
            </p:extLst>
          </p:nvPr>
        </p:nvGraphicFramePr>
        <p:xfrm>
          <a:off x="8479857" y="3800104"/>
          <a:ext cx="3479061" cy="3057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930714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Adekwatność przypisania jednostkom działań i możliwości wdrożenia działań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603295"/>
            <a:ext cx="4065528" cy="475816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W jakim stopniu, Pana/i zdaniem, obowiązki, dotyczące POP, nałożone na JST są adekwatne pod względem możliwości powiatu do ich wdrożenia? - POWIATY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4" y="4358440"/>
            <a:ext cx="4157062" cy="132556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W jakim stopniu Powiat, który Pan/i reprezentuje jest przygotowany do wdrożenia działań naprawczych? - POWIATY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3" name="Wykres 2" descr="Wykres odpowiada na pytanie: W jakim stopniu, Pana/i zdaniem, obowiązki, dotyczące POP, nałożone na JST są adekwatne pod względem możliwości powiatu do ich wdrożenia?">
            <a:extLst>
              <a:ext uri="{FF2B5EF4-FFF2-40B4-BE49-F238E27FC236}">
                <a16:creationId xmlns:a16="http://schemas.microsoft.com/office/drawing/2014/main" id="{B35D7F29-93E7-A5D2-E40B-883DD965B8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3331027"/>
              </p:ext>
            </p:extLst>
          </p:nvPr>
        </p:nvGraphicFramePr>
        <p:xfrm>
          <a:off x="5032210" y="1603295"/>
          <a:ext cx="6845365" cy="2208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Wykres 9" descr="Wykres odpowiada na pytanie: W jakim stopniu Powiat, który Pan/i reprezentuje jest przygotowany do wdrożenia działań naprawczych?">
            <a:extLst>
              <a:ext uri="{FF2B5EF4-FFF2-40B4-BE49-F238E27FC236}">
                <a16:creationId xmlns:a16="http://schemas.microsoft.com/office/drawing/2014/main" id="{D2EF69A9-BCB6-22DA-9EDD-D3BF36AB2D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5807672"/>
              </p:ext>
            </p:extLst>
          </p:nvPr>
        </p:nvGraphicFramePr>
        <p:xfrm>
          <a:off x="5032210" y="4225731"/>
          <a:ext cx="6845364" cy="2386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92631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Adekwatność przypisania jednostkom działań i możliwości wdrożenia działań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603295"/>
            <a:ext cx="4065528" cy="475816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sz="2200" dirty="0">
                <a:solidFill>
                  <a:srgbClr val="EB1D8E"/>
                </a:solidFill>
              </a:rPr>
              <a:t>W jakim stopniu, Pana/i zdaniem, obowiązki, dotyczące POP, nałożone na JST są adekwatne pod względem możliwości gminy do ich wdrożenia? - GMINY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4" y="4358440"/>
            <a:ext cx="4157062" cy="132556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W jakim stopniu Gmina, którą Pan/i reprezentuje jest przygotowana do wdrożenia działań naprawczych? - POWIATY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6" name="Wykres 5" descr="Wykres odpowiada na pytanie: W jakim stopniu, Pana/i zdaniem, obowiązki, dotyczące POP, nałożone na JST są adekwatne pod względem możliwości gminy do ich wdrożenia?">
            <a:extLst>
              <a:ext uri="{FF2B5EF4-FFF2-40B4-BE49-F238E27FC236}">
                <a16:creationId xmlns:a16="http://schemas.microsoft.com/office/drawing/2014/main" id="{58D26F97-D44E-3BB3-D7A9-691B65E87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6989479"/>
              </p:ext>
            </p:extLst>
          </p:nvPr>
        </p:nvGraphicFramePr>
        <p:xfrm>
          <a:off x="5367564" y="1675006"/>
          <a:ext cx="6591354" cy="21269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Wykres 6" descr="Wykres odpowiada na pytanie: W jakim stopniu Gmina, którą Pan/i reprezentuje jest przygotowana do wdrożenia działań naprawczych?">
            <a:extLst>
              <a:ext uri="{FF2B5EF4-FFF2-40B4-BE49-F238E27FC236}">
                <a16:creationId xmlns:a16="http://schemas.microsoft.com/office/drawing/2014/main" id="{BDE97CE8-5D27-698D-23C1-0976B409AD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2598477"/>
              </p:ext>
            </p:extLst>
          </p:nvPr>
        </p:nvGraphicFramePr>
        <p:xfrm>
          <a:off x="5367564" y="4358440"/>
          <a:ext cx="6591353" cy="22348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633095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Oczekiwania mieszkańców w kontekście jakości powietrza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3" y="1603295"/>
            <a:ext cx="5182059" cy="11522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200" dirty="0">
                <a:solidFill>
                  <a:srgbClr val="EB1D8E"/>
                </a:solidFill>
              </a:rPr>
              <a:t>W jaki sposób, Pana/i zdaniem, mieszkańcy Powiatu, który Pan/i reprezentuje oceniają wdrażanie działań naprawczych? - POWIAT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3" name="Wykres 2" descr="Wykres odpowiada na pytanie: W jaki sposób, Pana/i zdaniem, mieszkańcy Powiatu, który Pan/i reprezentuje oceniają wdrażanie działań naprawczych?">
            <a:extLst>
              <a:ext uri="{FF2B5EF4-FFF2-40B4-BE49-F238E27FC236}">
                <a16:creationId xmlns:a16="http://schemas.microsoft.com/office/drawing/2014/main" id="{74BBAEEB-5935-6835-71CB-6286946C97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06863880"/>
              </p:ext>
            </p:extLst>
          </p:nvPr>
        </p:nvGraphicFramePr>
        <p:xfrm>
          <a:off x="352425" y="2877954"/>
          <a:ext cx="5743575" cy="3474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Symbol zastępczy zawartości 3">
            <a:extLst>
              <a:ext uri="{FF2B5EF4-FFF2-40B4-BE49-F238E27FC236}">
                <a16:creationId xmlns:a16="http://schemas.microsoft.com/office/drawing/2014/main" id="{63C8979F-79F3-ED43-D00F-E2EEB904A0C7}"/>
              </a:ext>
            </a:extLst>
          </p:cNvPr>
          <p:cNvSpPr txBox="1">
            <a:spLocks/>
          </p:cNvSpPr>
          <p:nvPr/>
        </p:nvSpPr>
        <p:spPr>
          <a:xfrm>
            <a:off x="6897378" y="1627593"/>
            <a:ext cx="5076909" cy="1325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sz="2200" dirty="0">
                <a:solidFill>
                  <a:srgbClr val="EB1D8E"/>
                </a:solidFill>
              </a:rPr>
              <a:t>W jaki sposób, Pana/i zdaniem, mieszkańcy Powiatu, który Pan/i reprezentuje oceniają wdrażanie działań naprawczych? - GMINA</a:t>
            </a:r>
          </a:p>
        </p:txBody>
      </p:sp>
      <p:graphicFrame>
        <p:nvGraphicFramePr>
          <p:cNvPr id="13" name="Wykres 12" descr="Wykres odpowiada na pytanie: W jaki sposób, Pana/i zdaniem, mieszkańcy Gminy, którą Pan/i reprezentuje oceniają wdrażanie działań naprawczych?">
            <a:extLst>
              <a:ext uri="{FF2B5EF4-FFF2-40B4-BE49-F238E27FC236}">
                <a16:creationId xmlns:a16="http://schemas.microsoft.com/office/drawing/2014/main" id="{F94C7080-54F4-ACEB-4B9F-1A7F804EE3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6570607"/>
              </p:ext>
            </p:extLst>
          </p:nvPr>
        </p:nvGraphicFramePr>
        <p:xfrm>
          <a:off x="6234393" y="2877954"/>
          <a:ext cx="5724525" cy="34747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874132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Oczekiwania mieszkańców w kontekście jakości powietrza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sp>
        <p:nvSpPr>
          <p:cNvPr id="8" name="Symbol zastępczy zawartości 4">
            <a:extLst>
              <a:ext uri="{FF2B5EF4-FFF2-40B4-BE49-F238E27FC236}">
                <a16:creationId xmlns:a16="http://schemas.microsoft.com/office/drawing/2014/main" id="{6CDAB873-FACB-FE0A-1C89-7ACB5367EF10}"/>
              </a:ext>
            </a:extLst>
          </p:cNvPr>
          <p:cNvSpPr txBox="1">
            <a:spLocks/>
          </p:cNvSpPr>
          <p:nvPr/>
        </p:nvSpPr>
        <p:spPr>
          <a:xfrm>
            <a:off x="406400" y="1698082"/>
            <a:ext cx="11567886" cy="4744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l-PL" b="1" dirty="0"/>
              <a:t>Działania, jakie zdaniem mieszkańców powinny być zawarte w POP:</a:t>
            </a:r>
          </a:p>
          <a:p>
            <a:r>
              <a:rPr lang="pl-PL" dirty="0"/>
              <a:t>Uproszczone procedury dotacyjne.</a:t>
            </a:r>
          </a:p>
          <a:p>
            <a:r>
              <a:rPr lang="pl-PL" dirty="0"/>
              <a:t>Przedłużenie wymiany nieefektywnych źródeł ciepła - w obecnej sytuacji gospodarczo-politycznej mieszkańcy zgłaszają problemy z terminową wymianą kotłów.</a:t>
            </a:r>
          </a:p>
          <a:p>
            <a:r>
              <a:rPr lang="pl-PL" dirty="0"/>
              <a:t>Mieszkańcy reagują w większości negatywnie na wszelkiego rodzaju ograniczenia, stąd zapisy POP powinny zostać dostosowane do realnego stanu rynku ogrzewania oraz w ślad za zmianami powinny powstać bardziej korzystne dla mieszkańców formy wsparcia, które pozwolą na realizację założeń POP.</a:t>
            </a:r>
          </a:p>
        </p:txBody>
      </p:sp>
    </p:spTree>
    <p:extLst>
      <p:ext uri="{BB962C8B-B14F-4D97-AF65-F5344CB8AC3E}">
        <p14:creationId xmlns:p14="http://schemas.microsoft.com/office/powerpoint/2010/main" val="19510702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Ocena problemu jakości powietrza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D476B7C1-7505-4A02-BA7E-5B08AA2847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7714" y="1603295"/>
            <a:ext cx="4489040" cy="157044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Czy na terenie Pana/i Gminy/ Powiatu odczuwalny jest problem związany z jakością powietrza?</a:t>
            </a: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EC00D41-FEDE-4C48-8CC3-997B644C1C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7714" y="4358440"/>
            <a:ext cx="4152155" cy="132556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pl-PL" dirty="0">
                <a:solidFill>
                  <a:srgbClr val="EB1D8E"/>
                </a:solidFill>
              </a:rPr>
              <a:t>Dla jakich grup interesariuszy Państwa Powiatu najbardziej odczuwalny jest problem związany z jakością powietrza?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442656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graphicFrame>
        <p:nvGraphicFramePr>
          <p:cNvPr id="3" name="Wykres 2" descr="Wykres odpowiada na pytanie: Czy na terenie Pana/i Gminy odczuwalny jest problem związany z jakością powietrza?">
            <a:extLst>
              <a:ext uri="{FF2B5EF4-FFF2-40B4-BE49-F238E27FC236}">
                <a16:creationId xmlns:a16="http://schemas.microsoft.com/office/drawing/2014/main" id="{C88988A0-7357-0F1C-AF0F-7D145B1D95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3555302"/>
              </p:ext>
            </p:extLst>
          </p:nvPr>
        </p:nvGraphicFramePr>
        <p:xfrm>
          <a:off x="5058476" y="1413157"/>
          <a:ext cx="3137035" cy="1950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Wykres 7" descr="Wykres odpowiada na pytanie: Czy na terenie Pana/i powiatu odczuwalny jest problem związany z jakością powietrza?">
            <a:extLst>
              <a:ext uri="{FF2B5EF4-FFF2-40B4-BE49-F238E27FC236}">
                <a16:creationId xmlns:a16="http://schemas.microsoft.com/office/drawing/2014/main" id="{E28516F3-7F70-CAE5-E238-19464CF6798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02887171"/>
              </p:ext>
            </p:extLst>
          </p:nvPr>
        </p:nvGraphicFramePr>
        <p:xfrm>
          <a:off x="8547234" y="1413157"/>
          <a:ext cx="3427052" cy="1962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Wykres 9" descr="Wykres odpowiada na pytanie: Dla jakich grup interesariuszy Państwa Powiatu najbardziej odczuwalny jest problem związany z jakością powietrza?">
            <a:extLst>
              <a:ext uri="{FF2B5EF4-FFF2-40B4-BE49-F238E27FC236}">
                <a16:creationId xmlns:a16="http://schemas.microsoft.com/office/drawing/2014/main" id="{52B678D1-0280-043B-1DB2-23D16DA9ED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8346646"/>
              </p:ext>
            </p:extLst>
          </p:nvPr>
        </p:nvGraphicFramePr>
        <p:xfrm>
          <a:off x="5058476" y="3681352"/>
          <a:ext cx="6915810" cy="3176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390689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Oceny wpływu POP na aspekty społeczne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4860758" y="6503330"/>
            <a:ext cx="709816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sp>
        <p:nvSpPr>
          <p:cNvPr id="6" name="Symbol zastępczy zawartości 4">
            <a:extLst>
              <a:ext uri="{FF2B5EF4-FFF2-40B4-BE49-F238E27FC236}">
                <a16:creationId xmlns:a16="http://schemas.microsoft.com/office/drawing/2014/main" id="{DF395931-7C29-D4A3-7A7D-6164BDA63DC4}"/>
              </a:ext>
            </a:extLst>
          </p:cNvPr>
          <p:cNvSpPr txBox="1">
            <a:spLocks/>
          </p:cNvSpPr>
          <p:nvPr/>
        </p:nvSpPr>
        <p:spPr>
          <a:xfrm>
            <a:off x="217714" y="1305374"/>
            <a:ext cx="11451772" cy="1325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dirty="0">
                <a:solidFill>
                  <a:srgbClr val="EB1D8E"/>
                </a:solidFill>
              </a:rPr>
              <a:t>Proszę ocenić wpływ Programu na poszczególne aspekty:</a:t>
            </a:r>
          </a:p>
        </p:txBody>
      </p:sp>
      <p:graphicFrame>
        <p:nvGraphicFramePr>
          <p:cNvPr id="10" name="Wykres 9" descr="Na wykresie oceniono aspekty takie, jak:&#10;- Jakość powietrza&#10;- Zdrowie mieszkańców&#10;- Rozwój gospodarczy regionu&#10;- Koszty gospodarstwa domowego (w tym koszty ogrzewania)&#10;- Sytuacja osób najuboższych">
            <a:extLst>
              <a:ext uri="{FF2B5EF4-FFF2-40B4-BE49-F238E27FC236}">
                <a16:creationId xmlns:a16="http://schemas.microsoft.com/office/drawing/2014/main" id="{0A69D982-A06D-3AB6-7B44-44525FCF6D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497048"/>
              </p:ext>
            </p:extLst>
          </p:nvPr>
        </p:nvGraphicFramePr>
        <p:xfrm>
          <a:off x="6286499" y="1967598"/>
          <a:ext cx="5408840" cy="4781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Wykres 10" descr="Na wykresie oceniono aspekty takie, jak:&#10;- Jakość powietrza&#10;- Zdrowie mieszkańców&#10;- Rozwój gospodarczy regionu&#10;- Koszty gospodarstwa domowego (w tym koszty ogrzewania)&#10;- Sytuacja osób najuboższych">
            <a:extLst>
              <a:ext uri="{FF2B5EF4-FFF2-40B4-BE49-F238E27FC236}">
                <a16:creationId xmlns:a16="http://schemas.microsoft.com/office/drawing/2014/main" id="{E1646C75-FD02-FFD7-6DAE-B3A581F8FF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2094271"/>
              </p:ext>
            </p:extLst>
          </p:nvPr>
        </p:nvGraphicFramePr>
        <p:xfrm>
          <a:off x="191861" y="1967598"/>
          <a:ext cx="5408839" cy="4781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0621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Oceny wpływu POP na aspekty społeczne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503330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sp>
        <p:nvSpPr>
          <p:cNvPr id="6" name="Symbol zastępczy zawartości 4">
            <a:extLst>
              <a:ext uri="{FF2B5EF4-FFF2-40B4-BE49-F238E27FC236}">
                <a16:creationId xmlns:a16="http://schemas.microsoft.com/office/drawing/2014/main" id="{DF395931-7C29-D4A3-7A7D-6164BDA63DC4}"/>
              </a:ext>
            </a:extLst>
          </p:cNvPr>
          <p:cNvSpPr txBox="1">
            <a:spLocks/>
          </p:cNvSpPr>
          <p:nvPr/>
        </p:nvSpPr>
        <p:spPr>
          <a:xfrm>
            <a:off x="217714" y="1305374"/>
            <a:ext cx="11451772" cy="1325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dirty="0">
                <a:solidFill>
                  <a:srgbClr val="EB1D8E"/>
                </a:solidFill>
              </a:rPr>
              <a:t>Jak, Pana/i zdaniem, realizacja POP wpływa na funkcjonowanie domowników (komfort) mieszkańców?</a:t>
            </a:r>
          </a:p>
        </p:txBody>
      </p:sp>
      <p:graphicFrame>
        <p:nvGraphicFramePr>
          <p:cNvPr id="3" name="Wykres 2" descr="Wykres odpowiada na pytanie: Jak, Pana/i zdaniem, realizacja POP wpływa na funkcjonowanie domowników (komfort) mieszkańców Państwa gminy?">
            <a:extLst>
              <a:ext uri="{FF2B5EF4-FFF2-40B4-BE49-F238E27FC236}">
                <a16:creationId xmlns:a16="http://schemas.microsoft.com/office/drawing/2014/main" id="{AA8F0965-633D-53EB-C1D8-E529F012D2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1726022"/>
              </p:ext>
            </p:extLst>
          </p:nvPr>
        </p:nvGraphicFramePr>
        <p:xfrm>
          <a:off x="537027" y="2457449"/>
          <a:ext cx="5324757" cy="36545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Wykres 3" descr="Wykres odpowiada na pytanie: Jak, Pana/i zdaniem, realizacja POP wpływa na funkcjonowanie domowników (komfort) mieszkańców Państwa Powiatu?">
            <a:extLst>
              <a:ext uri="{FF2B5EF4-FFF2-40B4-BE49-F238E27FC236}">
                <a16:creationId xmlns:a16="http://schemas.microsoft.com/office/drawing/2014/main" id="{EC56EFF7-4F3F-5529-22EE-89BD6C5DA3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0337852"/>
              </p:ext>
            </p:extLst>
          </p:nvPr>
        </p:nvGraphicFramePr>
        <p:xfrm>
          <a:off x="6147362" y="2504961"/>
          <a:ext cx="5467830" cy="36070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868690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516" y="10844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Oceny wpływu POP na aspekty społeczne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503330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sp>
        <p:nvSpPr>
          <p:cNvPr id="6" name="Symbol zastępczy zawartości 4">
            <a:extLst>
              <a:ext uri="{FF2B5EF4-FFF2-40B4-BE49-F238E27FC236}">
                <a16:creationId xmlns:a16="http://schemas.microsoft.com/office/drawing/2014/main" id="{DF395931-7C29-D4A3-7A7D-6164BDA63DC4}"/>
              </a:ext>
            </a:extLst>
          </p:cNvPr>
          <p:cNvSpPr txBox="1">
            <a:spLocks/>
          </p:cNvSpPr>
          <p:nvPr/>
        </p:nvSpPr>
        <p:spPr>
          <a:xfrm>
            <a:off x="217714" y="1305374"/>
            <a:ext cx="11451772" cy="1325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dirty="0">
                <a:solidFill>
                  <a:srgbClr val="EB1D8E"/>
                </a:solidFill>
              </a:rPr>
              <a:t>Jak, Pana/i zdaniem, realizacja POP wpływa na zdrowie mieszkańców?</a:t>
            </a:r>
          </a:p>
        </p:txBody>
      </p:sp>
      <p:graphicFrame>
        <p:nvGraphicFramePr>
          <p:cNvPr id="5" name="Wykres 4" descr="Wykres odpowiada na pytanie: Jak, Pana/i zdaniem, realizacja POP wpływa na zdrowie mieszkańców Państwa gminy?">
            <a:extLst>
              <a:ext uri="{FF2B5EF4-FFF2-40B4-BE49-F238E27FC236}">
                <a16:creationId xmlns:a16="http://schemas.microsoft.com/office/drawing/2014/main" id="{B82A3ED3-6E87-27DA-AD28-580EB0A7ABD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36665892"/>
              </p:ext>
            </p:extLst>
          </p:nvPr>
        </p:nvGraphicFramePr>
        <p:xfrm>
          <a:off x="217714" y="2330327"/>
          <a:ext cx="5375302" cy="3974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Wykres 6" descr="Wykres odpowiada na pytanie: Jak, Pana/i zdaniem, realizacja POP wpływa na zdrowie mieszkańców Państwa gminy?">
            <a:extLst>
              <a:ext uri="{FF2B5EF4-FFF2-40B4-BE49-F238E27FC236}">
                <a16:creationId xmlns:a16="http://schemas.microsoft.com/office/drawing/2014/main" id="{0DA7ACD2-DF64-11B3-DA55-E568B1D185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1727841"/>
              </p:ext>
            </p:extLst>
          </p:nvPr>
        </p:nvGraphicFramePr>
        <p:xfrm>
          <a:off x="5986914" y="2379607"/>
          <a:ext cx="5682572" cy="36361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2308266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093674D-4BDC-4BB3-8E59-100DDB909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189"/>
            <a:ext cx="10515600" cy="1325563"/>
          </a:xfrm>
        </p:spPr>
        <p:txBody>
          <a:bodyPr/>
          <a:lstStyle/>
          <a:p>
            <a:pPr algn="ctr"/>
            <a:r>
              <a:rPr lang="pl-PL" b="1" dirty="0">
                <a:solidFill>
                  <a:schemeClr val="accent1"/>
                </a:solidFill>
              </a:rPr>
              <a:t>Oceny wpływu POP na aspekty gospodarcze</a:t>
            </a:r>
          </a:p>
        </p:txBody>
      </p:sp>
      <p:sp>
        <p:nvSpPr>
          <p:cNvPr id="9" name="pole tekstowe 8">
            <a:extLst>
              <a:ext uri="{FF2B5EF4-FFF2-40B4-BE49-F238E27FC236}">
                <a16:creationId xmlns:a16="http://schemas.microsoft.com/office/drawing/2014/main" id="{7B347349-6C42-7305-52BF-8A9C8DA22FB8}"/>
              </a:ext>
            </a:extLst>
          </p:cNvPr>
          <p:cNvSpPr txBox="1"/>
          <p:nvPr/>
        </p:nvSpPr>
        <p:spPr>
          <a:xfrm>
            <a:off x="217714" y="6503330"/>
            <a:ext cx="1174120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pl-PL" sz="10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Źródło: Badanie CAWI, opracowanie własne.</a:t>
            </a:r>
          </a:p>
        </p:txBody>
      </p:sp>
      <p:sp>
        <p:nvSpPr>
          <p:cNvPr id="6" name="Symbol zastępczy zawartości 4">
            <a:extLst>
              <a:ext uri="{FF2B5EF4-FFF2-40B4-BE49-F238E27FC236}">
                <a16:creationId xmlns:a16="http://schemas.microsoft.com/office/drawing/2014/main" id="{DF395931-7C29-D4A3-7A7D-6164BDA63DC4}"/>
              </a:ext>
            </a:extLst>
          </p:cNvPr>
          <p:cNvSpPr txBox="1">
            <a:spLocks/>
          </p:cNvSpPr>
          <p:nvPr/>
        </p:nvSpPr>
        <p:spPr>
          <a:xfrm>
            <a:off x="217714" y="1305374"/>
            <a:ext cx="11451772" cy="13255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dirty="0">
                <a:solidFill>
                  <a:srgbClr val="EB1D8E"/>
                </a:solidFill>
              </a:rPr>
              <a:t>Jak, Pana/i zdaniem, realizacja POP wpływa na rozwój gospodarczy na terenie Powiatu, który Pan/i reprezentuje?</a:t>
            </a:r>
          </a:p>
        </p:txBody>
      </p:sp>
      <p:graphicFrame>
        <p:nvGraphicFramePr>
          <p:cNvPr id="3" name="Wykres 2" descr="Wykres odpowiada na pytanie: Jak, Pana/i zdaniem, realizacja POP wpływa na rozwój gospodarczy na terenie Powiatu, który Pan/i reprezentuje?">
            <a:extLst>
              <a:ext uri="{FF2B5EF4-FFF2-40B4-BE49-F238E27FC236}">
                <a16:creationId xmlns:a16="http://schemas.microsoft.com/office/drawing/2014/main" id="{D8FE3A3D-F8A1-E32C-3771-42915AFEB3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3988113"/>
              </p:ext>
            </p:extLst>
          </p:nvPr>
        </p:nvGraphicFramePr>
        <p:xfrm>
          <a:off x="978353" y="2670177"/>
          <a:ext cx="10235293" cy="3113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569730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b="1" dirty="0">
                <a:solidFill>
                  <a:srgbClr val="EB1D8E"/>
                </a:solidFill>
              </a:rPr>
              <a:t>Pożądany kierunek sanacji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sz="3600" dirty="0"/>
              <a:t>Responsywni urzędnicy;</a:t>
            </a:r>
          </a:p>
          <a:p>
            <a:r>
              <a:rPr lang="pl-PL" sz="3600" dirty="0"/>
              <a:t>Zaangażowane gminy;</a:t>
            </a:r>
          </a:p>
          <a:p>
            <a:r>
              <a:rPr lang="pl-PL" sz="3600" dirty="0"/>
              <a:t>Wspierające instytucje szczebla regionalnego i krajowego;</a:t>
            </a:r>
          </a:p>
          <a:p>
            <a:r>
              <a:rPr lang="pl-PL" sz="3600" dirty="0"/>
              <a:t>Aktywni mieszkańcy, świadomi swojej roli w procesie dążenia do oddychania czystym powietrzem.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972572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7E7A6405-6AFB-4325-B2F9-7C3FFAA624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45" r="6483" b="1322"/>
          <a:stretch/>
        </p:blipFill>
        <p:spPr>
          <a:xfrm>
            <a:off x="7471076" y="1665288"/>
            <a:ext cx="4699645" cy="3983421"/>
          </a:xfrm>
          <a:prstGeom prst="rect">
            <a:avLst/>
          </a:prstGeom>
        </p:spPr>
      </p:pic>
      <p:sp>
        <p:nvSpPr>
          <p:cNvPr id="4" name="Symbol zastępczy tekstu 5">
            <a:extLst>
              <a:ext uri="{FF2B5EF4-FFF2-40B4-BE49-F238E27FC236}">
                <a16:creationId xmlns:a16="http://schemas.microsoft.com/office/drawing/2014/main" id="{77A57ED7-02C3-47D6-AA1B-5319BA6DEC9D}"/>
              </a:ext>
            </a:extLst>
          </p:cNvPr>
          <p:cNvSpPr txBox="1">
            <a:spLocks/>
          </p:cNvSpPr>
          <p:nvPr/>
        </p:nvSpPr>
        <p:spPr>
          <a:xfrm>
            <a:off x="1434593" y="1665288"/>
            <a:ext cx="5183188" cy="8337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l-PL" sz="3600" dirty="0">
                <a:solidFill>
                  <a:srgbClr val="EB1D8E"/>
                </a:solidFill>
              </a:rPr>
              <a:t>Dziękuję za uwagę </a:t>
            </a:r>
          </a:p>
        </p:txBody>
      </p:sp>
      <p:sp>
        <p:nvSpPr>
          <p:cNvPr id="8" name="Symbol zastępczy zawartości 3">
            <a:extLst>
              <a:ext uri="{FF2B5EF4-FFF2-40B4-BE49-F238E27FC236}">
                <a16:creationId xmlns:a16="http://schemas.microsoft.com/office/drawing/2014/main" id="{303D9360-7051-4E54-B211-93EEE5006BF0}"/>
              </a:ext>
            </a:extLst>
          </p:cNvPr>
          <p:cNvSpPr txBox="1">
            <a:spLocks/>
          </p:cNvSpPr>
          <p:nvPr/>
        </p:nvSpPr>
        <p:spPr>
          <a:xfrm>
            <a:off x="264415" y="3136402"/>
            <a:ext cx="3761772" cy="21002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b="1" dirty="0">
                <a:solidFill>
                  <a:srgbClr val="EB1D8E"/>
                </a:solidFill>
              </a:rPr>
              <a:t>Zamawiający</a:t>
            </a:r>
          </a:p>
          <a:p>
            <a:r>
              <a:rPr lang="pl-PL" b="1" dirty="0"/>
              <a:t>Województwo Małopolskie</a:t>
            </a:r>
          </a:p>
          <a:p>
            <a:r>
              <a:rPr lang="pl-PL" dirty="0"/>
              <a:t>ul. Basztowa 22 </a:t>
            </a:r>
          </a:p>
          <a:p>
            <a:r>
              <a:rPr lang="pl-PL" dirty="0"/>
              <a:t>31-156 Kraków</a:t>
            </a:r>
          </a:p>
        </p:txBody>
      </p:sp>
      <p:sp>
        <p:nvSpPr>
          <p:cNvPr id="9" name="Symbol zastępczy zawartości 4">
            <a:extLst>
              <a:ext uri="{FF2B5EF4-FFF2-40B4-BE49-F238E27FC236}">
                <a16:creationId xmlns:a16="http://schemas.microsoft.com/office/drawing/2014/main" id="{A783CBFB-1859-4FBB-8CAB-D373DB9642C8}"/>
              </a:ext>
            </a:extLst>
          </p:cNvPr>
          <p:cNvSpPr txBox="1">
            <a:spLocks/>
          </p:cNvSpPr>
          <p:nvPr/>
        </p:nvSpPr>
        <p:spPr>
          <a:xfrm>
            <a:off x="3761772" y="4474442"/>
            <a:ext cx="3902926" cy="21002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sz="2400" b="1" dirty="0">
                <a:solidFill>
                  <a:srgbClr val="EB1D8E"/>
                </a:solidFill>
              </a:rPr>
              <a:t>Wykonawca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l-PL" sz="2400" b="1" dirty="0" err="1"/>
              <a:t>EU-Consult</a:t>
            </a:r>
            <a:r>
              <a:rPr lang="pl-PL" sz="2400" b="1" dirty="0"/>
              <a:t> sp. z o.o.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l-PL" sz="2400" dirty="0"/>
              <a:t>ul. Toruńska 18 C, lok. D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l-PL" sz="2400" dirty="0"/>
              <a:t>80-747 Gdańsk</a:t>
            </a:r>
          </a:p>
        </p:txBody>
      </p:sp>
    </p:spTree>
    <p:extLst>
      <p:ext uri="{BB962C8B-B14F-4D97-AF65-F5344CB8AC3E}">
        <p14:creationId xmlns:p14="http://schemas.microsoft.com/office/powerpoint/2010/main" val="3926467414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2501</Words>
  <Application>Microsoft Office PowerPoint</Application>
  <PresentationFormat>Panoramiczny</PresentationFormat>
  <Paragraphs>192</Paragraphs>
  <Slides>32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Informacje ogólne</vt:lpstr>
      <vt:lpstr>Analiza wdrażanych działań naprawczych została przeprowadzona w kliku aspektach, obejmujących:  1. analizę związaną z aspektem prawnym instytucjonalnym; 2. analizę w kontekście aspektu społecznego; 3. analizę związaną z aspektem gospodarczym.  Badanie objęło elementy przedstawione na poniższym schemacie:</vt:lpstr>
      <vt:lpstr>Analiza danych zastanych </vt:lpstr>
      <vt:lpstr>Ankieta internetowa (CAWI) </vt:lpstr>
      <vt:lpstr>Indywidualne lub telefoniczne/online wywiady pogłębione (IDI/TDI) </vt:lpstr>
      <vt:lpstr>Analiza związana z aspektem prawnym instytucjonalnym</vt:lpstr>
      <vt:lpstr>Prowadzona egzegeza wykazała:</vt:lpstr>
      <vt:lpstr>Prezentacja programu PowerPoint</vt:lpstr>
      <vt:lpstr>Kontekst społeczny i gospodarczy</vt:lpstr>
      <vt:lpstr>Sugestie</vt:lpstr>
      <vt:lpstr>Opinia respondentów reprezentujących instytucje krajowe i lokalne</vt:lpstr>
      <vt:lpstr>Opinia respondentów reprezentujących jednostki naukowe oraz NGO</vt:lpstr>
      <vt:lpstr>Opinia respondentów reprezentujących JST</vt:lpstr>
      <vt:lpstr>Wykorzystanie środków </vt:lpstr>
      <vt:lpstr>Ocena dostępności środków</vt:lpstr>
      <vt:lpstr>Bariery występujące przy wdrażaniu działań naprawczych</vt:lpstr>
      <vt:lpstr>Bariery występujące przy wdrażaniu działań naprawczych</vt:lpstr>
      <vt:lpstr>Niwelowanie napotkanych barier</vt:lpstr>
      <vt:lpstr>Ocena koordynacji</vt:lpstr>
      <vt:lpstr>Adekwatność przypisania jednostkom działań i możliwości wdrożenia działań</vt:lpstr>
      <vt:lpstr>Adekwatność przypisania jednostkom działań i możliwości wdrożenia działań</vt:lpstr>
      <vt:lpstr>Oczekiwania mieszkańców w kontekście jakości powietrza</vt:lpstr>
      <vt:lpstr>Oczekiwania mieszkańców w kontekście jakości powietrza</vt:lpstr>
      <vt:lpstr>Ocena problemu jakości powietrza</vt:lpstr>
      <vt:lpstr>Oceny wpływu POP na aspekty społeczne</vt:lpstr>
      <vt:lpstr>Oceny wpływu POP na aspekty społeczne</vt:lpstr>
      <vt:lpstr>Oceny wpływu POP na aspekty społeczne</vt:lpstr>
      <vt:lpstr>Oceny wpływu POP na aspekty gospodarcze</vt:lpstr>
      <vt:lpstr>Pożądany kierunek sanacji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eu consult</dc:creator>
  <cp:lastModifiedBy>eu consult</cp:lastModifiedBy>
  <cp:revision>33</cp:revision>
  <dcterms:created xsi:type="dcterms:W3CDTF">2021-12-27T21:25:10Z</dcterms:created>
  <dcterms:modified xsi:type="dcterms:W3CDTF">2022-12-06T23:55:42Z</dcterms:modified>
</cp:coreProperties>
</file>