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ink/ink1.xml" ContentType="application/inkml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omments/comment1.xml" ContentType="application/vnd.openxmlformats-officedocument.presentationml.comments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8" r:id="rId3"/>
    <p:sldId id="260" r:id="rId4"/>
    <p:sldId id="281" r:id="rId5"/>
    <p:sldId id="279" r:id="rId6"/>
    <p:sldId id="280" r:id="rId7"/>
    <p:sldId id="265" r:id="rId8"/>
    <p:sldId id="282" r:id="rId9"/>
    <p:sldId id="286" r:id="rId10"/>
    <p:sldId id="263" r:id="rId11"/>
    <p:sldId id="264" r:id="rId12"/>
    <p:sldId id="283" r:id="rId13"/>
    <p:sldId id="287" r:id="rId14"/>
    <p:sldId id="269" r:id="rId15"/>
    <p:sldId id="288" r:id="rId16"/>
    <p:sldId id="268" r:id="rId17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tytuł" id="{49D6B79C-DED0-4603-8970-B12259860EC4}">
          <p14:sldIdLst>
            <p14:sldId id="256"/>
          </p14:sldIdLst>
        </p14:section>
        <p14:section name="plan" id="{8A5F5590-B053-46A6-B020-99AEE5C7099E}">
          <p14:sldIdLst>
            <p14:sldId id="258"/>
          </p14:sldIdLst>
        </p14:section>
        <p14:section name="Sekcja bez tytułu" id="{031FB650-C810-4747-BBA7-0C07E818BB2B}">
          <p14:sldIdLst>
            <p14:sldId id="260"/>
            <p14:sldId id="281"/>
            <p14:sldId id="279"/>
            <p14:sldId id="280"/>
            <p14:sldId id="265"/>
            <p14:sldId id="282"/>
            <p14:sldId id="286"/>
            <p14:sldId id="263"/>
            <p14:sldId id="264"/>
            <p14:sldId id="283"/>
            <p14:sldId id="287"/>
            <p14:sldId id="269"/>
            <p14:sldId id="288"/>
            <p14:sldId id="268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ikołaj Piwowoński" initials="MP" lastIdx="1" clrIdx="0">
    <p:extLst>
      <p:ext uri="{19B8F6BF-5375-455C-9EA6-DF929625EA0E}">
        <p15:presenceInfo xmlns:p15="http://schemas.microsoft.com/office/powerpoint/2012/main" userId="S-1-5-21-3874480852-776836892-1505880146-216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713" autoAdjust="0"/>
    <p:restoredTop sz="94201" autoAdjust="0"/>
  </p:normalViewPr>
  <p:slideViewPr>
    <p:cSldViewPr snapToGrid="0">
      <p:cViewPr varScale="1">
        <p:scale>
          <a:sx n="69" d="100"/>
          <a:sy n="69" d="100"/>
        </p:scale>
        <p:origin x="54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mikpiw\Desktop\Czyste%20Powietrze%20Wykres%202020-2025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mikpiw\Desktop\Czyste%20Powietrze%20Wykres%202020-2025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l-PL" dirty="0"/>
              <a:t>Liczba wniosków złożonych przez Gminny Punkt Konsultacyjno-Informacyjny 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l-PL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Arkusz1!$B$1:$B$2</c:f>
              <c:strCache>
                <c:ptCount val="2"/>
                <c:pt idx="1">
                  <c:v>liczba wniosków o dofinansowanie</c:v>
                </c:pt>
              </c:strCache>
            </c:strRef>
          </c:tx>
          <c:spPr>
            <a:gradFill rotWithShape="1">
              <a:gsLst>
                <a:gs pos="0">
                  <a:schemeClr val="accent6">
                    <a:satMod val="103000"/>
                    <a:lumMod val="102000"/>
                    <a:tint val="94000"/>
                  </a:schemeClr>
                </a:gs>
                <a:gs pos="50000">
                  <a:schemeClr val="accent6">
                    <a:satMod val="110000"/>
                    <a:lumMod val="100000"/>
                    <a:shade val="100000"/>
                  </a:schemeClr>
                </a:gs>
                <a:gs pos="100000">
                  <a:schemeClr val="accent6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Arkusz1!$A$3:$A$8</c:f>
              <c:numCache>
                <c:formatCode>General</c:formatCode>
                <c:ptCount val="6"/>
                <c:pt idx="0">
                  <c:v>2020</c:v>
                </c:pt>
                <c:pt idx="1">
                  <c:v>2021</c:v>
                </c:pt>
                <c:pt idx="2">
                  <c:v>2022</c:v>
                </c:pt>
                <c:pt idx="3">
                  <c:v>2023</c:v>
                </c:pt>
                <c:pt idx="4">
                  <c:v>2024</c:v>
                </c:pt>
                <c:pt idx="5">
                  <c:v>2025</c:v>
                </c:pt>
              </c:numCache>
            </c:numRef>
          </c:cat>
          <c:val>
            <c:numRef>
              <c:f>Arkusz1!$B$3:$B$8</c:f>
              <c:numCache>
                <c:formatCode>General</c:formatCode>
                <c:ptCount val="6"/>
                <c:pt idx="0">
                  <c:v>22</c:v>
                </c:pt>
                <c:pt idx="1">
                  <c:v>161</c:v>
                </c:pt>
                <c:pt idx="2">
                  <c:v>189</c:v>
                </c:pt>
                <c:pt idx="3">
                  <c:v>190</c:v>
                </c:pt>
                <c:pt idx="4">
                  <c:v>206</c:v>
                </c:pt>
                <c:pt idx="5">
                  <c:v>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43D-4DE4-8B1A-3A3EB6DEC4B1}"/>
            </c:ext>
          </c:extLst>
        </c:ser>
        <c:ser>
          <c:idx val="1"/>
          <c:order val="1"/>
          <c:tx>
            <c:strRef>
              <c:f>Arkusz1!$C$1:$C$2</c:f>
              <c:strCache>
                <c:ptCount val="2"/>
                <c:pt idx="1">
                  <c:v>liczba wniosków o płatność</c:v>
                </c:pt>
              </c:strCache>
            </c:strRef>
          </c:tx>
          <c:spPr>
            <a:gradFill rotWithShape="1">
              <a:gsLst>
                <a:gs pos="0">
                  <a:schemeClr val="accent5">
                    <a:satMod val="103000"/>
                    <a:lumMod val="102000"/>
                    <a:tint val="94000"/>
                  </a:schemeClr>
                </a:gs>
                <a:gs pos="50000">
                  <a:schemeClr val="accent5">
                    <a:satMod val="110000"/>
                    <a:lumMod val="100000"/>
                    <a:shade val="100000"/>
                  </a:schemeClr>
                </a:gs>
                <a:gs pos="100000">
                  <a:schemeClr val="accent5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Arkusz1!$A$3:$A$8</c:f>
              <c:numCache>
                <c:formatCode>General</c:formatCode>
                <c:ptCount val="6"/>
                <c:pt idx="0">
                  <c:v>2020</c:v>
                </c:pt>
                <c:pt idx="1">
                  <c:v>2021</c:v>
                </c:pt>
                <c:pt idx="2">
                  <c:v>2022</c:v>
                </c:pt>
                <c:pt idx="3">
                  <c:v>2023</c:v>
                </c:pt>
                <c:pt idx="4">
                  <c:v>2024</c:v>
                </c:pt>
                <c:pt idx="5">
                  <c:v>2025</c:v>
                </c:pt>
              </c:numCache>
            </c:numRef>
          </c:cat>
          <c:val>
            <c:numRef>
              <c:f>Arkusz1!$C$3:$C$8</c:f>
              <c:numCache>
                <c:formatCode>General</c:formatCode>
                <c:ptCount val="6"/>
                <c:pt idx="0">
                  <c:v>0</c:v>
                </c:pt>
                <c:pt idx="1">
                  <c:v>101</c:v>
                </c:pt>
                <c:pt idx="2">
                  <c:v>170</c:v>
                </c:pt>
                <c:pt idx="3">
                  <c:v>160</c:v>
                </c:pt>
                <c:pt idx="4">
                  <c:v>162</c:v>
                </c:pt>
                <c:pt idx="5">
                  <c:v>102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D43D-4DE4-8B1A-3A3EB6DEC4B1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378989504"/>
        <c:axId val="378993824"/>
      </c:barChart>
      <c:catAx>
        <c:axId val="3789895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378993824"/>
        <c:crosses val="autoZero"/>
        <c:auto val="1"/>
        <c:lblAlgn val="ctr"/>
        <c:lblOffset val="100"/>
        <c:noMultiLvlLbl val="0"/>
      </c:catAx>
      <c:valAx>
        <c:axId val="37899382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37898950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l-PL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8"/>
    </mc:Choice>
    <mc:Fallback>
      <c:style val="8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l-PL"/>
              <a:t>Sumaryczna kwota wypłaconych dotacji  (narastająco)  [zł]</a:t>
            </a:r>
            <a:endParaRPr lang="en-US"/>
          </a:p>
        </c:rich>
      </c:tx>
      <c:layout>
        <c:manualLayout>
          <c:xMode val="edge"/>
          <c:yMode val="edge"/>
          <c:x val="0.13371619250262601"/>
          <c:y val="2.435446290738592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Arkusz1!$I$13</c:f>
              <c:strCache>
                <c:ptCount val="1"/>
                <c:pt idx="0">
                  <c:v>Wypłacone dotacje</c:v>
                </c:pt>
              </c:strCache>
            </c:strRef>
          </c:tx>
          <c:spPr>
            <a:gradFill rotWithShape="1">
              <a:gsLst>
                <a:gs pos="0">
                  <a:schemeClr val="accent6">
                    <a:satMod val="103000"/>
                    <a:lumMod val="102000"/>
                    <a:tint val="94000"/>
                  </a:schemeClr>
                </a:gs>
                <a:gs pos="50000">
                  <a:schemeClr val="accent6">
                    <a:satMod val="110000"/>
                    <a:lumMod val="100000"/>
                    <a:shade val="100000"/>
                  </a:schemeClr>
                </a:gs>
                <a:gs pos="100000">
                  <a:schemeClr val="accent6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cat>
            <c:numRef>
              <c:f>Arkusz1!$H$14:$H$17</c:f>
              <c:numCache>
                <c:formatCode>General</c:formatCode>
                <c:ptCount val="4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  <c:pt idx="3">
                  <c:v>2025</c:v>
                </c:pt>
              </c:numCache>
            </c:numRef>
          </c:cat>
          <c:val>
            <c:numRef>
              <c:f>Arkusz1!$I$14:$I$17</c:f>
              <c:numCache>
                <c:formatCode>#,##0.00</c:formatCode>
                <c:ptCount val="4"/>
                <c:pt idx="0">
                  <c:v>4098393.98</c:v>
                </c:pt>
                <c:pt idx="1">
                  <c:v>7978355.7699999996</c:v>
                </c:pt>
                <c:pt idx="2">
                  <c:v>11596940.02</c:v>
                </c:pt>
                <c:pt idx="3">
                  <c:v>14643259.01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95D-4CB5-9B24-16EB7828E0B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-24"/>
        <c:axId val="514800992"/>
        <c:axId val="514801712"/>
      </c:barChart>
      <c:catAx>
        <c:axId val="5148009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514801712"/>
        <c:crosses val="autoZero"/>
        <c:auto val="1"/>
        <c:lblAlgn val="ctr"/>
        <c:lblOffset val="100"/>
        <c:noMultiLvlLbl val="0"/>
      </c:catAx>
      <c:valAx>
        <c:axId val="51480171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514800992"/>
        <c:crosses val="autoZero"/>
        <c:crossBetween val="between"/>
      </c:valAx>
      <c:dTable>
        <c:showHorzBorder val="1"/>
        <c:showVertBorder val="1"/>
        <c:showOutline val="1"/>
        <c:showKeys val="1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</c:dTable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withinLinearReversed" id="26">
  <a:schemeClr val="accent6"/>
</cs:colorStyle>
</file>

<file path=ppt/charts/style1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6-06-08T09:28:20.535" idx="1">
    <p:pos x="7577" y="1381"/>
    <p:text>średnia 3,5 mln zł</p:text>
    <p:extLst>
      <p:ext uri="{C676402C-5697-4E1C-873F-D02D1690AC5C}">
        <p15:threadingInfo xmlns:p15="http://schemas.microsoft.com/office/powerpoint/2012/main" timeZoneBias="-120"/>
      </p:ext>
    </p:extLst>
  </p:cm>
</p:cmLst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6-08T08:22:27.95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1 24575,'0'0'-8191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108B2C-930C-4C9B-9C08-C6A439B99571}" type="datetimeFigureOut">
              <a:rPr lang="pl-PL" smtClean="0"/>
              <a:t>11.06.2026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21E38E-693E-4EEE-BB20-3C35A0265A39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004937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C21E38E-693E-4EEE-BB20-3C35A0265A39}" type="slidenum">
              <a:rPr lang="pl-PL" smtClean="0"/>
              <a:t>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561215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C21E38E-693E-4EEE-BB20-3C35A0265A39}" type="slidenum">
              <a:rPr lang="pl-PL" smtClean="0"/>
              <a:t>7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696529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C21E38E-693E-4EEE-BB20-3C35A0265A39}" type="slidenum">
              <a:rPr lang="pl-PL" smtClean="0"/>
              <a:t>10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066302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C21E38E-693E-4EEE-BB20-3C35A0265A39}" type="slidenum">
              <a:rPr lang="pl-PL" smtClean="0"/>
              <a:t>15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638355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E6BF7C27-F5B1-C50C-4A31-BC806208C5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id="{2F0D1B05-06A3-2293-7AF5-D01B81652C9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/>
              <a:t>Kliknij, aby edytować styl wzorca podtytułu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D8B89DA1-C2D7-783A-69FE-D100FEE661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6EE66-77ED-492E-B5AD-5C330596172E}" type="datetimeFigureOut">
              <a:rPr lang="pl-PL" smtClean="0"/>
              <a:t>11.06.2026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FBDF1BAE-1E88-5814-5E75-329BA942D5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017306AC-16FE-62ED-B6E1-DD2188B018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B3629B-011F-40FF-85B1-0E62BDF6C31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24755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999683F6-3E3B-8049-B41C-5D64EDD89B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89A457DD-E07E-B9F3-5071-2242A2E4C9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DB5FED3D-C1EA-DA96-3CA8-95FC5F37A3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6EE66-77ED-492E-B5AD-5C330596172E}" type="datetimeFigureOut">
              <a:rPr lang="pl-PL" smtClean="0"/>
              <a:t>11.06.2026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6D33AA20-FF88-8BE5-F40B-52450EE884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BA5BA6CB-8B6F-4A83-31E7-5D41011692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B3629B-011F-40FF-85B1-0E62BDF6C31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719858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E499181A-9F91-1ED7-48EB-14926B5980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023CB67C-3B74-C334-EFCE-896309C134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422F8945-7419-BAAA-0CE8-D0EA449D0A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6EE66-77ED-492E-B5AD-5C330596172E}" type="datetimeFigureOut">
              <a:rPr lang="pl-PL" smtClean="0"/>
              <a:t>11.06.2026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6B79EE80-65AB-F5E6-81E1-3DA0985397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D78C6279-3B2A-FA6C-E2FC-A1F563D4A1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B3629B-011F-40FF-85B1-0E62BDF6C31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7999485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B980E1E4-A829-19F3-7995-2A4134EDD9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3D67E3A5-78D7-F4E4-4230-5B52C0CA98E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id="{E5FBC002-22DC-5192-AA06-1D2E7BFF10E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daty 4">
            <a:extLst>
              <a:ext uri="{FF2B5EF4-FFF2-40B4-BE49-F238E27FC236}">
                <a16:creationId xmlns:a16="http://schemas.microsoft.com/office/drawing/2014/main" id="{E3A1933E-9A1D-1371-E169-91E9B03617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6EE66-77ED-492E-B5AD-5C330596172E}" type="datetimeFigureOut">
              <a:rPr lang="pl-PL" smtClean="0"/>
              <a:t>11.06.2026</a:t>
            </a:fld>
            <a:endParaRPr lang="pl-PL"/>
          </a:p>
        </p:txBody>
      </p:sp>
      <p:sp>
        <p:nvSpPr>
          <p:cNvPr id="6" name="Symbol zastępczy stopki 5">
            <a:extLst>
              <a:ext uri="{FF2B5EF4-FFF2-40B4-BE49-F238E27FC236}">
                <a16:creationId xmlns:a16="http://schemas.microsoft.com/office/drawing/2014/main" id="{794C638F-C0BF-E837-6FA0-29CBF509C1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:a16="http://schemas.microsoft.com/office/drawing/2014/main" id="{F066C7D0-5D66-F4D4-EF0D-26F6C72CEB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B3629B-011F-40FF-85B1-0E62BDF6C31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902264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4AB57336-0D48-C7E3-D833-C8B72885ED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F3EDAC1E-E8A0-D25D-A38D-7C069D4F19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id="{E9EA5BC8-7708-584A-53C9-593693DD72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tekstu 4">
            <a:extLst>
              <a:ext uri="{FF2B5EF4-FFF2-40B4-BE49-F238E27FC236}">
                <a16:creationId xmlns:a16="http://schemas.microsoft.com/office/drawing/2014/main" id="{37318E2E-AA7A-2BD3-975D-1087D9A3813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Symbol zastępczy zawartości 5">
            <a:extLst>
              <a:ext uri="{FF2B5EF4-FFF2-40B4-BE49-F238E27FC236}">
                <a16:creationId xmlns:a16="http://schemas.microsoft.com/office/drawing/2014/main" id="{1B4352C8-CDFA-2601-AFEF-D340CCB6D6B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7" name="Symbol zastępczy daty 6">
            <a:extLst>
              <a:ext uri="{FF2B5EF4-FFF2-40B4-BE49-F238E27FC236}">
                <a16:creationId xmlns:a16="http://schemas.microsoft.com/office/drawing/2014/main" id="{66DA41D0-A7C1-AF7E-AFB8-23FB576560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6EE66-77ED-492E-B5AD-5C330596172E}" type="datetimeFigureOut">
              <a:rPr lang="pl-PL" smtClean="0"/>
              <a:t>11.06.2026</a:t>
            </a:fld>
            <a:endParaRPr lang="pl-PL"/>
          </a:p>
        </p:txBody>
      </p:sp>
      <p:sp>
        <p:nvSpPr>
          <p:cNvPr id="8" name="Symbol zastępczy stopki 7">
            <a:extLst>
              <a:ext uri="{FF2B5EF4-FFF2-40B4-BE49-F238E27FC236}">
                <a16:creationId xmlns:a16="http://schemas.microsoft.com/office/drawing/2014/main" id="{C81DEDE1-044D-1E8C-3566-5E35DB4B5A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>
            <a:extLst>
              <a:ext uri="{FF2B5EF4-FFF2-40B4-BE49-F238E27FC236}">
                <a16:creationId xmlns:a16="http://schemas.microsoft.com/office/drawing/2014/main" id="{4210C2BD-B933-532D-36F1-5199D5B0B9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B3629B-011F-40FF-85B1-0E62BDF6C31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665620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C604C0D0-A5EE-DDF8-F8C0-A6D65AA1FE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daty 2">
            <a:extLst>
              <a:ext uri="{FF2B5EF4-FFF2-40B4-BE49-F238E27FC236}">
                <a16:creationId xmlns:a16="http://schemas.microsoft.com/office/drawing/2014/main" id="{5F3F8452-7A53-9091-75C0-B2D36E1374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6EE66-77ED-492E-B5AD-5C330596172E}" type="datetimeFigureOut">
              <a:rPr lang="pl-PL" smtClean="0"/>
              <a:t>11.06.2026</a:t>
            </a:fld>
            <a:endParaRPr lang="pl-PL"/>
          </a:p>
        </p:txBody>
      </p:sp>
      <p:sp>
        <p:nvSpPr>
          <p:cNvPr id="4" name="Symbol zastępczy stopki 3">
            <a:extLst>
              <a:ext uri="{FF2B5EF4-FFF2-40B4-BE49-F238E27FC236}">
                <a16:creationId xmlns:a16="http://schemas.microsoft.com/office/drawing/2014/main" id="{03EAB8D3-4408-BCEB-D104-3EAECF6B21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>
            <a:extLst>
              <a:ext uri="{FF2B5EF4-FFF2-40B4-BE49-F238E27FC236}">
                <a16:creationId xmlns:a16="http://schemas.microsoft.com/office/drawing/2014/main" id="{261FAEB6-EC90-495A-02EE-89AC29E179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B3629B-011F-40FF-85B1-0E62BDF6C31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58444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>
            <a:extLst>
              <a:ext uri="{FF2B5EF4-FFF2-40B4-BE49-F238E27FC236}">
                <a16:creationId xmlns:a16="http://schemas.microsoft.com/office/drawing/2014/main" id="{C82B7E44-1B15-759B-0ED2-E795FCF192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6EE66-77ED-492E-B5AD-5C330596172E}" type="datetimeFigureOut">
              <a:rPr lang="pl-PL" smtClean="0"/>
              <a:t>11.06.2026</a:t>
            </a:fld>
            <a:endParaRPr lang="pl-PL"/>
          </a:p>
        </p:txBody>
      </p:sp>
      <p:sp>
        <p:nvSpPr>
          <p:cNvPr id="3" name="Symbol zastępczy stopki 2">
            <a:extLst>
              <a:ext uri="{FF2B5EF4-FFF2-40B4-BE49-F238E27FC236}">
                <a16:creationId xmlns:a16="http://schemas.microsoft.com/office/drawing/2014/main" id="{CEC15033-03D2-7E3A-0591-98AC4D7D06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B122424A-4A4D-C650-376E-A2EBE9C0E8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B3629B-011F-40FF-85B1-0E62BDF6C31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24789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8112D54B-D4DE-1E31-77A3-C1B1A9D271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8AEE82E1-AEBC-919A-4827-20D4FD94B1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1967339D-2574-B85B-8EEF-E7E6E4ED95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4">
            <a:extLst>
              <a:ext uri="{FF2B5EF4-FFF2-40B4-BE49-F238E27FC236}">
                <a16:creationId xmlns:a16="http://schemas.microsoft.com/office/drawing/2014/main" id="{E2BDFACF-0577-8EB7-D9EA-B5715693E6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6EE66-77ED-492E-B5AD-5C330596172E}" type="datetimeFigureOut">
              <a:rPr lang="pl-PL" smtClean="0"/>
              <a:t>11.06.2026</a:t>
            </a:fld>
            <a:endParaRPr lang="pl-PL"/>
          </a:p>
        </p:txBody>
      </p:sp>
      <p:sp>
        <p:nvSpPr>
          <p:cNvPr id="6" name="Symbol zastępczy stopki 5">
            <a:extLst>
              <a:ext uri="{FF2B5EF4-FFF2-40B4-BE49-F238E27FC236}">
                <a16:creationId xmlns:a16="http://schemas.microsoft.com/office/drawing/2014/main" id="{C858E6E2-7BF6-F5ED-3611-3795F2E861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:a16="http://schemas.microsoft.com/office/drawing/2014/main" id="{87FD9DD3-3456-8E4A-394E-0960E8DA00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B3629B-011F-40FF-85B1-0E62BDF6C31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776018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2E06B916-931F-CE55-BAEE-0966A8F482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obrazu 2">
            <a:extLst>
              <a:ext uri="{FF2B5EF4-FFF2-40B4-BE49-F238E27FC236}">
                <a16:creationId xmlns:a16="http://schemas.microsoft.com/office/drawing/2014/main" id="{CCF91DD9-5C01-61E8-A8E7-7C529317F6F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9EC5A798-2673-E0D4-1086-F053A5C94FE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4">
            <a:extLst>
              <a:ext uri="{FF2B5EF4-FFF2-40B4-BE49-F238E27FC236}">
                <a16:creationId xmlns:a16="http://schemas.microsoft.com/office/drawing/2014/main" id="{E2B8F6A9-8BC7-5060-D51A-5135F3AC8E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6EE66-77ED-492E-B5AD-5C330596172E}" type="datetimeFigureOut">
              <a:rPr lang="pl-PL" smtClean="0"/>
              <a:t>11.06.2026</a:t>
            </a:fld>
            <a:endParaRPr lang="pl-PL"/>
          </a:p>
        </p:txBody>
      </p:sp>
      <p:sp>
        <p:nvSpPr>
          <p:cNvPr id="6" name="Symbol zastępczy stopki 5">
            <a:extLst>
              <a:ext uri="{FF2B5EF4-FFF2-40B4-BE49-F238E27FC236}">
                <a16:creationId xmlns:a16="http://schemas.microsoft.com/office/drawing/2014/main" id="{737A1250-DBAF-93B0-A3D5-79CA84168C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:a16="http://schemas.microsoft.com/office/drawing/2014/main" id="{919B0209-E705-80C8-C5FD-F52C1700C3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B3629B-011F-40FF-85B1-0E62BDF6C31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70195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656F9CF8-B9F2-45CA-3315-A912C4C500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>
            <a:extLst>
              <a:ext uri="{FF2B5EF4-FFF2-40B4-BE49-F238E27FC236}">
                <a16:creationId xmlns:a16="http://schemas.microsoft.com/office/drawing/2014/main" id="{922771BE-396E-B6B7-E561-E9BC83A95D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2B96756D-018E-83B7-6CEC-1D7C6949C8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6EE66-77ED-492E-B5AD-5C330596172E}" type="datetimeFigureOut">
              <a:rPr lang="pl-PL" smtClean="0"/>
              <a:t>11.06.2026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3343BD27-7B2D-69D2-E36D-A24A791268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E3A77F7E-8317-222C-C99E-AD0BB018B2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B3629B-011F-40FF-85B1-0E62BDF6C31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103076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>
            <a:extLst>
              <a:ext uri="{FF2B5EF4-FFF2-40B4-BE49-F238E27FC236}">
                <a16:creationId xmlns:a16="http://schemas.microsoft.com/office/drawing/2014/main" id="{4BCDB1C9-8D6D-6F6A-9D5E-414CD06FD10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>
            <a:extLst>
              <a:ext uri="{FF2B5EF4-FFF2-40B4-BE49-F238E27FC236}">
                <a16:creationId xmlns:a16="http://schemas.microsoft.com/office/drawing/2014/main" id="{93660FC5-DF0B-7720-2FE1-AD3226DD4A3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8DBDD828-C922-50E9-1312-84E5938110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6EE66-77ED-492E-B5AD-5C330596172E}" type="datetimeFigureOut">
              <a:rPr lang="pl-PL" smtClean="0"/>
              <a:t>11.06.2026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A15620CC-805C-C0C3-F668-1CEADC44EA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0B99BA47-3893-3735-5DB3-C9B695F438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B3629B-011F-40FF-85B1-0E62BDF6C31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656101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>
            <a:extLst>
              <a:ext uri="{FF2B5EF4-FFF2-40B4-BE49-F238E27FC236}">
                <a16:creationId xmlns:a16="http://schemas.microsoft.com/office/drawing/2014/main" id="{9C84F768-E630-8BFD-86F0-968FCC5569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C0DD8416-88CD-4DF6-F660-9B3273EFCD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F4A8972D-C944-279B-F808-690D7D2D702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E6EE66-77ED-492E-B5AD-5C330596172E}" type="datetimeFigureOut">
              <a:rPr lang="pl-PL" smtClean="0"/>
              <a:t>11.06.2026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E5E84EF4-0A3D-F887-3D15-01FCF59F68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9604CA62-303E-8368-F535-0C4AA0A9E0A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B3629B-011F-40FF-85B1-0E62BDF6C31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685358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tmp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customXml" Target="../ink/ink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Relationship Id="rId4" Type="http://schemas.openxmlformats.org/officeDocument/2006/relationships/comments" Target="../comments/commen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az 5">
            <a:extLst>
              <a:ext uri="{FF2B5EF4-FFF2-40B4-BE49-F238E27FC236}">
                <a16:creationId xmlns:a16="http://schemas.microsoft.com/office/drawing/2014/main" id="{7AB615F7-21E2-70A7-BDD4-F39026ACF0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000" y="386537"/>
            <a:ext cx="10800000" cy="6084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06212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23DE6D3-13F9-2CD3-5999-0777FA9340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4">
            <a:extLst>
              <a:ext uri="{FF2B5EF4-FFF2-40B4-BE49-F238E27FC236}">
                <a16:creationId xmlns:a16="http://schemas.microsoft.com/office/drawing/2014/main" id="{013B0DC5-4B14-10CC-A71D-A609FE6194F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Podtytuł 6">
            <a:extLst>
              <a:ext uri="{FF2B5EF4-FFF2-40B4-BE49-F238E27FC236}">
                <a16:creationId xmlns:a16="http://schemas.microsoft.com/office/drawing/2014/main" id="{D7E023EB-8BC3-C515-5AFB-0B06EF968B0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5887BB5C-C88E-ED95-C86F-C251D48ED0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000" y="394140"/>
            <a:ext cx="10761353" cy="60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1837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pattFill prst="pct5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A4D76F3-7202-92D1-F289-40E3CD9E1E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EAB8AA46-E4B7-9EFB-1FBA-5AFD9A4C3F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6608" y="210889"/>
            <a:ext cx="11975334" cy="1325563"/>
          </a:xfrm>
        </p:spPr>
        <p:txBody>
          <a:bodyPr>
            <a:normAutofit/>
          </a:bodyPr>
          <a:lstStyle/>
          <a:p>
            <a:br>
              <a:rPr lang="pl-PL" sz="4000" dirty="0">
                <a:latin typeface="Helvetica" panose="020B0604020202020204"/>
                <a:cs typeface="Helvetica" panose="020B0604020202020204"/>
              </a:rPr>
            </a:br>
            <a:endParaRPr lang="pl-PL" sz="4000" dirty="0">
              <a:latin typeface="Helvetica" panose="020B0604020202020204"/>
              <a:cs typeface="Helvetica" panose="020B0604020202020204"/>
            </a:endParaRPr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00E47C00-8CD3-BAD3-0921-ED0C380028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433" y="560169"/>
            <a:ext cx="10800000" cy="6075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54044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C147172-EBF0-230D-9269-D0AB6CE86C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52C845F0-78BF-25C9-8324-AF160078A8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2" y="484765"/>
            <a:ext cx="10697297" cy="601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07437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F2D9EF9-397E-2405-1FA4-3EFE618C08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>
            <a:extLst>
              <a:ext uri="{FF2B5EF4-FFF2-40B4-BE49-F238E27FC236}">
                <a16:creationId xmlns:a16="http://schemas.microsoft.com/office/drawing/2014/main" id="{96845839-9BD4-D376-789E-5856D103FF6D}"/>
              </a:ext>
            </a:extLst>
          </p:cNvPr>
          <p:cNvSpPr>
            <a:spLocks noGrp="1"/>
          </p:cNvSpPr>
          <p:nvPr>
            <p:ph type="subTitle" idx="4294967295"/>
          </p:nvPr>
        </p:nvSpPr>
        <p:spPr>
          <a:xfrm>
            <a:off x="0" y="1685925"/>
            <a:ext cx="7281863" cy="5089525"/>
          </a:xfrm>
        </p:spPr>
        <p:txBody>
          <a:bodyPr>
            <a:normAutofit/>
          </a:bodyPr>
          <a:lstStyle/>
          <a:p>
            <a:r>
              <a:rPr lang="pl-PL" dirty="0"/>
              <a:t> </a:t>
            </a:r>
          </a:p>
          <a:p>
            <a:endParaRPr lang="pl-PL" dirty="0"/>
          </a:p>
        </p:txBody>
      </p:sp>
      <p:pic>
        <p:nvPicPr>
          <p:cNvPr id="4" name="Obraz 3">
            <a:extLst>
              <a:ext uri="{FF2B5EF4-FFF2-40B4-BE49-F238E27FC236}">
                <a16:creationId xmlns:a16="http://schemas.microsoft.com/office/drawing/2014/main" id="{5DE19D56-8775-4F25-0102-E2373CB905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5507" y="510988"/>
            <a:ext cx="10800000" cy="5563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89018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8891EE4-E1B6-2F66-74E0-A695AB5DEE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138E00BA-9DD1-3026-5134-9F1707023C5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29658" y="1318588"/>
            <a:ext cx="11762341" cy="688259"/>
          </a:xfrm>
        </p:spPr>
        <p:txBody>
          <a:bodyPr>
            <a:noAutofit/>
          </a:bodyPr>
          <a:lstStyle/>
          <a:p>
            <a:r>
              <a:rPr lang="pl-PL" sz="4000" b="1" dirty="0">
                <a:latin typeface="Helvetica" panose="020B0604020202020204"/>
                <a:cs typeface="Helvetica" panose="020B0604020202020204"/>
              </a:rPr>
              <a:t>Gminne programy dotacyjne</a:t>
            </a:r>
            <a:br>
              <a:rPr lang="pl-PL" sz="4000" b="1" dirty="0">
                <a:latin typeface="Helvetica" panose="020B0604020202020204"/>
                <a:cs typeface="Helvetica" panose="020B0604020202020204"/>
              </a:rPr>
            </a:br>
            <a:r>
              <a:rPr lang="pl-PL" sz="4000" b="1" dirty="0">
                <a:latin typeface="Helvetica" panose="020B0604020202020204"/>
                <a:cs typeface="Helvetica" panose="020B0604020202020204"/>
              </a:rPr>
              <a:t>Efekty programów PONE oraz PGN.</a:t>
            </a:r>
            <a:br>
              <a:rPr lang="pl-PL" sz="4000" b="1" dirty="0">
                <a:latin typeface="Helvetica" panose="020B0604020202020204"/>
                <a:cs typeface="Helvetica" panose="020B0604020202020204"/>
              </a:rPr>
            </a:br>
            <a:endParaRPr lang="pl-PL" sz="4000" b="1" dirty="0">
              <a:latin typeface="Helvetica" panose="020B0604020202020204"/>
              <a:cs typeface="Helvetica" panose="020B0604020202020204"/>
            </a:endParaRPr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id="{107AFFF4-2980-79E2-72AC-C102C3F1F6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4236" y="1685581"/>
            <a:ext cx="7282150" cy="5089792"/>
          </a:xfrm>
        </p:spPr>
        <p:txBody>
          <a:bodyPr>
            <a:normAutofit/>
          </a:bodyPr>
          <a:lstStyle/>
          <a:p>
            <a:endParaRPr lang="pl-PL" dirty="0"/>
          </a:p>
        </p:txBody>
      </p:sp>
      <p:pic>
        <p:nvPicPr>
          <p:cNvPr id="4" name="Obraz 3">
            <a:extLst>
              <a:ext uri="{FF2B5EF4-FFF2-40B4-BE49-F238E27FC236}">
                <a16:creationId xmlns:a16="http://schemas.microsoft.com/office/drawing/2014/main" id="{D3290EE3-B9B0-DF9C-2E16-A693F8205D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47" y="2578247"/>
            <a:ext cx="6285865" cy="3171825"/>
          </a:xfrm>
          <a:prstGeom prst="rect">
            <a:avLst/>
          </a:prstGeom>
          <a:noFill/>
        </p:spPr>
      </p:pic>
      <p:pic>
        <p:nvPicPr>
          <p:cNvPr id="5" name="Obraz 4">
            <a:extLst>
              <a:ext uri="{FF2B5EF4-FFF2-40B4-BE49-F238E27FC236}">
                <a16:creationId xmlns:a16="http://schemas.microsoft.com/office/drawing/2014/main" id="{605EA672-8E26-F55A-81AB-6A60C38F22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0857" y="2537627"/>
            <a:ext cx="5768830" cy="316910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270635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B8E3A59-7EBE-9CB6-C5F4-EA8D7BB8E3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1FF3557F-C1D6-7A84-3B66-8F592FFD056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>
            <a:normAutofit/>
          </a:bodyPr>
          <a:lstStyle/>
          <a:p>
            <a:r>
              <a:rPr lang="pl-PL" dirty="0"/>
              <a:t>.</a:t>
            </a:r>
          </a:p>
        </p:txBody>
      </p:sp>
      <p:sp>
        <p:nvSpPr>
          <p:cNvPr id="8" name="Podtytuł 7">
            <a:extLst>
              <a:ext uri="{FF2B5EF4-FFF2-40B4-BE49-F238E27FC236}">
                <a16:creationId xmlns:a16="http://schemas.microsoft.com/office/drawing/2014/main" id="{E1B81ACA-B656-1DA4-4898-1EED72BC3F8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DB7BE7E6-6306-8114-5729-D6EDDE6792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377" y="387000"/>
            <a:ext cx="10827246" cy="608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14588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76463F1-C6BA-F4CC-3D7B-95F3997038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63A1EBD6-8BD8-E3B6-ACB9-BB0F206563E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41988" y="1014209"/>
            <a:ext cx="9144000" cy="2387600"/>
          </a:xfrm>
        </p:spPr>
        <p:txBody>
          <a:bodyPr>
            <a:normAutofit/>
          </a:bodyPr>
          <a:lstStyle/>
          <a:p>
            <a:endParaRPr lang="pl-PL" sz="4000" b="1" dirty="0">
              <a:latin typeface="Helvetica" panose="020B0604020202020204"/>
              <a:cs typeface="Helvetica" panose="020B0604020202020204"/>
            </a:endParaRPr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id="{1F07C237-6171-0DD2-7AA7-40BFC536ECD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03197572-39FF-9CE6-8CAF-A4F8BF6EF1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895" y="398930"/>
            <a:ext cx="10772210" cy="6060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57850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az 5">
            <a:extLst>
              <a:ext uri="{FF2B5EF4-FFF2-40B4-BE49-F238E27FC236}">
                <a16:creationId xmlns:a16="http://schemas.microsoft.com/office/drawing/2014/main" id="{7344776D-2392-9974-C34E-A3ED62E7AB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686" y="405000"/>
            <a:ext cx="10750629" cy="60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87053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71FA095-A2EC-B3C5-05E2-18F79EF89F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>
            <a:extLst>
              <a:ext uri="{FF2B5EF4-FFF2-40B4-BE49-F238E27FC236}">
                <a16:creationId xmlns:a16="http://schemas.microsoft.com/office/drawing/2014/main" id="{9FB07225-4D31-0516-6A07-70739362D5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0573" y="247206"/>
            <a:ext cx="8630854" cy="6363588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2" name="Pismo odręczne 1">
                <a:extLst>
                  <a:ext uri="{FF2B5EF4-FFF2-40B4-BE49-F238E27FC236}">
                    <a16:creationId xmlns:a16="http://schemas.microsoft.com/office/drawing/2014/main" id="{ACFA3646-86EE-1E2E-9DF5-60D2FBF1437B}"/>
                  </a:ext>
                </a:extLst>
              </p14:cNvPr>
              <p14:cNvContentPartPr/>
              <p14:nvPr/>
            </p14:nvContentPartPr>
            <p14:xfrm>
              <a:off x="5414449" y="4410311"/>
              <a:ext cx="360" cy="360"/>
            </p14:xfrm>
          </p:contentPart>
        </mc:Choice>
        <mc:Fallback xmlns="">
          <p:pic>
            <p:nvPicPr>
              <p:cNvPr id="2" name="Pismo odręczne 1">
                <a:extLst>
                  <a:ext uri="{FF2B5EF4-FFF2-40B4-BE49-F238E27FC236}">
                    <a16:creationId xmlns:a16="http://schemas.microsoft.com/office/drawing/2014/main" id="{ACFA3646-86EE-1E2E-9DF5-60D2FBF1437B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5405809" y="4401671"/>
                <a:ext cx="18000" cy="180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6438890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BE1885-EDE9-5DD9-453C-3437B6D2E1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820CF491-BDFF-8CAA-07DF-54F040F014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41988" y="1014209"/>
            <a:ext cx="9144000" cy="2387600"/>
          </a:xfrm>
        </p:spPr>
        <p:txBody>
          <a:bodyPr>
            <a:normAutofit/>
          </a:bodyPr>
          <a:lstStyle/>
          <a:p>
            <a:pPr algn="l"/>
            <a:endParaRPr lang="pl-PL" sz="4000" dirty="0"/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id="{4D7726F2-8812-C79A-9C54-F70ABBD374D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pic>
        <p:nvPicPr>
          <p:cNvPr id="5" name="Obraz 4">
            <a:extLst>
              <a:ext uri="{FF2B5EF4-FFF2-40B4-BE49-F238E27FC236}">
                <a16:creationId xmlns:a16="http://schemas.microsoft.com/office/drawing/2014/main" id="{6526B6D3-5C04-171D-5C42-981D9CD7D1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3186" y="405000"/>
            <a:ext cx="10765629" cy="60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35560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34EB95A-32A3-EF69-9B54-B39CB7C242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id="{A7EC1E74-C811-0533-A9FF-B0CEDC8F0C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686" y="405000"/>
            <a:ext cx="10750629" cy="60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53997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Wykres 3">
            <a:extLst>
              <a:ext uri="{FF2B5EF4-FFF2-40B4-BE49-F238E27FC236}">
                <a16:creationId xmlns:a16="http://schemas.microsoft.com/office/drawing/2014/main" id="{26E0DF92-0FF2-22D6-0D3F-DF11BA9196C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17450002"/>
              </p:ext>
            </p:extLst>
          </p:nvPr>
        </p:nvGraphicFramePr>
        <p:xfrm>
          <a:off x="253389" y="1429155"/>
          <a:ext cx="6125377" cy="42335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Wykres 4">
            <a:extLst>
              <a:ext uri="{FF2B5EF4-FFF2-40B4-BE49-F238E27FC236}">
                <a16:creationId xmlns:a16="http://schemas.microsoft.com/office/drawing/2014/main" id="{69F69BD4-17C0-2A51-559B-73A422666BC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82403897"/>
              </p:ext>
            </p:extLst>
          </p:nvPr>
        </p:nvGraphicFramePr>
        <p:xfrm>
          <a:off x="6389781" y="1530849"/>
          <a:ext cx="5638801" cy="37902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56175487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492C9D-14C1-3FD9-5072-E94522609D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B08D116E-3C79-415C-69A2-A3DB5A35A2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686" y="405000"/>
            <a:ext cx="10750629" cy="60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650101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A2F256A9-4CFE-E13C-D1CA-5652C20C57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594" y="402904"/>
            <a:ext cx="10768812" cy="6052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722825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BBF2C0A-ADE5-D373-D067-1631D788FF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>
            <a:extLst>
              <a:ext uri="{FF2B5EF4-FFF2-40B4-BE49-F238E27FC236}">
                <a16:creationId xmlns:a16="http://schemas.microsoft.com/office/drawing/2014/main" id="{E2145E39-BE46-3B8F-F917-2B7C22729A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769" y="405000"/>
            <a:ext cx="10734462" cy="60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0432138"/>
      </p:ext>
    </p:extLst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TM04033917[[fn=Berlin]]</Template>
  <TotalTime>472</TotalTime>
  <Words>35</Words>
  <Application>Microsoft Office PowerPoint</Application>
  <PresentationFormat>Panoramiczny</PresentationFormat>
  <Paragraphs>10</Paragraphs>
  <Slides>16</Slides>
  <Notes>4</Notes>
  <HiddenSlides>0</HiddenSlides>
  <MMClips>0</MMClips>
  <ScaleCrop>false</ScaleCrop>
  <HeadingPairs>
    <vt:vector size="6" baseType="variant">
      <vt:variant>
        <vt:lpstr>Używane czcionki</vt:lpstr>
      </vt:variant>
      <vt:variant>
        <vt:i4>4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Helvetica</vt:lpstr>
      <vt:lpstr>Motyw pakietu Office</vt:lpstr>
      <vt:lpstr>Prezentacja programu PowerPoint</vt:lpstr>
      <vt:lpstr>Prezentacja programu PowerPoint</vt:lpstr>
      <vt:lpstr> </vt:lpstr>
      <vt:lpstr>Prezentacja programu PowerPoint</vt:lpstr>
      <vt:lpstr>Prezentacja programu PowerPoint</vt:lpstr>
      <vt:lpstr>Gminne programy dotacyjne Efekty programów PONE oraz PGN. </vt:lpstr>
      <vt:lpstr>.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Mikołaj Piwowoński</dc:creator>
  <cp:lastModifiedBy>Lidia Kuć</cp:lastModifiedBy>
  <cp:revision>20</cp:revision>
  <dcterms:created xsi:type="dcterms:W3CDTF">2026-06-02T11:52:24Z</dcterms:created>
  <dcterms:modified xsi:type="dcterms:W3CDTF">2026-06-10T22:06:25Z</dcterms:modified>
</cp:coreProperties>
</file>