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86" r:id="rId3"/>
    <p:sldId id="257" r:id="rId4"/>
    <p:sldId id="258" r:id="rId5"/>
    <p:sldId id="284" r:id="rId6"/>
    <p:sldId id="259" r:id="rId7"/>
    <p:sldId id="287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BCEF146-9C30-47E5-B947-BA1DE717E23A}">
  <a:tblStyle styleId="{4BCEF146-9C30-47E5-B947-BA1DE717E2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68127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0589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088ca0ad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5088ca0ad3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5088ca0ad3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l-PL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147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200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5131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088ca0ad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088ca0ad3_0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g5088ca0ad3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l-PL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7314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108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52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0092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739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08aa4f6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508aa4f64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508aa4f64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l-PL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419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508aa4f64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508aa4f643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g508aa4f643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l-PL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304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8885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508aa4f64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508aa4f643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508aa4f643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5471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08aa4f64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08aa4f643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g508aa4f643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88833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508aa4f64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508aa4f643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g508aa4f643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6776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508aa4f64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508aa4f643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g508aa4f643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12267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508aa4f6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508aa4f643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508aa4f643_0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434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5088ca0ad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5088ca0ad3_0_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5088ca0ad3_0_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l-PL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060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8626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2494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876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0790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5836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575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30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483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510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528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główek sekcji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33" name="Google Shape;33;p2"/>
          <p:cNvCxnSpPr/>
          <p:nvPr/>
        </p:nvCxnSpPr>
        <p:spPr>
          <a:xfrm>
            <a:off x="152400" y="243840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9AC38C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4" name="Google Shape;34;p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AC3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ldNum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ytuł pionowy i tekst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12"/>
          <p:cNvCxnSpPr/>
          <p:nvPr/>
        </p:nvCxnSpPr>
        <p:spPr>
          <a:xfrm rot="5400000">
            <a:off x="4021137" y="3278188"/>
            <a:ext cx="6245225" cy="0"/>
          </a:xfrm>
          <a:prstGeom prst="straightConnector1">
            <a:avLst/>
          </a:prstGeom>
          <a:noFill/>
          <a:ln w="9525" cap="flat" cmpd="sng">
            <a:solidFill>
              <a:srgbClr val="9AC38C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12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AC3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bg>
      <p:bgPr>
        <a:solidFill>
          <a:schemeClr val="lt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AC38C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ldNum" idx="12"/>
          </p:nvPr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bg>
      <p:bgPr>
        <a:solidFill>
          <a:schemeClr val="lt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5"/>
          <p:cNvCxnSpPr/>
          <p:nvPr/>
        </p:nvCxnSpPr>
        <p:spPr>
          <a:xfrm rot="10800000" flipH="1">
            <a:off x="4562475" y="1576388"/>
            <a:ext cx="9525" cy="481806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4" name="Google Shape;64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●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●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orównanie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6"/>
          <p:cNvCxnSpPr/>
          <p:nvPr/>
        </p:nvCxnSpPr>
        <p:spPr>
          <a:xfrm rot="10800000">
            <a:off x="4572000" y="2200275"/>
            <a:ext cx="0" cy="418782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2" name="Google Shape;72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78" name="Google Shape;78;p6"/>
          <p:cNvCxnSpPr/>
          <p:nvPr/>
        </p:nvCxnSpPr>
        <p:spPr>
          <a:xfrm>
            <a:off x="152400" y="1279525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9AC38C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9" name="Google Shape;79;p6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6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AC3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6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6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6"/>
          <p:cNvSpPr txBox="1">
            <a:spLocks noGrp="1"/>
          </p:cNvSpPr>
          <p:nvPr>
            <p:ph type="sldNum" idx="12"/>
          </p:nvPr>
        </p:nvSpPr>
        <p:spPr>
          <a:xfrm>
            <a:off x="4343400" y="104298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usty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8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awartość z podpisem" type="objTx">
  <p:cSld name="OBJECT_WITH_CAPTIO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/>
          <p:nvPr/>
        </p:nvSpPr>
        <p:spPr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9"/>
          <p:cNvSpPr/>
          <p:nvPr/>
        </p:nvSpPr>
        <p:spPr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9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3" name="Google Shape;113;p9"/>
          <p:cNvCxnSpPr/>
          <p:nvPr/>
        </p:nvCxnSpPr>
        <p:spPr>
          <a:xfrm>
            <a:off x="152400" y="53340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9AC38C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4" name="Google Shape;114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AC3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9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2963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az z podpisem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0"/>
          <p:cNvCxnSpPr/>
          <p:nvPr/>
        </p:nvCxnSpPr>
        <p:spPr>
          <a:xfrm>
            <a:off x="152400" y="53340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9AC38C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5" name="Google Shape;125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AC3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0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rgbClr val="B0DFA0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AE9C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7CCA62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31622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B1CCA8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499331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○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•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•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39" name="Google Shape;139;p10"/>
          <p:cNvSpPr txBox="1">
            <a:spLocks noGrp="1"/>
          </p:cNvSpPr>
          <p:nvPr>
            <p:ph type="dt" idx="10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1"/>
          <p:cNvSpPr txBox="1">
            <a:spLocks noGrp="1"/>
          </p:cNvSpPr>
          <p:nvPr>
            <p:ph type="body" idx="1"/>
          </p:nvPr>
        </p:nvSpPr>
        <p:spPr>
          <a:xfrm rot="5400000">
            <a:off x="2269331" y="-443706"/>
            <a:ext cx="4598988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○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sldNum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9AC3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152400" y="1276350"/>
            <a:ext cx="8832850" cy="0"/>
          </a:xfrm>
          <a:prstGeom prst="straightConnector1">
            <a:avLst/>
          </a:prstGeom>
          <a:noFill/>
          <a:ln w="9525" cap="flat" cmpd="sng">
            <a:solidFill>
              <a:srgbClr val="9AC38C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" name="Google Shape;19;p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AC3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9BC48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rgbClr val="B0DFA0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CAE9C0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7CCA62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31622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B1CCA8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499331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/>
              <a:t>Praktyczne aspekty eksploatacji biogazowni rolniczej</a:t>
            </a:r>
            <a:endParaRPr/>
          </a:p>
        </p:txBody>
      </p:sp>
      <p:sp>
        <p:nvSpPr>
          <p:cNvPr id="167" name="Google Shape;167;p13"/>
          <p:cNvSpPr txBox="1"/>
          <p:nvPr/>
        </p:nvSpPr>
        <p:spPr>
          <a:xfrm>
            <a:off x="967932" y="3016946"/>
            <a:ext cx="72009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BIOGAZOWNIA ROLNICZA W MIEJSCOWOŚCI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WIELOPOLE  W GMINIE OLESNO</a:t>
            </a: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1042988" y="4074986"/>
            <a:ext cx="72009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ZOFIA LICHOROBIEC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DOMINIK BRATKO</a:t>
            </a: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754" y="4842049"/>
            <a:ext cx="1393255" cy="13932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Schemat instalacji</a:t>
            </a:r>
            <a:endParaRPr dirty="0"/>
          </a:p>
        </p:txBody>
      </p:sp>
      <p:pic>
        <p:nvPicPr>
          <p:cNvPr id="215" name="Google Shape;215;p20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37" y="3205148"/>
            <a:ext cx="6560836" cy="25202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>
            <a:spLocks noGrp="1"/>
          </p:cNvSpPr>
          <p:nvPr>
            <p:ph type="title"/>
          </p:nvPr>
        </p:nvSpPr>
        <p:spPr>
          <a:xfrm>
            <a:off x="251525" y="223150"/>
            <a:ext cx="8640900" cy="19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Opis zastosowanej technologii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Uzysk biogazu</a:t>
            </a:r>
            <a:endParaRPr dirty="0"/>
          </a:p>
        </p:txBody>
      </p:sp>
      <p:sp>
        <p:nvSpPr>
          <p:cNvPr id="221" name="Google Shape;221;p21"/>
          <p:cNvSpPr txBox="1"/>
          <p:nvPr/>
        </p:nvSpPr>
        <p:spPr>
          <a:xfrm>
            <a:off x="251525" y="3281400"/>
            <a:ext cx="8640900" cy="17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Mieszanie wstępne surowców rolnych w zbiorniku mieszającym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Cykliczne dozowanie do zbiorników fermentacji beztlenowej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Możliwość utrzymania fermentacji </a:t>
            </a:r>
            <a:r>
              <a:rPr lang="pl-PL" sz="1800" dirty="0" err="1">
                <a:latin typeface="Georgia" panose="02040502050405020303" pitchFamily="18" charset="0"/>
              </a:rPr>
              <a:t>mezofilnej</a:t>
            </a:r>
            <a:r>
              <a:rPr lang="pl-PL" sz="1800" dirty="0">
                <a:latin typeface="Georgia" panose="02040502050405020303" pitchFamily="18" charset="0"/>
              </a:rPr>
              <a:t> i termofilnej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Stałe utrzymanie temperatury około 50 </a:t>
            </a:r>
            <a:r>
              <a:rPr lang="pl-PL" sz="1800" dirty="0" err="1">
                <a:latin typeface="Georgia" panose="02040502050405020303" pitchFamily="18" charset="0"/>
              </a:rPr>
              <a:t>st.C</a:t>
            </a:r>
            <a:r>
              <a:rPr lang="pl-PL" sz="1800" dirty="0">
                <a:latin typeface="Georgia" panose="02040502050405020303" pitchFamily="18" charset="0"/>
              </a:rPr>
              <a:t>. w zbiornikach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W razie potrzeby możliwość zastosowania tlenku lub wodorotlenku żelaza</a:t>
            </a:r>
            <a:endParaRPr sz="1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"/>
          <p:cNvSpPr txBox="1">
            <a:spLocks noGrp="1"/>
          </p:cNvSpPr>
          <p:nvPr>
            <p:ph type="title"/>
          </p:nvPr>
        </p:nvSpPr>
        <p:spPr>
          <a:xfrm>
            <a:off x="251525" y="223150"/>
            <a:ext cx="8640900" cy="19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Opis zastosowanej technologii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Uzysk biogazu - możliwości</a:t>
            </a:r>
            <a:endParaRPr dirty="0"/>
          </a:p>
        </p:txBody>
      </p:sp>
      <p:sp>
        <p:nvSpPr>
          <p:cNvPr id="228" name="Google Shape;228;p22"/>
          <p:cNvSpPr txBox="1"/>
          <p:nvPr/>
        </p:nvSpPr>
        <p:spPr>
          <a:xfrm>
            <a:off x="251525" y="3281400"/>
            <a:ext cx="8640900" cy="17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Utylizacja produktów ubocznych z przetwórstwa rolnego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 err="1">
                <a:latin typeface="Georgia" panose="02040502050405020303" pitchFamily="18" charset="0"/>
              </a:rPr>
              <a:t>Autoklawowanie</a:t>
            </a:r>
            <a:r>
              <a:rPr lang="pl-PL" sz="1800" dirty="0">
                <a:latin typeface="Georgia" panose="02040502050405020303" pitchFamily="18" charset="0"/>
              </a:rPr>
              <a:t> zwiększające wydajność produkcji gazu z podanych substratów rolnych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Stosowanie sianokiszonki, CCM oraz słomy w minimalnych ilościach zależnie od sezonu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Najlepszym, głównym, produktem stabilizacyjnym proces jest gnojowica z hodowli tucznika.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W razie potrzeby możliwość zastosowania odpadów rolno – spożywczych</a:t>
            </a:r>
            <a:endParaRPr sz="1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3"/>
          <p:cNvSpPr txBox="1">
            <a:spLocks noGrp="1"/>
          </p:cNvSpPr>
          <p:nvPr>
            <p:ph type="title"/>
          </p:nvPr>
        </p:nvSpPr>
        <p:spPr>
          <a:xfrm>
            <a:off x="251525" y="223150"/>
            <a:ext cx="8640900" cy="19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Opis zastosowanej technologii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Transport i oczyszczanie biogazu</a:t>
            </a:r>
            <a:endParaRPr dirty="0"/>
          </a:p>
        </p:txBody>
      </p:sp>
      <p:sp>
        <p:nvSpPr>
          <p:cNvPr id="234" name="Google Shape;234;p23"/>
          <p:cNvSpPr txBox="1"/>
          <p:nvPr/>
        </p:nvSpPr>
        <p:spPr>
          <a:xfrm>
            <a:off x="251525" y="3281400"/>
            <a:ext cx="8640900" cy="17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Odsiarczanie buforowe </a:t>
            </a:r>
            <a:r>
              <a:rPr lang="pl-PL" sz="1800" dirty="0" err="1">
                <a:latin typeface="Georgia" panose="02040502050405020303" pitchFamily="18" charset="0"/>
              </a:rPr>
              <a:t>peletem</a:t>
            </a:r>
            <a:r>
              <a:rPr lang="pl-PL" sz="1800" dirty="0">
                <a:latin typeface="Georgia" panose="02040502050405020303" pitchFamily="18" charset="0"/>
              </a:rPr>
              <a:t> z tlenku żelaza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Osuszanie poprzez gwałtowne ochłodzenie biogazu do temperatury ok. 2 </a:t>
            </a:r>
            <a:r>
              <a:rPr lang="pl-PL" sz="1800" dirty="0" err="1">
                <a:latin typeface="Georgia" panose="02040502050405020303" pitchFamily="18" charset="0"/>
              </a:rPr>
              <a:t>st.C</a:t>
            </a:r>
            <a:r>
              <a:rPr lang="pl-PL" sz="1800" dirty="0">
                <a:latin typeface="Georgia" panose="02040502050405020303" pitchFamily="18" charset="0"/>
              </a:rPr>
              <a:t>.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Zwiększenie ciśnienia biogazu do około 100 </a:t>
            </a:r>
            <a:r>
              <a:rPr lang="pl-PL" sz="1800" dirty="0" err="1">
                <a:latin typeface="Georgia" panose="02040502050405020303" pitchFamily="18" charset="0"/>
              </a:rPr>
              <a:t>mbar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Dostarczenie biogazu do </a:t>
            </a:r>
            <a:r>
              <a:rPr lang="pl-PL" sz="1800" dirty="0" err="1">
                <a:latin typeface="Georgia" panose="02040502050405020303" pitchFamily="18" charset="0"/>
              </a:rPr>
              <a:t>kogeneratorów</a:t>
            </a:r>
            <a:r>
              <a:rPr lang="pl-PL" sz="1800" dirty="0">
                <a:latin typeface="Georgia" panose="02040502050405020303" pitchFamily="18" charset="0"/>
              </a:rPr>
              <a:t> MAN E3262</a:t>
            </a:r>
            <a:endParaRPr sz="1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"/>
          <p:cNvSpPr txBox="1">
            <a:spLocks noGrp="1"/>
          </p:cNvSpPr>
          <p:nvPr>
            <p:ph type="title"/>
          </p:nvPr>
        </p:nvSpPr>
        <p:spPr>
          <a:xfrm>
            <a:off x="251525" y="223150"/>
            <a:ext cx="8640900" cy="19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Opis zastosowanej technologii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Produkcja energii</a:t>
            </a:r>
            <a:endParaRPr dirty="0"/>
          </a:p>
        </p:txBody>
      </p:sp>
      <p:sp>
        <p:nvSpPr>
          <p:cNvPr id="240" name="Google Shape;240;p24"/>
          <p:cNvSpPr txBox="1"/>
          <p:nvPr/>
        </p:nvSpPr>
        <p:spPr>
          <a:xfrm>
            <a:off x="251525" y="3281400"/>
            <a:ext cx="8640900" cy="17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Zużycie biogazu przez zespół kogeneracyjny - około 460 m³/h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Wytworzenie energii elektrycznej ok. 1MWp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Wytworzenie energii cieplnej ok. 1.6MWt</a:t>
            </a:r>
            <a:endParaRPr sz="1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"/>
          <p:cNvSpPr txBox="1">
            <a:spLocks noGrp="1"/>
          </p:cNvSpPr>
          <p:nvPr>
            <p:ph type="title"/>
          </p:nvPr>
        </p:nvSpPr>
        <p:spPr>
          <a:xfrm>
            <a:off x="251525" y="223150"/>
            <a:ext cx="8640900" cy="19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Opis zastosowanej technologii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Gospodarka nawozem</a:t>
            </a:r>
            <a:endParaRPr dirty="0"/>
          </a:p>
        </p:txBody>
      </p:sp>
      <p:sp>
        <p:nvSpPr>
          <p:cNvPr id="247" name="Google Shape;247;p25"/>
          <p:cNvSpPr txBox="1"/>
          <p:nvPr/>
        </p:nvSpPr>
        <p:spPr>
          <a:xfrm>
            <a:off x="251525" y="3281400"/>
            <a:ext cx="8640900" cy="17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Gromadzenie w okresie zimnym w zbiornikach otwartych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Automatyczna separacja materii stałej od płynnej</a:t>
            </a:r>
            <a:endParaRPr sz="1800" dirty="0"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-PL" sz="1800" dirty="0">
                <a:latin typeface="Georgia" panose="02040502050405020303" pitchFamily="18" charset="0"/>
              </a:rPr>
              <a:t>Rozlew materii płynnej w okresie wegetatywnym</a:t>
            </a:r>
            <a:endParaRPr sz="1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6"/>
          <p:cNvSpPr txBox="1"/>
          <p:nvPr/>
        </p:nvSpPr>
        <p:spPr>
          <a:xfrm>
            <a:off x="238025" y="2806100"/>
            <a:ext cx="8687700" cy="9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Ogólne nakłady inwestycyjne kompletnej instalacji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253" name="Google Shape;253;p26"/>
          <p:cNvSpPr txBox="1">
            <a:spLocks noGrp="1"/>
          </p:cNvSpPr>
          <p:nvPr>
            <p:ph type="title"/>
          </p:nvPr>
        </p:nvSpPr>
        <p:spPr>
          <a:xfrm>
            <a:off x="238025" y="208275"/>
            <a:ext cx="8687700" cy="2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Finansowanie inwestycji</a:t>
            </a:r>
            <a:endParaRPr dirty="0"/>
          </a:p>
        </p:txBody>
      </p:sp>
      <p:graphicFrame>
        <p:nvGraphicFramePr>
          <p:cNvPr id="254" name="Google Shape;254;p26"/>
          <p:cNvGraphicFramePr/>
          <p:nvPr>
            <p:extLst>
              <p:ext uri="{D42A27DB-BD31-4B8C-83A1-F6EECF244321}">
                <p14:modId xmlns:p14="http://schemas.microsoft.com/office/powerpoint/2010/main" val="3249820408"/>
              </p:ext>
            </p:extLst>
          </p:nvPr>
        </p:nvGraphicFramePr>
        <p:xfrm>
          <a:off x="952500" y="3910275"/>
          <a:ext cx="7239000" cy="1584840"/>
        </p:xfrm>
        <a:graphic>
          <a:graphicData uri="http://schemas.openxmlformats.org/drawingml/2006/table">
            <a:tbl>
              <a:tblPr>
                <a:noFill/>
                <a:tableStyleId>{4BCEF146-9C30-47E5-B947-BA1DE717E23A}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Wkład własny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4 035 000,00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Pożyczki WFOŚ i GW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7</a:t>
                      </a:r>
                      <a:r>
                        <a:rPr lang="pl-PL" baseline="0" dirty="0">
                          <a:latin typeface="Georgia" panose="02040502050405020303" pitchFamily="18" charset="0"/>
                        </a:rPr>
                        <a:t> 290</a:t>
                      </a:r>
                      <a:r>
                        <a:rPr lang="pl-PL" dirty="0">
                          <a:latin typeface="Georgia" panose="02040502050405020303" pitchFamily="18" charset="0"/>
                        </a:rPr>
                        <a:t> 000,00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>
                          <a:latin typeface="Georgia" panose="02040502050405020303" pitchFamily="18" charset="0"/>
                        </a:rPr>
                        <a:t>Dotacja GIS</a:t>
                      </a:r>
                      <a:endParaRPr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4 860 000,00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>
                          <a:latin typeface="Georgia" panose="02040502050405020303" pitchFamily="18" charset="0"/>
                        </a:rPr>
                        <a:t>Razem</a:t>
                      </a:r>
                      <a:endParaRPr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b="0" dirty="0">
                          <a:latin typeface="Georgia" panose="02040502050405020303" pitchFamily="18" charset="0"/>
                        </a:rPr>
                        <a:t>16 185 000,00</a:t>
                      </a:r>
                      <a:endParaRPr b="0"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"/>
          <p:cNvSpPr txBox="1"/>
          <p:nvPr/>
        </p:nvSpPr>
        <p:spPr>
          <a:xfrm>
            <a:off x="331500" y="2535700"/>
            <a:ext cx="8481000" cy="3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Buforowy magazyn substratów stałych i płynnych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Kontenerowy system załadunku substratów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Zespół zbiorników fermentacyjnych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Zespół zbiorników pofermentacyjnych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Jednostka kogeneracyjna (Moduł CHP)w budynku technicznym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Kocioł awaryjny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Stacja transformatorowa w zabudowie kontenerowej lub budynku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Budynek (pomieszczenia) techniczne i platformy robocze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Ogrodzenie terenu wraz z oświetleniem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Zbiornik odparowujący/odparowująco-chłonny wraz z separatorem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Sieci przesyłowe i przyłącza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Rurociągi naziemne i podziemne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P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ozostałe sieci i przyłącza: technologiczne, gazowe, elektroenergetyczne NN, </a:t>
            </a:r>
            <a:b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</a:b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sterownicze,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 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klimatyzacyjne, c.o. i ciepła technologicznego. 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260" name="Google Shape;260;p27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Projekt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8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Uzyskanie wymaganych pozwoleń</a:t>
            </a:r>
            <a:endParaRPr dirty="0"/>
          </a:p>
        </p:txBody>
      </p:sp>
      <p:sp>
        <p:nvSpPr>
          <p:cNvPr id="266" name="Google Shape;266;p28"/>
          <p:cNvSpPr txBox="1"/>
          <p:nvPr/>
        </p:nvSpPr>
        <p:spPr>
          <a:xfrm>
            <a:off x="323528" y="2780928"/>
            <a:ext cx="8280920" cy="194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8"/>
          <p:cNvSpPr txBox="1"/>
          <p:nvPr/>
        </p:nvSpPr>
        <p:spPr>
          <a:xfrm>
            <a:off x="266550" y="2611325"/>
            <a:ext cx="8610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Komplet dokumentów formalnych oraz organizacyjnych,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 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pozwalających inwestorowi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 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na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 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realizację przedsięwzięcia to:</a:t>
            </a:r>
            <a:endParaRPr dirty="0">
              <a:latin typeface="Georgia" panose="02040502050405020303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projekt budowlany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prawomocne pozwolenie na budowę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decyzja o warunkach przyłączenia elektroenergetycznego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prawomocna decyzja o środowiskowych uwarunkowaniach realizacji inwestycji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prawomocna decyzja o warunkach zabudowy lub plan zagospodarowania przestrzennego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umowa dzierżawy nieruchomości gruntowej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l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isty intencyjn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e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 zapewniając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e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 odbiór energii elektrycznej i cieplnej </a:t>
            </a:r>
            <a:b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</a:b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oraz dostawę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 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substratów i odbiór nawozu organicznego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9"/>
          <p:cNvSpPr txBox="1"/>
          <p:nvPr/>
        </p:nvSpPr>
        <p:spPr>
          <a:xfrm>
            <a:off x="268650" y="2573300"/>
            <a:ext cx="8606700" cy="3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Zakres rzeczowy przedsięwzięcia obejmuje: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Z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biornik wstępny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Zbiorniki fermentacyjne i pofermentacyjne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Budynek techniczny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Plac na komponenty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System oczyszczania biogazu, w tym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 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fundament pod </a:t>
            </a:r>
            <a:r>
              <a:rPr lang="pl-PL" sz="1600" dirty="0" err="1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odsiarczacz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Obiekty towarzyszące: pomost techniczny, fundament pod chłodnicę</a:t>
            </a:r>
            <a:endParaRPr dirty="0"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  <a:sym typeface="Arial"/>
              </a:rPr>
              <a:t>Place i drogi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Instalacje elektryczne, sanitarne, technologiczne, automatyczne oraz gazowe dla wszystkich obiektów biogazowni, w tym zbiorników wstępnego, fermentacyjnych i pofermentacyjnych oraz budynku technicznego</a:t>
            </a:r>
            <a:endParaRPr sz="16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Zaprogramowanie </a:t>
            </a:r>
            <a:r>
              <a:rPr lang="pl-PL" sz="1600" dirty="0" err="1">
                <a:solidFill>
                  <a:schemeClr val="dk1"/>
                </a:solidFill>
                <a:latin typeface="Georgia" panose="02040502050405020303" pitchFamily="18" charset="0"/>
              </a:rPr>
              <a:t>interface’u</a:t>
            </a:r>
            <a:r>
              <a:rPr lang="pl-PL" sz="1600" dirty="0">
                <a:solidFill>
                  <a:schemeClr val="dk1"/>
                </a:solidFill>
                <a:latin typeface="Georgia" panose="02040502050405020303" pitchFamily="18" charset="0"/>
              </a:rPr>
              <a:t> sterującego i zarządzającego opartego o PLC/SCADA</a:t>
            </a:r>
            <a:endParaRPr sz="1200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273" name="Google Shape;273;p29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Budowa i uruchomienie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Czym jest </a:t>
            </a:r>
            <a:br>
              <a:rPr lang="pl-PL" altLang="pl-PL" dirty="0"/>
            </a:br>
            <a:r>
              <a:rPr lang="pl-PL" altLang="pl-PL" dirty="0"/>
              <a:t>biogazownia rolnicza?</a:t>
            </a:r>
          </a:p>
        </p:txBody>
      </p:sp>
      <p:sp>
        <p:nvSpPr>
          <p:cNvPr id="15365" name="pole tekstowe 6"/>
          <p:cNvSpPr txBox="1">
            <a:spLocks noChangeArrowheads="1"/>
          </p:cNvSpPr>
          <p:nvPr/>
        </p:nvSpPr>
        <p:spPr bwMode="auto">
          <a:xfrm>
            <a:off x="658813" y="2755900"/>
            <a:ext cx="784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Georgia" panose="02040502050405020303" pitchFamily="18" charset="0"/>
              </a:rPr>
              <a:t>Biogazownia rolnicza jest instalacją składającą się z urządzeń i budowli, w których, dzięki procesowi sterowanej fermentacji beztlenowej biomasy roślinnej i odpadów z przemysłu rolno-spożywczego, uzyskuje się biogaz jako odnawialne źródło energii.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Georgia" panose="02040502050405020303" pitchFamily="18" charset="0"/>
              </a:rPr>
              <a:t>Biogaz ten następnie jest spalany, a w wyniku tego procesu otrzymujemy energię elektryczną i cieplną. Pozostałość z fermentacji jest cennym nawozem organicznym stosowanym do użyźniania upraw rolniczych.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</a:endParaRPr>
          </a:p>
          <a:p>
            <a:pPr>
              <a:defRPr/>
            </a:pPr>
            <a:endParaRPr lang="pl-PL" dirty="0">
              <a:latin typeface="+mn-lt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8202613" cy="366713"/>
          </a:xfrm>
        </p:spPr>
        <p:txBody>
          <a:bodyPr/>
          <a:lstStyle/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4300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280" name="Google Shape;280;p30"/>
          <p:cNvPicPr preferRelativeResize="0"/>
          <p:nvPr/>
        </p:nvPicPr>
        <p:blipFill rotWithShape="1">
          <a:blip r:embed="rId3">
            <a:alphaModFix/>
          </a:blip>
          <a:srcRect t="16405" b="4033"/>
          <a:stretch/>
        </p:blipFill>
        <p:spPr>
          <a:xfrm>
            <a:off x="230850" y="2435225"/>
            <a:ext cx="8682299" cy="388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1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287" name="Google Shape;287;p31"/>
          <p:cNvPicPr preferRelativeResize="0"/>
          <p:nvPr/>
        </p:nvPicPr>
        <p:blipFill rotWithShape="1">
          <a:blip r:embed="rId3">
            <a:alphaModFix/>
          </a:blip>
          <a:srcRect t="6323" b="13018"/>
          <a:stretch/>
        </p:blipFill>
        <p:spPr>
          <a:xfrm>
            <a:off x="213800" y="2435225"/>
            <a:ext cx="8682299" cy="393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2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294" name="Google Shape;294;p32"/>
          <p:cNvPicPr preferRelativeResize="0"/>
          <p:nvPr/>
        </p:nvPicPr>
        <p:blipFill rotWithShape="1">
          <a:blip r:embed="rId3">
            <a:alphaModFix/>
          </a:blip>
          <a:srcRect t="12929" b="6412"/>
          <a:stretch/>
        </p:blipFill>
        <p:spPr>
          <a:xfrm>
            <a:off x="213800" y="2435225"/>
            <a:ext cx="8682299" cy="393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3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301" name="Google Shape;301;p33"/>
          <p:cNvPicPr preferRelativeResize="0"/>
          <p:nvPr/>
        </p:nvPicPr>
        <p:blipFill rotWithShape="1">
          <a:blip r:embed="rId3">
            <a:alphaModFix/>
          </a:blip>
          <a:srcRect t="15686" b="3289"/>
          <a:stretch/>
        </p:blipFill>
        <p:spPr>
          <a:xfrm>
            <a:off x="213800" y="2435225"/>
            <a:ext cx="8682299" cy="39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4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308" name="Google Shape;308;p34"/>
          <p:cNvPicPr preferRelativeResize="0"/>
          <p:nvPr/>
        </p:nvPicPr>
        <p:blipFill rotWithShape="1">
          <a:blip r:embed="rId3">
            <a:alphaModFix/>
          </a:blip>
          <a:srcRect t="9488" b="9480"/>
          <a:stretch/>
        </p:blipFill>
        <p:spPr>
          <a:xfrm>
            <a:off x="213800" y="2435225"/>
            <a:ext cx="8682299" cy="39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5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315" name="Google Shape;315;p35"/>
          <p:cNvPicPr preferRelativeResize="0"/>
          <p:nvPr/>
        </p:nvPicPr>
        <p:blipFill rotWithShape="1">
          <a:blip r:embed="rId3">
            <a:alphaModFix/>
          </a:blip>
          <a:srcRect t="9488" b="9480"/>
          <a:stretch/>
        </p:blipFill>
        <p:spPr>
          <a:xfrm>
            <a:off x="213800" y="2435225"/>
            <a:ext cx="8682299" cy="39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6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Zdjęcia z budowy</a:t>
            </a:r>
            <a:endParaRPr dirty="0"/>
          </a:p>
        </p:txBody>
      </p:sp>
      <p:pic>
        <p:nvPicPr>
          <p:cNvPr id="322" name="Google Shape;322;p36"/>
          <p:cNvPicPr preferRelativeResize="0"/>
          <p:nvPr/>
        </p:nvPicPr>
        <p:blipFill rotWithShape="1">
          <a:blip r:embed="rId3">
            <a:alphaModFix/>
          </a:blip>
          <a:srcRect t="9488" b="9480"/>
          <a:stretch/>
        </p:blipFill>
        <p:spPr>
          <a:xfrm>
            <a:off x="213800" y="2435225"/>
            <a:ext cx="8682299" cy="39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7"/>
          <p:cNvSpPr txBox="1"/>
          <p:nvPr/>
        </p:nvSpPr>
        <p:spPr>
          <a:xfrm>
            <a:off x="268650" y="3417100"/>
            <a:ext cx="8606700" cy="15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Budowa biogazowni to proces wysoce złożony i długotrwały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Rozpoczęcie eksploatacji wymaga szeregu działań prawnych i administracyjnych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Dodatkowym utrudnieniem w ostatnich latach była spora zmienność w zakresie legislacji stanowiącej podstawę dla systemu wsparcia dla biogazowni rolniczych, utrudniająca uzyskanie kredytów inwestycyjnych w bankach.</a:t>
            </a:r>
            <a:endParaRPr sz="1800" dirty="0">
              <a:solidFill>
                <a:schemeClr val="dk1"/>
              </a:solidFill>
              <a:latin typeface="Georgia" panose="02040502050405020303" pitchFamily="18" charset="0"/>
            </a:endParaRPr>
          </a:p>
        </p:txBody>
      </p:sp>
      <p:sp>
        <p:nvSpPr>
          <p:cNvPr id="329" name="Google Shape;329;p37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Bariery techniczne i prawne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8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Ekonomika przedsięwzięcia</a:t>
            </a:r>
            <a:endParaRPr dirty="0"/>
          </a:p>
        </p:txBody>
      </p:sp>
      <p:graphicFrame>
        <p:nvGraphicFramePr>
          <p:cNvPr id="335" name="Google Shape;335;p38"/>
          <p:cNvGraphicFramePr/>
          <p:nvPr>
            <p:extLst>
              <p:ext uri="{D42A27DB-BD31-4B8C-83A1-F6EECF244321}">
                <p14:modId xmlns:p14="http://schemas.microsoft.com/office/powerpoint/2010/main" val="3195475377"/>
              </p:ext>
            </p:extLst>
          </p:nvPr>
        </p:nvGraphicFramePr>
        <p:xfrm>
          <a:off x="952500" y="2743200"/>
          <a:ext cx="7239000" cy="3505080"/>
        </p:xfrm>
        <a:graphic>
          <a:graphicData uri="http://schemas.openxmlformats.org/drawingml/2006/table">
            <a:tbl>
              <a:tblPr>
                <a:noFill/>
                <a:tableStyleId>{4BCEF146-9C30-47E5-B947-BA1DE717E23A}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b="1" dirty="0">
                          <a:latin typeface="Georgia" panose="02040502050405020303" pitchFamily="18" charset="0"/>
                        </a:rPr>
                        <a:t>Koszty</a:t>
                      </a:r>
                      <a:endParaRPr b="1"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b="1">
                          <a:latin typeface="Georgia" panose="02040502050405020303" pitchFamily="18" charset="0"/>
                        </a:rPr>
                        <a:t>Przychody</a:t>
                      </a:r>
                      <a:endParaRPr b="1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Inwestycyjne: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Grunt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Budynki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Urządzenia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Sprzedaż: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Energii elektrycznej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Energii cieplnej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Świadectw pochodzenia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>
                          <a:latin typeface="Georgia" panose="02040502050405020303" pitchFamily="18" charset="0"/>
                        </a:rPr>
                        <a:t>Nawozu organicznego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Operacyjne: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Substraty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Przeglądy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Naprawy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Wynagrodzenia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Wydatki Administracyjne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Finansowe:</a:t>
                      </a:r>
                      <a:endParaRPr dirty="0">
                        <a:latin typeface="Georgia" panose="02040502050405020303" pitchFamily="18" charset="0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l-PL" dirty="0">
                          <a:latin typeface="Georgia" panose="02040502050405020303" pitchFamily="18" charset="0"/>
                        </a:rPr>
                        <a:t>Odsetki od pożyczki</a:t>
                      </a:r>
                      <a:endParaRPr dirty="0"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9"/>
          <p:cNvSpPr txBox="1"/>
          <p:nvPr/>
        </p:nvSpPr>
        <p:spPr>
          <a:xfrm>
            <a:off x="323529" y="2636912"/>
            <a:ext cx="8352928" cy="347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Wykorzystanie energii cieplnej oraz minimalizacja jej strat to jeden z kluczowych czynników określających wydajność biogazowni</a:t>
            </a:r>
            <a:b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zarówno pod względem ekonomicznym, jak i środowiskowym.</a:t>
            </a:r>
            <a:endParaRPr dirty="0"/>
          </a:p>
          <a:p>
            <a:pPr marL="285750" marR="0" lvl="0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Rentowność biogazowni można poprawić poprzez zużycie na potrzeby własne i sprzedaż do odbiorców zewnętrznych energii cieplnej </a:t>
            </a:r>
            <a:b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(np. sąsiadujących gospodarstw rolnych lub zakładów produkcyjnych).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Należy zwrócić uwagę na dostępność tanich substratów - najlepsze szanse powodzenia mają biogazownie wykorzystujące odpady z przemysłu rolno-spożywczego.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Optymalnym rozwiązaniem są substraty z własnych zasobów czy hodowli.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1" name="Google Shape;341;p39"/>
          <p:cNvSpPr txBox="1">
            <a:spLocks noGrp="1"/>
          </p:cNvSpPr>
          <p:nvPr>
            <p:ph type="title"/>
          </p:nvPr>
        </p:nvSpPr>
        <p:spPr>
          <a:xfrm>
            <a:off x="213800" y="238025"/>
            <a:ext cx="86823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Podsumowanie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Zalety biogazowni</a:t>
            </a:r>
            <a:endParaRPr dirty="0"/>
          </a:p>
        </p:txBody>
      </p:sp>
      <p:sp>
        <p:nvSpPr>
          <p:cNvPr id="176" name="Google Shape;176;p14"/>
          <p:cNvSpPr txBox="1"/>
          <p:nvPr/>
        </p:nvSpPr>
        <p:spPr>
          <a:xfrm>
            <a:off x="358125" y="2596375"/>
            <a:ext cx="8451600" cy="49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Poprawa kontroli nad zagospodarowaniem odpadów organicznych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Minimalizacja emisji 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gazów cieplarnianych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Minimalizacja emisji odoru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Produkcja nawozu bezpiecznego dla środowiska zawierającego potas i azot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mniejszenie zapotrzebowania na nawozy sztuczne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Minimalizacja czynników chorobowych 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zawartych w odchodach zwierzęcych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mniejszenie żywotności nasion chwastów roślin uprawnych</a:t>
            </a: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0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Dziękujemy za uwagę</a:t>
            </a:r>
            <a:endParaRPr dirty="0"/>
          </a:p>
        </p:txBody>
      </p:sp>
      <p:sp>
        <p:nvSpPr>
          <p:cNvPr id="348" name="Google Shape;348;p40"/>
          <p:cNvSpPr txBox="1">
            <a:spLocks noGrp="1"/>
          </p:cNvSpPr>
          <p:nvPr>
            <p:ph type="body" idx="1"/>
          </p:nvPr>
        </p:nvSpPr>
        <p:spPr>
          <a:xfrm>
            <a:off x="1347788" y="2822575"/>
            <a:ext cx="6480175" cy="1189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60"/>
              <a:buFont typeface="Noto Sans Symbols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Noto Sans Symbols"/>
              <a:buNone/>
            </a:pPr>
            <a:r>
              <a:rPr lang="pl-PL" dirty="0">
                <a:solidFill>
                  <a:schemeClr val="dk1"/>
                </a:solidFill>
              </a:rPr>
              <a:t>ZOFIA LICHOROBIEC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Noto Sans Symbols"/>
              <a:buNone/>
            </a:pPr>
            <a:r>
              <a:rPr lang="pl-PL" dirty="0">
                <a:solidFill>
                  <a:schemeClr val="dk1"/>
                </a:solidFill>
              </a:rPr>
              <a:t>DOMINIK BRATKO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Noto Sans Symbols"/>
              <a:buNone/>
            </a:pPr>
            <a:r>
              <a:rPr lang="pl-PL" dirty="0">
                <a:solidFill>
                  <a:schemeClr val="dk1"/>
                </a:solidFill>
              </a:rPr>
              <a:t>TEL. 608599510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Noto Sans Symbols"/>
              <a:buNone/>
            </a:pPr>
            <a:endParaRPr dirty="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Noto Sans Symbols"/>
              <a:buNone/>
            </a:pPr>
            <a:endParaRPr dirty="0"/>
          </a:p>
        </p:txBody>
      </p:sp>
      <p:sp>
        <p:nvSpPr>
          <p:cNvPr id="349" name="Google Shape;349;p40"/>
          <p:cNvSpPr txBox="1"/>
          <p:nvPr/>
        </p:nvSpPr>
        <p:spPr>
          <a:xfrm>
            <a:off x="1312863" y="3997325"/>
            <a:ext cx="6480175" cy="3278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169" y="3997325"/>
            <a:ext cx="2239561" cy="22395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/>
              <a:t>Zalety biogazowni</a:t>
            </a:r>
            <a:endParaRPr/>
          </a:p>
        </p:txBody>
      </p:sp>
      <p:sp>
        <p:nvSpPr>
          <p:cNvPr id="182" name="Google Shape;182;p15"/>
          <p:cNvSpPr txBox="1"/>
          <p:nvPr/>
        </p:nvSpPr>
        <p:spPr>
          <a:xfrm>
            <a:off x="308850" y="3311150"/>
            <a:ext cx="8526300" cy="29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apewnienie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niezależnego źródła energii elektrycznej i cieplnej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rodukcji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biometanu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 użytkowego lub na sprzedaż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tworzenie i/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lub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rozwój lokaln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ego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rynk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energii oraz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polityki energetycznej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Stworzenie n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ow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ych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miejsc pracy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zrost dochodów własnych i samorządów gminnych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zrost przychodów </a:t>
            </a:r>
            <a:r>
              <a:rPr lang="pl-PL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konkurencyjności przetwórstwa rolno-spożywczego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2"/>
          <p:cNvSpPr>
            <a:spLocks noGrp="1"/>
          </p:cNvSpPr>
          <p:nvPr>
            <p:ph type="title"/>
          </p:nvPr>
        </p:nvSpPr>
        <p:spPr>
          <a:xfrm>
            <a:off x="722313" y="-40552"/>
            <a:ext cx="7772400" cy="1524000"/>
          </a:xfrm>
        </p:spPr>
        <p:txBody>
          <a:bodyPr/>
          <a:lstStyle/>
          <a:p>
            <a:pPr eaLnBrk="1" hangingPunct="1"/>
            <a:r>
              <a:rPr lang="pl-PL" altLang="pl-PL" dirty="0"/>
              <a:t>Biogazownie rolnicze w Polsce </a:t>
            </a:r>
          </a:p>
        </p:txBody>
      </p:sp>
      <p:sp>
        <p:nvSpPr>
          <p:cNvPr id="17411" name="pole tekstowe 1"/>
          <p:cNvSpPr txBox="1">
            <a:spLocks noChangeArrowheads="1"/>
          </p:cNvSpPr>
          <p:nvPr/>
        </p:nvSpPr>
        <p:spPr bwMode="auto">
          <a:xfrm>
            <a:off x="323850" y="5765800"/>
            <a:ext cx="2305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0DFA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AE9C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CCA62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CCA62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CCA62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CCA62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CCA62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800" u="sng"/>
              <a:t>źródło:</a:t>
            </a:r>
            <a:r>
              <a:rPr lang="pl-PL" altLang="pl-PL" sz="1800"/>
              <a:t> dane KOWR 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2692400"/>
            <a:ext cx="4854575" cy="36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31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Uzasadnienie wyboru budowy biogazowni rolniczej</a:t>
            </a:r>
            <a:endParaRPr dirty="0"/>
          </a:p>
        </p:txBody>
      </p:sp>
      <p:sp>
        <p:nvSpPr>
          <p:cNvPr id="189" name="Google Shape;189;p16"/>
          <p:cNvSpPr txBox="1"/>
          <p:nvPr/>
        </p:nvSpPr>
        <p:spPr>
          <a:xfrm>
            <a:off x="216025" y="2492896"/>
            <a:ext cx="8784976" cy="384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>
              <a:buClr>
                <a:schemeClr val="dk1"/>
              </a:buClr>
              <a:buSzPts val="1800"/>
              <a:buChar char="-"/>
            </a:pPr>
            <a:endParaRPr lang="pl-PL" sz="1800" dirty="0">
              <a:solidFill>
                <a:schemeClr val="dk1"/>
              </a:solidFill>
            </a:endParaRP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endParaRPr lang="pl-PL" sz="1800" dirty="0">
              <a:solidFill>
                <a:schemeClr val="dk1"/>
              </a:solidFill>
            </a:endParaRP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Stały i łatwy dostęp do odpadów organicznych [GP Wielopolanka Sp. z o.o.]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Ekonomiczne przesłanki: projekt cechuje się wysokim poziomem rentowności</a:t>
            </a:r>
          </a:p>
          <a:p>
            <a:pPr marL="457200" indent="-342900"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Minimalizacja zanieczyszczeń środowiskowych</a:t>
            </a:r>
          </a:p>
          <a:p>
            <a:pPr marL="457200" indent="-342900">
              <a:buClr>
                <a:schemeClr val="dk1"/>
              </a:buClr>
              <a:buSzPts val="1800"/>
              <a:buFont typeface="Arial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Poprawa stanu środowiska i racjonalne gospodarowanie zasobami przyrodniczymi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Bliski dostęp do potencjalnych odbiorców ciepła, prądu oraz nawozu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Korzystna lokalizacja: duża odległość od najbliższych zabudowań mieszkalnych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 err="1">
                <a:solidFill>
                  <a:schemeClr val="dk1"/>
                </a:solidFill>
                <a:latin typeface="Georgia" panose="02040502050405020303" pitchFamily="18" charset="0"/>
              </a:rPr>
              <a:t>Poferment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  jako wysokiej jakości nawóz wykorzystywany rolniczo.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endParaRPr lang="pl-PL"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03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Lokalizacja inwestycji</a:t>
            </a:r>
            <a:endParaRPr dirty="0"/>
          </a:p>
        </p:txBody>
      </p:sp>
      <p:sp>
        <p:nvSpPr>
          <p:cNvPr id="189" name="Google Shape;189;p16"/>
          <p:cNvSpPr txBox="1"/>
          <p:nvPr/>
        </p:nvSpPr>
        <p:spPr>
          <a:xfrm>
            <a:off x="252538" y="3797290"/>
            <a:ext cx="4326792" cy="120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>
              <a:buClr>
                <a:schemeClr val="dk1"/>
              </a:buClr>
              <a:buSzPts val="1800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Biogazownia zlokalizowana jest w miejscowości Wielopole, gmina Olesno, powiat Dąbrowski.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467" y="2370542"/>
            <a:ext cx="3293445" cy="390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6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Okres eksploatacji instalacji</a:t>
            </a:r>
            <a:endParaRPr dirty="0"/>
          </a:p>
        </p:txBody>
      </p:sp>
      <p:sp>
        <p:nvSpPr>
          <p:cNvPr id="195" name="Google Shape;195;p17"/>
          <p:cNvSpPr txBox="1"/>
          <p:nvPr/>
        </p:nvSpPr>
        <p:spPr>
          <a:xfrm>
            <a:off x="233464" y="2412460"/>
            <a:ext cx="8521430" cy="41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Zakończenie inwestycji - 30 czerwca 2015r.</a:t>
            </a: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Rozpoczęcie wytwarzania energii elektrycznej - 22 grudnia 2015r.</a:t>
            </a: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Zakończenie 90-dniowego okresu rozruchu technologicznego - 21 marca 2016r.</a:t>
            </a: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Uzyskanie wpisu do Rejestru Wytwórców Biogazu Rolniczego - 30 marca 2016r. i jednocześnie prawo składania wniosków o wydanie świadectw pochodzenia</a:t>
            </a: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Ciepło (gorąca woda) wykorzystujemy na potrzeby biogazowni oraz na sprzedaż</a:t>
            </a: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Powstało 5 miejsc pracy związanych bezpośrednio z obsługą biogazowni</a:t>
            </a:r>
          </a:p>
          <a:p>
            <a:pPr marL="127000" lvl="0">
              <a:buClr>
                <a:schemeClr val="dk1"/>
              </a:buClr>
              <a:buSzPts val="1600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-     Do 31 grudnia 2017 współpraca z </a:t>
            </a:r>
            <a:r>
              <a:rPr lang="pl-PL" sz="1800" b="1" dirty="0">
                <a:solidFill>
                  <a:schemeClr val="dk1"/>
                </a:solidFill>
                <a:latin typeface="Georgia" panose="02040502050405020303" pitchFamily="18" charset="0"/>
              </a:rPr>
              <a:t>Tauron</a:t>
            </a:r>
            <a:endParaRPr lang="pl-PL" sz="1800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Od 1 stycznia 2018 do 31 grudnia 2018 współpraca z </a:t>
            </a:r>
            <a:r>
              <a:rPr lang="pl-PL" sz="1800" b="1" dirty="0" err="1">
                <a:solidFill>
                  <a:schemeClr val="dk1"/>
                </a:solidFill>
                <a:latin typeface="Georgia" panose="02040502050405020303" pitchFamily="18" charset="0"/>
              </a:rPr>
              <a:t>Tradea</a:t>
            </a:r>
            <a:endParaRPr lang="pl-PL" sz="1800" b="1" dirty="0">
              <a:solidFill>
                <a:schemeClr val="dk1"/>
              </a:solidFill>
              <a:latin typeface="Georgia" panose="02040502050405020303" pitchFamily="18" charset="0"/>
            </a:endParaRPr>
          </a:p>
          <a:p>
            <a:pPr marL="457200" lvl="0" indent="-330200">
              <a:buClr>
                <a:schemeClr val="dk1"/>
              </a:buClr>
              <a:buSzPts val="16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A od 1 stycznia 2019 współpraca z </a:t>
            </a:r>
            <a:r>
              <a:rPr lang="pl-PL" sz="1800" b="1" dirty="0">
                <a:solidFill>
                  <a:schemeClr val="dk1"/>
                </a:solidFill>
                <a:latin typeface="Georgia" panose="02040502050405020303" pitchFamily="18" charset="0"/>
              </a:rPr>
              <a:t>IEN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</a:pPr>
            <a:r>
              <a:rPr lang="pl-PL" dirty="0"/>
              <a:t>Moc instalacji</a:t>
            </a:r>
            <a:endParaRPr dirty="0"/>
          </a:p>
        </p:txBody>
      </p:sp>
      <p:sp>
        <p:nvSpPr>
          <p:cNvPr id="208" name="Google Shape;208;p19"/>
          <p:cNvSpPr txBox="1"/>
          <p:nvPr/>
        </p:nvSpPr>
        <p:spPr>
          <a:xfrm>
            <a:off x="448739" y="2607014"/>
            <a:ext cx="8319548" cy="3725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Moc instalacji została określona na podstawie analizy dostępności substratów, czyli surowców, z których możliwa jest produkcja biogazu           w biogazowni rolniczej, analizy zapotrzebowania energetycznego oraz możliwości finansowych.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Wybór mocy dla Biogazowni rolniczej w Wielopolu określono do  1 </a:t>
            </a:r>
            <a:r>
              <a:rPr lang="pl-PL" sz="1800" dirty="0" err="1">
                <a:solidFill>
                  <a:schemeClr val="dk1"/>
                </a:solidFill>
                <a:latin typeface="Georgia" panose="02040502050405020303" pitchFamily="18" charset="0"/>
              </a:rPr>
              <a:t>MWp</a:t>
            </a: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 jako optymalizacja:</a:t>
            </a:r>
          </a:p>
          <a:p>
            <a:pPr marL="1371600" lvl="1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pewności zabezpieczenia dostaw surowców</a:t>
            </a:r>
          </a:p>
          <a:p>
            <a:pPr marL="1371600" lvl="1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wydajności wystarczającej do ich przetwarzania</a:t>
            </a:r>
          </a:p>
          <a:p>
            <a:pPr marL="1371600" lvl="1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zapisu ustawy OZE o preferencyjnych warunkach dla instalacji &lt;1MWp</a:t>
            </a:r>
          </a:p>
          <a:p>
            <a:pPr marL="1371600" lvl="1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większa szansa na zgodę na przyłączenie do sieci publicznej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Założona roczna wydajność elektryczna: 8 300 MWh</a:t>
            </a:r>
          </a:p>
          <a:p>
            <a:pPr marL="457200" lvl="0" indent="-342900">
              <a:buClr>
                <a:schemeClr val="dk1"/>
              </a:buClr>
              <a:buSzPts val="1800"/>
              <a:buChar char="-"/>
            </a:pPr>
            <a:r>
              <a:rPr lang="pl-PL" sz="1800" dirty="0">
                <a:solidFill>
                  <a:schemeClr val="dk1"/>
                </a:solidFill>
                <a:latin typeface="Georgia" panose="02040502050405020303" pitchFamily="18" charset="0"/>
              </a:rPr>
              <a:t>Założona roczna wydajność cieplna: 29 880 GJ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ejski">
  <a:themeElements>
    <a:clrScheme name="Niestandardowy 1">
      <a:dk1>
        <a:srgbClr val="000000"/>
      </a:dk1>
      <a:lt1>
        <a:srgbClr val="FFFFFF"/>
      </a:lt1>
      <a:dk2>
        <a:srgbClr val="716B00"/>
      </a:dk2>
      <a:lt2>
        <a:srgbClr val="A9A100"/>
      </a:lt2>
      <a:accent1>
        <a:srgbClr val="387025"/>
      </a:accent1>
      <a:accent2>
        <a:srgbClr val="54A838"/>
      </a:accent2>
      <a:accent3>
        <a:srgbClr val="B0DFA0"/>
      </a:accent3>
      <a:accent4>
        <a:srgbClr val="CAE9C0"/>
      </a:accent4>
      <a:accent5>
        <a:srgbClr val="7CCA62"/>
      </a:accent5>
      <a:accent6>
        <a:srgbClr val="A5C249"/>
      </a:accent6>
      <a:hlink>
        <a:srgbClr val="E2D700"/>
      </a:hlink>
      <a:folHlink>
        <a:srgbClr val="54632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1000</Words>
  <Application>Microsoft Office PowerPoint</Application>
  <PresentationFormat>Pokaz na ekranie (4:3)</PresentationFormat>
  <Paragraphs>196</Paragraphs>
  <Slides>30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Georgia</vt:lpstr>
      <vt:lpstr>Noto Sans Symbols</vt:lpstr>
      <vt:lpstr>Miejski</vt:lpstr>
      <vt:lpstr>Praktyczne aspekty eksploatacji biogazowni rolniczej</vt:lpstr>
      <vt:lpstr>Czym jest  biogazownia rolnicza?</vt:lpstr>
      <vt:lpstr>Zalety biogazowni</vt:lpstr>
      <vt:lpstr>Zalety biogazowni</vt:lpstr>
      <vt:lpstr>Biogazownie rolnicze w Polsce </vt:lpstr>
      <vt:lpstr>Uzasadnienie wyboru budowy biogazowni rolniczej</vt:lpstr>
      <vt:lpstr>Lokalizacja inwestycji</vt:lpstr>
      <vt:lpstr>Okres eksploatacji instalacji</vt:lpstr>
      <vt:lpstr>Moc instalacji</vt:lpstr>
      <vt:lpstr>Schemat instalacji</vt:lpstr>
      <vt:lpstr>Opis zastosowanej technologii Uzysk biogazu</vt:lpstr>
      <vt:lpstr>Opis zastosowanej technologii Uzysk biogazu - możliwości</vt:lpstr>
      <vt:lpstr>Opis zastosowanej technologii Transport i oczyszczanie biogazu</vt:lpstr>
      <vt:lpstr>Opis zastosowanej technologii Produkcja energii</vt:lpstr>
      <vt:lpstr>Opis zastosowanej technologii Gospodarka nawozem</vt:lpstr>
      <vt:lpstr>Finansowanie inwestycji</vt:lpstr>
      <vt:lpstr>Projekt</vt:lpstr>
      <vt:lpstr>Uzyskanie wymaganych pozwoleń</vt:lpstr>
      <vt:lpstr>Budowa i uruchomienie</vt:lpstr>
      <vt:lpstr>Zdjęcia z budowy</vt:lpstr>
      <vt:lpstr>Zdjęcia z budowy</vt:lpstr>
      <vt:lpstr>Zdjęcia z budowy</vt:lpstr>
      <vt:lpstr>Zdjęcia z budowy</vt:lpstr>
      <vt:lpstr>Zdjęcia z budowy</vt:lpstr>
      <vt:lpstr>Zdjęcia z budowy</vt:lpstr>
      <vt:lpstr>Zdjęcia z budowy</vt:lpstr>
      <vt:lpstr>Bariery techniczne i prawne</vt:lpstr>
      <vt:lpstr>Ekonomika przedsięwzięcia</vt:lpstr>
      <vt:lpstr>Podsumowanie</vt:lpstr>
      <vt:lpstr>Dziękujemy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Praktyczne aspekty eksploatacji biogazowni rolniczej</dc:title>
  <dc:creator>Admin</dc:creator>
  <cp:lastModifiedBy>Borowiecka, Karolina</cp:lastModifiedBy>
  <cp:revision>78</cp:revision>
  <cp:lastPrinted>2020-01-21T07:26:52Z</cp:lastPrinted>
  <dcterms:modified xsi:type="dcterms:W3CDTF">2020-01-27T11:01:24Z</dcterms:modified>
</cp:coreProperties>
</file>