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58" r:id="rId4"/>
    <p:sldId id="261" r:id="rId5"/>
    <p:sldId id="264" r:id="rId6"/>
    <p:sldId id="273" r:id="rId7"/>
    <p:sldId id="270" r:id="rId8"/>
    <p:sldId id="285" r:id="rId9"/>
    <p:sldId id="274" r:id="rId10"/>
    <p:sldId id="276" r:id="rId11"/>
    <p:sldId id="278" r:id="rId12"/>
    <p:sldId id="279" r:id="rId13"/>
    <p:sldId id="280" r:id="rId14"/>
    <p:sldId id="282" r:id="rId15"/>
    <p:sldId id="269" r:id="rId16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>
      <p:cViewPr varScale="1">
        <p:scale>
          <a:sx n="118" d="100"/>
          <a:sy n="118" d="100"/>
        </p:scale>
        <p:origin x="605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86B9-FBE5-4213-A877-91ABD43A105B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54EA-0E4B-4066-8B90-CA02744780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42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82501-269F-47DB-8026-EC6712A94D00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21F5D-11A8-494D-B953-EEAAF75D0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70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10</a:t>
            </a:r>
            <a:r>
              <a:rPr lang="pl-PL" baseline="0" dirty="0" smtClean="0"/>
              <a:t> - </a:t>
            </a:r>
            <a:r>
              <a:rPr lang="pl-PL" dirty="0" smtClean="0"/>
              <a:t>Małopolskie, śląskie, dolnośląskie, mazowieckie, łódzkie, wielkopolskie,</a:t>
            </a:r>
            <a:r>
              <a:rPr lang="pl-PL" baseline="0" dirty="0" smtClean="0"/>
              <a:t> opolskie, podkarpackie, lubuskie, kujawsko-pomorskie</a:t>
            </a:r>
          </a:p>
          <a:p>
            <a:r>
              <a:rPr lang="pl-PL" dirty="0" smtClean="0"/>
              <a:t>w tym gmin</a:t>
            </a:r>
            <a:r>
              <a:rPr lang="pl-PL" baseline="0" dirty="0" smtClean="0"/>
              <a:t> pon. 100 000 mieszkańców</a:t>
            </a:r>
            <a:r>
              <a:rPr lang="pl-PL" dirty="0" smtClean="0"/>
              <a:t>: małopolskie: 8, łódzkie: 7, śląskie: 7, wlkp.: 3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0B6D-0B12-4A61-BA9E-5ECD639E80A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01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Wspolne\GRAFIKI\Prezentacja MR_tło\slajd-tytułow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" y="1"/>
            <a:ext cx="9147657" cy="51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971" y="2021520"/>
            <a:ext cx="7772400" cy="1102519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Wspolne\GRAFIKI\Prezentacja MR\slaj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0" y="-6249"/>
            <a:ext cx="9155109" cy="51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6084" y="195486"/>
            <a:ext cx="6480720" cy="85725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644" y="1347614"/>
            <a:ext cx="8229600" cy="339447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2020-01-21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AC3D-3F6F-4D6A-92E6-312AA861D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48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2020-01-21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rozwoj/stop-smog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termomodernizacja@mr.gov.p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mailto:przemyslaw.hofman@mr.gov.pl" TargetMode="External"/><Relationship Id="rId4" Type="http://schemas.openxmlformats.org/officeDocument/2006/relationships/hyperlink" Target="mailto:marcin.jaczewski@mr.gov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ekretariatdgn@mr.gov.p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C:\Users\m.jaczewski\Downloads\logo\2020-MR-logo-poziom-PL-mono-negaty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636946"/>
            <a:ext cx="4896544" cy="28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1290360" y="3562760"/>
            <a:ext cx="6400800" cy="1626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chemeClr val="bg1"/>
                </a:solidFill>
              </a:rPr>
              <a:t>SFINANSUJ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CZYSTE POWIETRZE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SWOJEJ GMINIE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Równoległobok 6"/>
          <p:cNvSpPr/>
          <p:nvPr/>
        </p:nvSpPr>
        <p:spPr>
          <a:xfrm rot="5400000">
            <a:off x="3417466" y="-2094991"/>
            <a:ext cx="2304253" cy="9153820"/>
          </a:xfrm>
          <a:custGeom>
            <a:avLst/>
            <a:gdLst>
              <a:gd name="connsiteX0" fmla="*/ 0 w 1584176"/>
              <a:gd name="connsiteY0" fmla="*/ 864096 h 864096"/>
              <a:gd name="connsiteX1" fmla="*/ 216024 w 1584176"/>
              <a:gd name="connsiteY1" fmla="*/ 0 h 864096"/>
              <a:gd name="connsiteX2" fmla="*/ 1584176 w 1584176"/>
              <a:gd name="connsiteY2" fmla="*/ 0 h 864096"/>
              <a:gd name="connsiteX3" fmla="*/ 1368152 w 1584176"/>
              <a:gd name="connsiteY3" fmla="*/ 864096 h 864096"/>
              <a:gd name="connsiteX4" fmla="*/ 0 w 1584176"/>
              <a:gd name="connsiteY4" fmla="*/ 864096 h 864096"/>
              <a:gd name="connsiteX0" fmla="*/ 245222 w 1368152"/>
              <a:gd name="connsiteY0" fmla="*/ 831728 h 864096"/>
              <a:gd name="connsiteX1" fmla="*/ 0 w 1368152"/>
              <a:gd name="connsiteY1" fmla="*/ 0 h 864096"/>
              <a:gd name="connsiteX2" fmla="*/ 1368152 w 1368152"/>
              <a:gd name="connsiteY2" fmla="*/ 0 h 864096"/>
              <a:gd name="connsiteX3" fmla="*/ 1152128 w 1368152"/>
              <a:gd name="connsiteY3" fmla="*/ 864096 h 864096"/>
              <a:gd name="connsiteX4" fmla="*/ 245222 w 1368152"/>
              <a:gd name="connsiteY4" fmla="*/ 831728 h 864096"/>
              <a:gd name="connsiteX0" fmla="*/ 245222 w 1152128"/>
              <a:gd name="connsiteY0" fmla="*/ 831728 h 864096"/>
              <a:gd name="connsiteX1" fmla="*/ 0 w 1152128"/>
              <a:gd name="connsiteY1" fmla="*/ 0 h 864096"/>
              <a:gd name="connsiteX2" fmla="*/ 995919 w 1152128"/>
              <a:gd name="connsiteY2" fmla="*/ 0 h 864096"/>
              <a:gd name="connsiteX3" fmla="*/ 1152128 w 1152128"/>
              <a:gd name="connsiteY3" fmla="*/ 864096 h 864096"/>
              <a:gd name="connsiteX4" fmla="*/ 245222 w 1152128"/>
              <a:gd name="connsiteY4" fmla="*/ 831728 h 864096"/>
              <a:gd name="connsiteX0" fmla="*/ 245222 w 1152128"/>
              <a:gd name="connsiteY0" fmla="*/ 831728 h 864096"/>
              <a:gd name="connsiteX1" fmla="*/ 0 w 1152128"/>
              <a:gd name="connsiteY1" fmla="*/ 0 h 864096"/>
              <a:gd name="connsiteX2" fmla="*/ 947366 w 1152128"/>
              <a:gd name="connsiteY2" fmla="*/ 0 h 864096"/>
              <a:gd name="connsiteX3" fmla="*/ 1152128 w 1152128"/>
              <a:gd name="connsiteY3" fmla="*/ 864096 h 864096"/>
              <a:gd name="connsiteX4" fmla="*/ 245222 w 1152128"/>
              <a:gd name="connsiteY4" fmla="*/ 831728 h 864096"/>
              <a:gd name="connsiteX0" fmla="*/ 245222 w 1152128"/>
              <a:gd name="connsiteY0" fmla="*/ 831728 h 864096"/>
              <a:gd name="connsiteX1" fmla="*/ 0 w 1152128"/>
              <a:gd name="connsiteY1" fmla="*/ 0 h 864096"/>
              <a:gd name="connsiteX2" fmla="*/ 906905 w 1152128"/>
              <a:gd name="connsiteY2" fmla="*/ 8092 h 864096"/>
              <a:gd name="connsiteX3" fmla="*/ 1152128 w 1152128"/>
              <a:gd name="connsiteY3" fmla="*/ 864096 h 864096"/>
              <a:gd name="connsiteX4" fmla="*/ 245222 w 1152128"/>
              <a:gd name="connsiteY4" fmla="*/ 831728 h 864096"/>
              <a:gd name="connsiteX0" fmla="*/ 239827 w 1152128"/>
              <a:gd name="connsiteY0" fmla="*/ 823160 h 864096"/>
              <a:gd name="connsiteX1" fmla="*/ 0 w 1152128"/>
              <a:gd name="connsiteY1" fmla="*/ 0 h 864096"/>
              <a:gd name="connsiteX2" fmla="*/ 906905 w 1152128"/>
              <a:gd name="connsiteY2" fmla="*/ 8092 h 864096"/>
              <a:gd name="connsiteX3" fmla="*/ 1152128 w 1152128"/>
              <a:gd name="connsiteY3" fmla="*/ 864096 h 864096"/>
              <a:gd name="connsiteX4" fmla="*/ 239827 w 1152128"/>
              <a:gd name="connsiteY4" fmla="*/ 823160 h 864096"/>
              <a:gd name="connsiteX0" fmla="*/ 239827 w 1152128"/>
              <a:gd name="connsiteY0" fmla="*/ 823160 h 823160"/>
              <a:gd name="connsiteX1" fmla="*/ 0 w 1152128"/>
              <a:gd name="connsiteY1" fmla="*/ 0 h 823160"/>
              <a:gd name="connsiteX2" fmla="*/ 906905 w 1152128"/>
              <a:gd name="connsiteY2" fmla="*/ 8092 h 823160"/>
              <a:gd name="connsiteX3" fmla="*/ 1152128 w 1152128"/>
              <a:gd name="connsiteY3" fmla="*/ 821256 h 823160"/>
              <a:gd name="connsiteX4" fmla="*/ 239827 w 1152128"/>
              <a:gd name="connsiteY4" fmla="*/ 823160 h 823160"/>
              <a:gd name="connsiteX0" fmla="*/ 239827 w 1152130"/>
              <a:gd name="connsiteY0" fmla="*/ 823160 h 823398"/>
              <a:gd name="connsiteX1" fmla="*/ 0 w 1152130"/>
              <a:gd name="connsiteY1" fmla="*/ 0 h 823398"/>
              <a:gd name="connsiteX2" fmla="*/ 906905 w 1152130"/>
              <a:gd name="connsiteY2" fmla="*/ 8092 h 823398"/>
              <a:gd name="connsiteX3" fmla="*/ 1152130 w 1152130"/>
              <a:gd name="connsiteY3" fmla="*/ 823398 h 823398"/>
              <a:gd name="connsiteX4" fmla="*/ 239827 w 1152130"/>
              <a:gd name="connsiteY4" fmla="*/ 823160 h 823398"/>
              <a:gd name="connsiteX0" fmla="*/ 239827 w 1152130"/>
              <a:gd name="connsiteY0" fmla="*/ 815068 h 815306"/>
              <a:gd name="connsiteX1" fmla="*/ 0 w 1152130"/>
              <a:gd name="connsiteY1" fmla="*/ 7616 h 815306"/>
              <a:gd name="connsiteX2" fmla="*/ 906905 w 1152130"/>
              <a:gd name="connsiteY2" fmla="*/ 0 h 815306"/>
              <a:gd name="connsiteX3" fmla="*/ 1152130 w 1152130"/>
              <a:gd name="connsiteY3" fmla="*/ 815306 h 815306"/>
              <a:gd name="connsiteX4" fmla="*/ 239827 w 1152130"/>
              <a:gd name="connsiteY4" fmla="*/ 815068 h 815306"/>
              <a:gd name="connsiteX0" fmla="*/ 239827 w 1152130"/>
              <a:gd name="connsiteY0" fmla="*/ 807452 h 807690"/>
              <a:gd name="connsiteX1" fmla="*/ 0 w 1152130"/>
              <a:gd name="connsiteY1" fmla="*/ 0 h 807690"/>
              <a:gd name="connsiteX2" fmla="*/ 906905 w 1152130"/>
              <a:gd name="connsiteY2" fmla="*/ 238 h 807690"/>
              <a:gd name="connsiteX3" fmla="*/ 1152130 w 1152130"/>
              <a:gd name="connsiteY3" fmla="*/ 807690 h 807690"/>
              <a:gd name="connsiteX4" fmla="*/ 239827 w 1152130"/>
              <a:gd name="connsiteY4" fmla="*/ 807452 h 80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130" h="807690">
                <a:moveTo>
                  <a:pt x="239827" y="807452"/>
                </a:moveTo>
                <a:lnTo>
                  <a:pt x="0" y="0"/>
                </a:lnTo>
                <a:lnTo>
                  <a:pt x="906905" y="238"/>
                </a:lnTo>
                <a:lnTo>
                  <a:pt x="1152130" y="807690"/>
                </a:lnTo>
                <a:lnTo>
                  <a:pt x="239827" y="807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12" y="1591217"/>
            <a:ext cx="2736304" cy="180416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rot="21349180">
            <a:off x="6539032" y="361262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F831"/>
                </a:solidFill>
              </a:rPr>
              <a:t>ZMIANA 2020</a:t>
            </a:r>
            <a:endParaRPr lang="pl-PL" sz="3600" b="1" dirty="0">
              <a:solidFill>
                <a:srgbClr val="00F8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2381" y="1003470"/>
            <a:ext cx="9036496" cy="3136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Zakres Programu</a:t>
            </a:r>
            <a:endParaRPr lang="pl-PL" sz="1600" u="sng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Dopuszczenie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możliwości realizacji przedsięwzięć niskoemisyjnych również w budynkach jednorodzinnych będących w zasobach mieszkaniowych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gminy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uzasadnionych przypadkach (np. nieuregulowany stan prawny, zły stan techniczny budynku) - umożliwienie gminom nabywania urządzeń i instalacji jako własny środek trwały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udostępniania ich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beneficjentowi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Proponowane zmiany (3)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73720" y="2931790"/>
            <a:ext cx="9036496" cy="271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Warunki </a:t>
            </a:r>
            <a:r>
              <a:rPr lang="pl-PL" sz="1600" b="1" u="sng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udziału mieszkańców </a:t>
            </a:r>
            <a:endParaRPr lang="pl-PL" sz="1600" u="sng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Wyłączenie z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kryterium majątkowego wartości nieruchomości oraz jego obniżenie z 424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000 zł do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kwoty 53 000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zł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Zmiana z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3 miesięcy na 1 rok okresu, z którego wyliczany jest dochód osoby ubiegającej się </a:t>
            </a:r>
            <a:b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realizację przedsięwzięcia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niskoemisyjnego (utrzymane warunki z ustawy o dodatkach mieszkaniowych)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276318"/>
            <a:ext cx="9036496" cy="379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Doszczegółowienie </a:t>
            </a:r>
            <a:r>
              <a:rPr lang="pl-PL" sz="1600" b="1" u="sng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 rozszerzenie katalogu kosztów </a:t>
            </a:r>
            <a:r>
              <a:rPr lang="pl-PL" sz="1600" b="1" u="sng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kwalifikowanych m.in. o koszty: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przygotowania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wniosku w okresie do 6 miesięcy przed datą zawarcia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porozumienia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mikroinstalacji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OZE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lub zapewnienia dostępu do OZE w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rozumieniu ustawy z dnia 20 lutego 2015 r. o odnawialnych źródłach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energii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zapewnienia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dostępu do energii z OZE i pompy ciepła w tym m.in. w oparciu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urządzenia stanowiące własność gminy (przyłączenie do instalacji gminnej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instalacji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źródeł ciepła zasilanych energią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elektryczną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innych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prac budowlanych niezbędnych do realizacji przedsięwzięć związanych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efektywnością energetyczną, jednakże stanowiących nie więcej niż 20% łącznych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kosztów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serwisu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 konserwacji w okresie utrzymania efektów przedsięwzięć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niskoemisyjnych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nadzoru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inwestorskiego i inspekcji nadzoru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budowlanego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Proponowane zmiany (4)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5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808862"/>
            <a:ext cx="9036496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Wyposażenie </a:t>
            </a:r>
            <a:r>
              <a:rPr lang="pl-PL" sz="1600" b="1" u="sng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gmin w narzędzia umożliwiające weryfikację </a:t>
            </a:r>
            <a:r>
              <a:rPr lang="pl-PL" sz="1600" b="1" u="sng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wnioskodawców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prowadzenie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katalogu dokumentów, na podstawie których gmina może zweryfikować oświadczenia dot.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dochodów (w art. 11d nowy ust. 1b) 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możliwienie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gminom występowania do innych podmiotów celem weryfikacji spełniania warunków przez osobę ubiegającą się o realizację przedsięwzięcia niskoemisyjnego oraz jej oświadczeń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art. 11d nowy ust.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7a, na bazie przepisów dot. pomocy społecznej)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Wprowadzenie do oświadczenia beneficjenta o dochodach i majątkowym odpowiedzialności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karnej za składanie fałszywych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oświadczeń 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Proponowane zmiany (5)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8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051474"/>
            <a:ext cx="9036496" cy="410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pl-PL" sz="1600" b="1" u="sng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Inne zapisy precyzujące</a:t>
            </a:r>
          </a:p>
          <a:p>
            <a:pPr marL="342900" lvl="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Doszczegółowienie 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brzmienia przepisów i rozszerzenie zakresu przedsięwzięcia niskoemisyjnego </a:t>
            </a: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m.in. o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pPr marL="723900" lvl="0" indent="-285750">
              <a:lnSpc>
                <a:spcPct val="108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zapewnienie 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budynkowi dostępu do energii z instalacji OZE lub pompy ciepła (wraz </a:t>
            </a: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 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likwidacją źródła niespełniającego standardów niskoemisyjnych</a:t>
            </a: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l-PL" sz="15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723900" lvl="0" indent="-285750">
              <a:lnSpc>
                <a:spcPct val="108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modernizację 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istniejącego przyłącza ciepłowniczego, gazowego lub elektroenergetycznego wraz z </a:t>
            </a: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termomodernizacją</a:t>
            </a:r>
          </a:p>
          <a:p>
            <a:pPr marL="355600" lvl="0" indent="-355600">
              <a:lnSpc>
                <a:spcPct val="108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Doszczegółowienie 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zapisów dot. standardów niskoemisyjnych – wymagań, jakie powinny spełniać urządzenia </a:t>
            </a: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m.in. wskazanie na instalacje OZE, urządzenia elektryczne, </a:t>
            </a: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gazowe – </a:t>
            </a:r>
            <a:b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</a:t>
            </a:r>
            <a:r>
              <a:rPr lang="pl-PL" sz="15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wyniku tego m.in. wyłączenie z możliwości wymiany/likwidacji kotłów na paliwa stałe klasy </a:t>
            </a: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</a:t>
            </a:r>
          </a:p>
          <a:p>
            <a:pPr marL="355600" lvl="0" indent="-355600">
              <a:lnSpc>
                <a:spcPct val="108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Doprecyzowanie, że ew. dodatkowe koszty wykraczające poza kwotę 53 tys. pokrywa gmina</a:t>
            </a:r>
          </a:p>
          <a:p>
            <a:pPr marL="355600" lvl="0" indent="-355600">
              <a:lnSpc>
                <a:spcPct val="108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Rozszerzenie prowadzonych na rzecz beneficjenta usług doradztwa o udzielanie informacji dotyczących  innych form wsparcia ze środków publicznych</a:t>
            </a:r>
          </a:p>
          <a:p>
            <a:pPr marL="355600" lvl="0" indent="-355600">
              <a:lnSpc>
                <a:spcPct val="108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pl-PL" sz="15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Doprecyzowanie, że środki przekazane gminie są rozliczane po zakończeniu porozumienia</a:t>
            </a:r>
            <a:endParaRPr lang="pl-PL" sz="15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Proponowane zmiany (6)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4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115469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810266" y="196763"/>
            <a:ext cx="5523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Podsumowanie </a:t>
            </a:r>
          </a:p>
          <a:p>
            <a:pPr algn="ctr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(najważniejsze zmiany)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326793" y="3710341"/>
            <a:ext cx="1584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Budynki jednorodzinne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zasobach gminnych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308304" y="3065144"/>
            <a:ext cx="15841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Warunkowe udostępnianie urządzeń </a:t>
            </a:r>
            <a:r>
              <a:rPr lang="pl-PL" kern="0" spc="-170" dirty="0">
                <a:solidFill>
                  <a:schemeClr val="bg1"/>
                </a:solidFill>
              </a:rPr>
              <a:t>(niezwiązanych </a:t>
            </a:r>
            <a:r>
              <a:rPr lang="pl-PL" kern="0" spc="-170" dirty="0" smtClean="0">
                <a:solidFill>
                  <a:schemeClr val="bg1"/>
                </a:solidFill>
              </a:rPr>
              <a:t/>
            </a:r>
            <a:br>
              <a:rPr lang="pl-PL" kern="0" spc="-170" dirty="0" smtClean="0">
                <a:solidFill>
                  <a:schemeClr val="bg1"/>
                </a:solidFill>
              </a:rPr>
            </a:br>
            <a:r>
              <a:rPr lang="pl-PL" kern="0" spc="-170" dirty="0" smtClean="0">
                <a:solidFill>
                  <a:schemeClr val="bg1"/>
                </a:solidFill>
              </a:rPr>
              <a:t>trwale </a:t>
            </a:r>
            <a:br>
              <a:rPr lang="pl-PL" kern="0" spc="-170" dirty="0" smtClean="0">
                <a:solidFill>
                  <a:schemeClr val="bg1"/>
                </a:solidFill>
              </a:rPr>
            </a:br>
            <a:r>
              <a:rPr lang="pl-PL" kern="0" spc="-170" dirty="0" smtClean="0">
                <a:solidFill>
                  <a:schemeClr val="bg1"/>
                </a:solidFill>
              </a:rPr>
              <a:t>z </a:t>
            </a:r>
            <a:r>
              <a:rPr lang="pl-PL" kern="0" spc="-170" dirty="0">
                <a:solidFill>
                  <a:schemeClr val="bg1"/>
                </a:solidFill>
              </a:rPr>
              <a:t>budynkiem)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7338622" y="1104310"/>
            <a:ext cx="1584176" cy="1200329"/>
            <a:chOff x="5220072" y="1218795"/>
            <a:chExt cx="1584176" cy="1200329"/>
          </a:xfrm>
        </p:grpSpPr>
        <p:sp>
          <p:nvSpPr>
            <p:cNvPr id="13" name="pole tekstowe 12"/>
            <p:cNvSpPr txBox="1"/>
            <p:nvPr/>
          </p:nvSpPr>
          <p:spPr>
            <a:xfrm>
              <a:off x="5220072" y="1218795"/>
              <a:ext cx="1584176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Kryterium majątkowe</a:t>
              </a:r>
            </a:p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424 K        53 K</a:t>
              </a:r>
            </a:p>
            <a:p>
              <a:pPr algn="ctr">
                <a:spcAft>
                  <a:spcPts val="1200"/>
                </a:spcAft>
              </a:pPr>
              <a:r>
                <a:rPr lang="pl-PL" kern="0" spc="-170" dirty="0" smtClean="0">
                  <a:solidFill>
                    <a:schemeClr val="bg1"/>
                  </a:solidFill>
                </a:rPr>
                <a:t>bez nieruchomości </a:t>
              </a:r>
              <a:endParaRPr lang="pl-PL" kern="0" spc="-170" dirty="0">
                <a:solidFill>
                  <a:schemeClr val="bg1"/>
                </a:solidFill>
              </a:endParaRPr>
            </a:p>
          </p:txBody>
        </p:sp>
        <p:sp>
          <p:nvSpPr>
            <p:cNvPr id="3" name="Strzałka w prawo 2"/>
            <p:cNvSpPr/>
            <p:nvPr/>
          </p:nvSpPr>
          <p:spPr>
            <a:xfrm>
              <a:off x="5940152" y="1818959"/>
              <a:ext cx="288032" cy="24873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5072446" y="3710341"/>
            <a:ext cx="1584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oświadczenia mieszkańców: </a:t>
            </a:r>
            <a:r>
              <a:rPr lang="pl-PL" kern="0" spc="-170" dirty="0" smtClean="0">
                <a:solidFill>
                  <a:schemeClr val="bg1"/>
                </a:solidFill>
              </a:rPr>
              <a:t>odpowiedzialność </a:t>
            </a:r>
            <a:r>
              <a:rPr lang="pl-PL" kern="0" spc="-170" dirty="0">
                <a:solidFill>
                  <a:schemeClr val="bg1"/>
                </a:solidFill>
              </a:rPr>
              <a:t>karna</a:t>
            </a:r>
          </a:p>
        </p:txBody>
      </p:sp>
      <p:grpSp>
        <p:nvGrpSpPr>
          <p:cNvPr id="30" name="Grupa 29"/>
          <p:cNvGrpSpPr/>
          <p:nvPr/>
        </p:nvGrpSpPr>
        <p:grpSpPr>
          <a:xfrm>
            <a:off x="1979712" y="1278043"/>
            <a:ext cx="1584176" cy="923330"/>
            <a:chOff x="251520" y="2571524"/>
            <a:chExt cx="1584176" cy="923330"/>
          </a:xfrm>
        </p:grpSpPr>
        <p:sp>
          <p:nvSpPr>
            <p:cNvPr id="15" name="pole tekstowe 14"/>
            <p:cNvSpPr txBox="1"/>
            <p:nvPr/>
          </p:nvSpPr>
          <p:spPr>
            <a:xfrm>
              <a:off x="251520" y="2571524"/>
              <a:ext cx="158417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dochód mieszkańca</a:t>
              </a:r>
            </a:p>
            <a:p>
              <a:pPr algn="ctr"/>
              <a:r>
                <a:rPr lang="pl-PL" b="1" kern="0" spc="-170" dirty="0" smtClean="0">
                  <a:solidFill>
                    <a:schemeClr val="bg1"/>
                  </a:solidFill>
                </a:rPr>
                <a:t>3 mies.            1 rok</a:t>
              </a:r>
              <a:endParaRPr lang="pl-PL" kern="0" spc="-170" dirty="0">
                <a:solidFill>
                  <a:schemeClr val="bg1"/>
                </a:solidFill>
              </a:endParaRPr>
            </a:p>
          </p:txBody>
        </p:sp>
        <p:sp>
          <p:nvSpPr>
            <p:cNvPr id="16" name="Strzałka w prawo 15"/>
            <p:cNvSpPr/>
            <p:nvPr/>
          </p:nvSpPr>
          <p:spPr>
            <a:xfrm>
              <a:off x="970655" y="3180182"/>
              <a:ext cx="288032" cy="24873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244513" y="2852231"/>
            <a:ext cx="158417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Nowe koszty kwalifikowane</a:t>
            </a:r>
          </a:p>
          <a:p>
            <a:pPr marL="358775" indent="-180975">
              <a:buFont typeface="Arial" pitchFamily="34" charset="0"/>
              <a:buChar char="•"/>
            </a:pPr>
            <a:r>
              <a:rPr lang="pl-PL" kern="0" spc="-170" dirty="0" smtClean="0">
                <a:solidFill>
                  <a:schemeClr val="bg1"/>
                </a:solidFill>
              </a:rPr>
              <a:t>Serwis </a:t>
            </a:r>
          </a:p>
          <a:p>
            <a:pPr marL="358775" indent="-180975">
              <a:buFont typeface="Arial" pitchFamily="34" charset="0"/>
              <a:buChar char="•"/>
            </a:pPr>
            <a:r>
              <a:rPr lang="pl-PL" kern="0" spc="-170" dirty="0">
                <a:solidFill>
                  <a:schemeClr val="bg1"/>
                </a:solidFill>
              </a:rPr>
              <a:t>6 m-</a:t>
            </a:r>
            <a:r>
              <a:rPr lang="pl-PL" kern="0" spc="-170" dirty="0" err="1">
                <a:solidFill>
                  <a:schemeClr val="bg1"/>
                </a:solidFill>
              </a:rPr>
              <a:t>cy</a:t>
            </a:r>
            <a:r>
              <a:rPr lang="pl-PL" kern="0" spc="-170" dirty="0">
                <a:solidFill>
                  <a:schemeClr val="bg1"/>
                </a:solidFill>
              </a:rPr>
              <a:t> przed</a:t>
            </a:r>
          </a:p>
          <a:p>
            <a:pPr marL="358775" indent="-180975">
              <a:buFont typeface="Arial" pitchFamily="34" charset="0"/>
              <a:buChar char="•"/>
            </a:pPr>
            <a:r>
              <a:rPr lang="pl-PL" kern="0" spc="-170" dirty="0" smtClean="0">
                <a:solidFill>
                  <a:schemeClr val="bg1"/>
                </a:solidFill>
              </a:rPr>
              <a:t>Nadzór</a:t>
            </a:r>
            <a:endParaRPr lang="pl-PL" kern="0" spc="-170" dirty="0">
              <a:solidFill>
                <a:schemeClr val="bg1"/>
              </a:solidFill>
            </a:endParaRPr>
          </a:p>
          <a:p>
            <a:pPr marL="358775" indent="-180975">
              <a:buFont typeface="Arial" pitchFamily="34" charset="0"/>
              <a:buChar char="•"/>
            </a:pPr>
            <a:r>
              <a:rPr lang="pl-PL" kern="0" spc="-170" dirty="0">
                <a:solidFill>
                  <a:schemeClr val="bg1"/>
                </a:solidFill>
              </a:rPr>
              <a:t>20% inne koszty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979712" y="2610709"/>
            <a:ext cx="227833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Dodatkowe narzędzia dla gmin do weryfikacji wniosków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725365" y="2610709"/>
            <a:ext cx="227833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Okres realizacji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3 lata         4 lata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(min. 2% budynków)</a:t>
            </a:r>
            <a:endParaRPr lang="pl-PL" b="1" dirty="0">
              <a:solidFill>
                <a:schemeClr val="bg1"/>
              </a:solidFill>
            </a:endParaRPr>
          </a:p>
        </p:txBody>
      </p:sp>
      <p:grpSp>
        <p:nvGrpSpPr>
          <p:cNvPr id="29" name="Grupa 28"/>
          <p:cNvGrpSpPr/>
          <p:nvPr/>
        </p:nvGrpSpPr>
        <p:grpSpPr>
          <a:xfrm>
            <a:off x="5626203" y="1278043"/>
            <a:ext cx="1584176" cy="923330"/>
            <a:chOff x="251520" y="3714545"/>
            <a:chExt cx="1584176" cy="92333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251520" y="3714545"/>
              <a:ext cx="158417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Cel redukcyjny</a:t>
              </a:r>
            </a:p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50%         30 %</a:t>
              </a:r>
            </a:p>
            <a:p>
              <a:pPr algn="ctr"/>
              <a:r>
                <a:rPr lang="pl-PL" kern="0" spc="-170" dirty="0" smtClean="0">
                  <a:solidFill>
                    <a:schemeClr val="bg1"/>
                  </a:solidFill>
                </a:rPr>
                <a:t>energii finalnej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Strzałka w prawo 22"/>
            <p:cNvSpPr/>
            <p:nvPr/>
          </p:nvSpPr>
          <p:spPr>
            <a:xfrm>
              <a:off x="844088" y="4051842"/>
              <a:ext cx="288032" cy="24873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3773708" y="1129560"/>
            <a:ext cx="15965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Okres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trwałości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10         </a:t>
            </a:r>
            <a:r>
              <a:rPr lang="pl-PL" b="1" dirty="0">
                <a:solidFill>
                  <a:schemeClr val="bg1"/>
                </a:solidFill>
              </a:rPr>
              <a:t>5</a:t>
            </a:r>
            <a:r>
              <a:rPr lang="pl-PL" b="1" dirty="0" smtClean="0">
                <a:solidFill>
                  <a:schemeClr val="bg1"/>
                </a:solidFill>
              </a:rPr>
              <a:t> lat </a:t>
            </a:r>
          </a:p>
          <a:p>
            <a:pPr algn="ctr"/>
            <a:r>
              <a:rPr lang="pl-PL" kern="0" spc="-170" dirty="0" smtClean="0">
                <a:solidFill>
                  <a:schemeClr val="bg1"/>
                </a:solidFill>
              </a:rPr>
              <a:t>min.2</a:t>
            </a:r>
            <a:r>
              <a:rPr lang="pl-PL" kern="0" spc="-170" dirty="0">
                <a:solidFill>
                  <a:schemeClr val="bg1"/>
                </a:solidFill>
              </a:rPr>
              <a:t>% </a:t>
            </a:r>
            <a:r>
              <a:rPr lang="pl-PL" kern="0" spc="-170" dirty="0" smtClean="0">
                <a:solidFill>
                  <a:schemeClr val="bg1"/>
                </a:solidFill>
              </a:rPr>
              <a:t>budynków</a:t>
            </a:r>
            <a:endParaRPr lang="pl-PL" kern="0" spc="-170" dirty="0">
              <a:solidFill>
                <a:schemeClr val="bg1"/>
              </a:solidFill>
            </a:endParaRPr>
          </a:p>
        </p:txBody>
      </p:sp>
      <p:sp>
        <p:nvSpPr>
          <p:cNvPr id="25" name="Strzałka w prawo 24"/>
          <p:cNvSpPr/>
          <p:nvPr/>
        </p:nvSpPr>
        <p:spPr>
          <a:xfrm>
            <a:off x="4362094" y="1731616"/>
            <a:ext cx="288032" cy="24873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251521" y="1139544"/>
            <a:ext cx="1584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Min. liczba budynków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2%        1%</a:t>
            </a:r>
          </a:p>
          <a:p>
            <a:pPr algn="ctr"/>
            <a:r>
              <a:rPr lang="pl-PL" kern="0" spc="-170" dirty="0">
                <a:solidFill>
                  <a:schemeClr val="bg1"/>
                </a:solidFill>
              </a:rPr>
              <a:t>min. 30 budynków</a:t>
            </a:r>
          </a:p>
        </p:txBody>
      </p:sp>
      <p:sp>
        <p:nvSpPr>
          <p:cNvPr id="31" name="Strzałka w prawo 30"/>
          <p:cNvSpPr/>
          <p:nvPr/>
        </p:nvSpPr>
        <p:spPr>
          <a:xfrm>
            <a:off x="923188" y="1735816"/>
            <a:ext cx="288032" cy="24873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 w prawo 31"/>
          <p:cNvSpPr/>
          <p:nvPr/>
        </p:nvSpPr>
        <p:spPr>
          <a:xfrm>
            <a:off x="5720518" y="2940776"/>
            <a:ext cx="288032" cy="24873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295631"/>
            <a:ext cx="9036496" cy="324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Departament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Gospodarki Niskoemisyjnej Ministerstwa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Rozwoju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Ministerstwie Rozwoju</a:t>
            </a:r>
            <a:endParaRPr lang="pl-PL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email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termomodernizacja@mr.gov.pl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endParaRPr lang="pl-PL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www: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hlinkClick r:id="rId3"/>
              </a:rPr>
              <a:t>https://www.gov.pl/web/rozwoj/stop-smog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l-PL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</a:pPr>
            <a:endParaRPr lang="pl-PL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Marcin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Jaczewski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tel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 22 262 92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49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email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hlinkClick r:id="rId4"/>
              </a:rPr>
              <a:t>marcin.jaczewski@m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hlinkClick r:id="rId4"/>
              </a:rPr>
              <a:t>r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hlinkClick r:id="rId4"/>
              </a:rPr>
              <a:t>.gov.pl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Przemek Hofman, 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tel.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538 812 478, email: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hlinkClick r:id="rId5"/>
              </a:rPr>
              <a:t>przemyslaw.hofman@mr.gov.pl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l-PL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784836" y="467504"/>
            <a:ext cx="552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Pytania i wsparcie</a:t>
            </a:r>
          </a:p>
        </p:txBody>
      </p:sp>
    </p:spTree>
    <p:extLst>
      <p:ext uri="{BB962C8B-B14F-4D97-AF65-F5344CB8AC3E}">
        <p14:creationId xmlns:p14="http://schemas.microsoft.com/office/powerpoint/2010/main" val="29025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88424" y="2283718"/>
            <a:ext cx="8966939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Programie</a:t>
            </a:r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5" descr="C:\Users\m.jaczewski\Downloads\logo\2020-MR-logo-poziom-PL-mono-negatyw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36562"/>
            <a:ext cx="2582830" cy="1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4" y="-8734"/>
            <a:ext cx="1271345" cy="83825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21551"/>
            <a:ext cx="1784836" cy="1176823"/>
          </a:xfrm>
          <a:prstGeom prst="rect">
            <a:avLst/>
          </a:prstGeom>
        </p:spPr>
      </p:pic>
      <p:pic>
        <p:nvPicPr>
          <p:cNvPr id="1027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26" y="-62989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77061" y="1337882"/>
            <a:ext cx="8787428" cy="349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pl-PL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i finansowanie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Programu: wymiana/likwidacja </a:t>
            </a:r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nieekologicznych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źródeł ciepła oraz termomodernizacja budynków jednorodzinnych osób ubogich energetycznie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Gmina pełni rolę inwestora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Bezzwrotna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dotacja budżetu państwa (70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lub mniej dla miast pow. 100 tys. mieszkańców)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środki zapewniane przez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samorząd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gminy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- 30%)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Wypłata dotacji dla gminy w formie zaliczki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Średnio 53 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000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zł na jeden budynek (czyli 37 100 zł dotacji z budżetu państwa)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 5% wartości porozumienia na obsługę programu, m.in. edukację mieszkańców</a:t>
            </a:r>
          </a:p>
          <a:p>
            <a:pPr marL="342900" indent="-342900" eaLnBrk="0" fontAlgn="base" hangingPunct="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Gmina może żądać wkładu własnego mieszkańców ≤ 10% wartości porozumienia (poza porozumieniem z MR)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5" descr="C:\Users\m.jaczewski\Downloads\logo\2020-MR-logo-poziom-PL-mono-negatyw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36562"/>
            <a:ext cx="2582830" cy="1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4" y="-8734"/>
            <a:ext cx="1271345" cy="83825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027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Główne zasady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 warunki Programu (1)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2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31710" y="1005576"/>
            <a:ext cx="9036496" cy="3922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u="sng" dirty="0">
              <a:solidFill>
                <a:schemeClr val="tx1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79512" y="1295522"/>
            <a:ext cx="8784976" cy="455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udziału dla gmin</a:t>
            </a:r>
            <a:endParaRPr lang="pl-PL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„Uchwała antysmogowa” na terenie Gminy -  zgodnie z art. 96 ustawy POŚ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Udokumentowany problem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związany z tzw. „niską emisją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Przyjęty GPN w trybie aktu prawa miejscowego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 lub likwidacja urządzeń niespełniających standardów niskoemisyjnych ≥ 80% budynkach objętych porozumieniem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Obowiązkowy cel % dot. zmniejszenia zapotrzebowania na ciepło grzewcze - łącznie dla wszystkich budynków w ramach porozumienia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Obowiązkowa minimalna liczba budynków do realizacji w ramach porozumienia</a:t>
            </a:r>
          </a:p>
          <a:p>
            <a:endParaRPr lang="pl-PL" sz="1800" dirty="0"/>
          </a:p>
        </p:txBody>
      </p:sp>
      <p:sp>
        <p:nvSpPr>
          <p:cNvPr id="10" name="Prostokąt 9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2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Główne zasady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 warunki Programu (2)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42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492578"/>
            <a:ext cx="9036496" cy="258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Osoby ubiegające się o wsparcie</a:t>
            </a:r>
            <a:endParaRPr lang="pl-PL" sz="1600" u="sng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właściciel/współwłaściciel/posiadacz samoistny budynku jednorodzinnego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spełnia wskazany w ustawie próg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dochodowy (ustawa o dodatkach mieszkaniowych)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spełnia wskazany w ustawie próg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majątkowy (ustawa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dodatkach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mieszkaniowych)</a:t>
            </a:r>
            <a:endParaRPr lang="pl-PL" sz="1600" dirty="0" smtClean="0">
              <a:solidFill>
                <a:schemeClr val="bg1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faktycznie zamieszkuje w budynku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wyrazi zgodę m.in. na udostępnienie budynku do celów inwestycji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spełni dodatkowe warunki określone przez gminę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Główne zasady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 warunki Programu (3)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0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88424" y="2283718"/>
            <a:ext cx="8966939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Proponowane zmiany</a:t>
            </a:r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5" descr="C:\Users\m.jaczewski\Downloads\logo\2020-MR-logo-poziom-PL-mono-negatyw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36562"/>
            <a:ext cx="2582830" cy="1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4" y="-8734"/>
            <a:ext cx="1271345" cy="83825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21551"/>
            <a:ext cx="1784836" cy="1176823"/>
          </a:xfrm>
          <a:prstGeom prst="rect">
            <a:avLst/>
          </a:prstGeom>
        </p:spPr>
      </p:pic>
      <p:pic>
        <p:nvPicPr>
          <p:cNvPr id="1027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26" y="-62989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8530" y="2958967"/>
            <a:ext cx="896693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mianami zostaną również objęte gminy, które już uczestniczą w Programie</a:t>
            </a:r>
          </a:p>
          <a:p>
            <a:pPr algn="ctr">
              <a:lnSpc>
                <a:spcPct val="115000"/>
              </a:lnSpc>
              <a:spcBef>
                <a:spcPts val="400"/>
              </a:spcBef>
            </a:pPr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454342"/>
            <a:ext cx="9036496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pl-PL" sz="1600" b="1" u="sng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Ramy prawne i kolejne etapy</a:t>
            </a:r>
            <a:endParaRPr lang="pl-PL" sz="1600" b="1" u="sng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Formalnie zmiany w Programie rozpoczęły się od konsultacji publicznych i uzgodnień międzyresortowych projektu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ustawy o zmianie ustawy o wspieraniu termomodernizacji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remontów oraz ustawy o Inspekcji Ochrony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Środowiska (od 29 stycznia 2020 r.)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ramach konsultacji publicznych uwagi i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opinie do projektowanych zmian można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przekazywać drogą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elektroniczną  na adres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sekretariatdgn@mr.gov.pl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–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 dnia 19 lutego br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Następnie projekt będzie podlegał uzgodnieniom w ramach Rady Ministrów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Po przyjęciu przez Radę Ministrów projekt zostanie skierowany do Sejmu</a:t>
            </a:r>
            <a:endParaRPr lang="pl-PL" sz="1600" dirty="0" smtClean="0">
              <a:solidFill>
                <a:schemeClr val="bg1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Wprowadzenie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27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454342"/>
            <a:ext cx="9036496" cy="207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Minimalna liczba przedsięwzięć niskoemisyjnych</a:t>
            </a:r>
            <a:endParaRPr lang="pl-PL" sz="1600" u="sng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Zmniejszenie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minimalnej liczby budynków jednorodzinnych umożliwiającej aplikowanie do Programu (z 2% do 1% min. 30 budynków) </a:t>
            </a:r>
            <a:endParaRPr lang="pl-PL" sz="1600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Jednorazowe zniesienie limitu 1% (min. 30 budynków),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sytuacji gdy wcześniej gmina zawarła co najmniej jedno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porozumienie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Objęcie minimalnym progiem również miasta pow. 100 tys. mieszkańców 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Proponowane zmiany (1)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38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7504" y="1454342"/>
            <a:ext cx="9036496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Okres realizacji</a:t>
            </a:r>
            <a:endParaRPr lang="pl-PL" sz="1600" u="sng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Wydłużenie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 3 do 4 lat okresu realizacji porozumienia – w przypadku realizacji przez gminę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danym porozumieniu więcej niż 2% budynków jednorodzinnych w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gminie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Skrócenie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 10 do 5 lat okresu po zakończeniu porozumienia dla dodatkowych działań/zobowiązań gminy/beneficjenta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-8734"/>
            <a:ext cx="9144000" cy="106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88"/>
            <a:ext cx="1784836" cy="1176823"/>
          </a:xfrm>
          <a:prstGeom prst="rect">
            <a:avLst/>
          </a:prstGeom>
        </p:spPr>
      </p:pic>
      <p:pic>
        <p:nvPicPr>
          <p:cNvPr id="11" name="Picture 3" descr="C:\Users\m.jaczewski\Downloads\logo\2020-MR-logo-poziom-PL-mono-pozyty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9" y="-62988"/>
            <a:ext cx="2224703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84836" y="467504"/>
            <a:ext cx="55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Proponowane zmiany (2)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07504" y="3219822"/>
            <a:ext cx="9036496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u="sng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Cel redukcyjny</a:t>
            </a:r>
            <a:endParaRPr lang="pl-PL" sz="1600" u="sng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Zmniejszenie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50%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na 30% wymaganej redukcji zapotrzebowania na ciepło grzewcze liczonego łącznie dla wszystkich przedsięwzięć niskoemisyjnych realizowanych przez gminę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ramach jednego porozumienia</a:t>
            </a:r>
          </a:p>
        </p:txBody>
      </p:sp>
    </p:spTree>
    <p:extLst>
      <p:ext uri="{BB962C8B-B14F-4D97-AF65-F5344CB8AC3E}">
        <p14:creationId xmlns:p14="http://schemas.microsoft.com/office/powerpoint/2010/main" val="11904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754</Words>
  <Application>Microsoft Office PowerPoint</Application>
  <PresentationFormat>Pokaz na ekranie (16:9)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Martyna Krawczonek</dc:creator>
  <cp:lastModifiedBy>Stadnik, Katarzyna</cp:lastModifiedBy>
  <cp:revision>55</cp:revision>
  <cp:lastPrinted>2020-02-05T13:04:04Z</cp:lastPrinted>
  <dcterms:created xsi:type="dcterms:W3CDTF">2019-12-12T09:22:16Z</dcterms:created>
  <dcterms:modified xsi:type="dcterms:W3CDTF">2020-02-13T11:59:26Z</dcterms:modified>
</cp:coreProperties>
</file>