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3" r:id="rId3"/>
    <p:sldMasterId id="2147484377" r:id="rId4"/>
  </p:sldMasterIdLst>
  <p:notesMasterIdLst>
    <p:notesMasterId r:id="rId21"/>
  </p:notesMasterIdLst>
  <p:sldIdLst>
    <p:sldId id="259" r:id="rId5"/>
    <p:sldId id="342" r:id="rId6"/>
    <p:sldId id="343" r:id="rId7"/>
    <p:sldId id="344" r:id="rId8"/>
    <p:sldId id="337" r:id="rId9"/>
    <p:sldId id="346" r:id="rId10"/>
    <p:sldId id="347" r:id="rId11"/>
    <p:sldId id="348" r:id="rId12"/>
    <p:sldId id="341" r:id="rId13"/>
    <p:sldId id="331" r:id="rId14"/>
    <p:sldId id="328" r:id="rId15"/>
    <p:sldId id="273" r:id="rId16"/>
    <p:sldId id="317" r:id="rId17"/>
    <p:sldId id="319" r:id="rId18"/>
    <p:sldId id="345" r:id="rId19"/>
    <p:sldId id="289" r:id="rId20"/>
  </p:sldIdLst>
  <p:sldSz cx="13004800" cy="9753600"/>
  <p:notesSz cx="6797675" cy="9926638"/>
  <p:defaultTextStyle>
    <a:defPPr>
      <a:defRPr lang="pl-PL"/>
    </a:defPPr>
    <a:lvl1pPr algn="l" defTabSz="582613" rtl="0" fontAlgn="base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marL="455613" indent="-227013" algn="l" defTabSz="582613" rtl="0" fontAlgn="base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marL="912813" indent="-455613" algn="l" defTabSz="582613" rtl="0" fontAlgn="base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marL="1370013" indent="-684213" algn="l" defTabSz="582613" rtl="0" fontAlgn="base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marL="1827213" indent="-912813" algn="l" defTabSz="582613" rtl="0" fontAlgn="base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marL="22860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marL="27432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marL="32004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marL="36576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9FD5"/>
    <a:srgbClr val="CC006A"/>
    <a:srgbClr val="FAC81A"/>
    <a:srgbClr val="68B133"/>
    <a:srgbClr val="F2B01E"/>
    <a:srgbClr val="DA518D"/>
    <a:srgbClr val="FFD600"/>
    <a:srgbClr val="6CB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326" y="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55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Shape 56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9171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741363" indent="-284163" algn="l" defTabSz="455613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1141413" indent="-227013" algn="l" defTabSz="455613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598613" indent="-227013" algn="l" defTabSz="455613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2055813" indent="-227013" algn="l" defTabSz="455613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1142477" defTabSz="456992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0973" defTabSz="456992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599468" defTabSz="456992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7963" defTabSz="456992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 rot="16200000">
            <a:off x="7173119" y="5347494"/>
            <a:ext cx="1643062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pl-PL"/>
          </a:p>
        </p:txBody>
      </p:sp>
      <p:pic>
        <p:nvPicPr>
          <p:cNvPr id="5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5725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8" y="4140209"/>
            <a:ext cx="7200901" cy="2413001"/>
          </a:xfrm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pPr lvl="0"/>
            <a:r>
              <a:rPr/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8" y="4140209"/>
            <a:ext cx="4241801" cy="2413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496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6992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486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3982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18208994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2" cy="1936750"/>
          </a:xfrm>
          <a:prstGeom prst="rect">
            <a:avLst/>
          </a:prstGeom>
        </p:spPr>
        <p:txBody>
          <a:bodyPr lIns="91396" tIns="45700" rIns="91396" bIns="45700" anchor="t"/>
          <a:lstStyle>
            <a:lvl1pPr algn="l">
              <a:defRPr sz="39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FF6C-2CD4-4696-9DD2-2FA2F7A9FDE1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B0FBA-09C1-468D-9340-F81B3CBE8F4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392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84" y="2276485"/>
            <a:ext cx="5775325" cy="643572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10" y="2276485"/>
            <a:ext cx="5775325" cy="643572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4B48-40DB-4FF2-BF3F-19E28CFA293F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87E39-E033-48FC-BD88-CAB7F52C440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1285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400" b="1"/>
            </a:lvl1pPr>
            <a:lvl2pPr marL="456992" indent="0">
              <a:buNone/>
              <a:defRPr sz="2000" b="1"/>
            </a:lvl2pPr>
            <a:lvl3pPr marL="913982" indent="0">
              <a:buNone/>
              <a:defRPr sz="1800" b="1"/>
            </a:lvl3pPr>
            <a:lvl4pPr marL="1370973" indent="0">
              <a:buNone/>
              <a:defRPr sz="1600" b="1"/>
            </a:lvl4pPr>
            <a:lvl5pPr marL="1827963" indent="0">
              <a:buNone/>
              <a:defRPr sz="1600" b="1"/>
            </a:lvl5pPr>
            <a:lvl6pPr marL="2284951" indent="0">
              <a:buNone/>
              <a:defRPr sz="1600" b="1"/>
            </a:lvl6pPr>
            <a:lvl7pPr marL="2741944" indent="0">
              <a:buNone/>
              <a:defRPr sz="1600" b="1"/>
            </a:lvl7pPr>
            <a:lvl8pPr marL="3198937" indent="0">
              <a:buNone/>
              <a:defRPr sz="1600" b="1"/>
            </a:lvl8pPr>
            <a:lvl9pPr marL="365592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400" b="1"/>
            </a:lvl1pPr>
            <a:lvl2pPr marL="456992" indent="0">
              <a:buNone/>
              <a:defRPr sz="2000" b="1"/>
            </a:lvl2pPr>
            <a:lvl3pPr marL="913982" indent="0">
              <a:buNone/>
              <a:defRPr sz="1800" b="1"/>
            </a:lvl3pPr>
            <a:lvl4pPr marL="1370973" indent="0">
              <a:buNone/>
              <a:defRPr sz="1600" b="1"/>
            </a:lvl4pPr>
            <a:lvl5pPr marL="1827963" indent="0">
              <a:buNone/>
              <a:defRPr sz="1600" b="1"/>
            </a:lvl5pPr>
            <a:lvl6pPr marL="2284951" indent="0">
              <a:buNone/>
              <a:defRPr sz="1600" b="1"/>
            </a:lvl6pPr>
            <a:lvl7pPr marL="2741944" indent="0">
              <a:buNone/>
              <a:defRPr sz="1600" b="1"/>
            </a:lvl7pPr>
            <a:lvl8pPr marL="3198937" indent="0">
              <a:buNone/>
              <a:defRPr sz="1600" b="1"/>
            </a:lvl8pPr>
            <a:lvl9pPr marL="365592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2E18-BE03-403F-A17D-A0488F94A66C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E0570-5E4D-4A1B-A3BF-622606204D9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13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977C-C526-4179-9E50-ADA5F3AEA94C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044C2-6AA0-40E9-A600-1A3D2D1C714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4805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16E71-855E-4E7F-BEBF-9DCA22ED9D68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256BD-E928-4E7E-9292-F09C0002C07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548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88948"/>
            <a:ext cx="4278313" cy="1652587"/>
          </a:xfrm>
          <a:prstGeom prst="rect">
            <a:avLst/>
          </a:prstGeom>
        </p:spPr>
        <p:txBody>
          <a:bodyPr lIns="91396" tIns="45700" rIns="91396" bIns="45700"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2" cy="8323263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1400"/>
            </a:lvl1pPr>
            <a:lvl2pPr marL="456992" indent="0">
              <a:buNone/>
              <a:defRPr sz="1200"/>
            </a:lvl2pPr>
            <a:lvl3pPr marL="913982" indent="0">
              <a:buNone/>
              <a:defRPr sz="1000"/>
            </a:lvl3pPr>
            <a:lvl4pPr marL="1370973" indent="0">
              <a:buNone/>
              <a:defRPr sz="1000"/>
            </a:lvl4pPr>
            <a:lvl5pPr marL="1827963" indent="0">
              <a:buNone/>
              <a:defRPr sz="1000"/>
            </a:lvl5pPr>
            <a:lvl6pPr marL="2284951" indent="0">
              <a:buNone/>
              <a:defRPr sz="1000"/>
            </a:lvl6pPr>
            <a:lvl7pPr marL="2741944" indent="0">
              <a:buNone/>
              <a:defRPr sz="1000"/>
            </a:lvl7pPr>
            <a:lvl8pPr marL="3198937" indent="0">
              <a:buNone/>
              <a:defRPr sz="1000"/>
            </a:lvl8pPr>
            <a:lvl9pPr marL="365592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2D60-A8D1-431F-92C2-6D7633B8B4F0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45985-C454-44F7-A6D0-677163BA83E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908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  <a:prstGeom prst="rect">
            <a:avLst/>
          </a:prstGeom>
        </p:spPr>
        <p:txBody>
          <a:bodyPr lIns="91396" tIns="45700" rIns="91396" bIns="45700"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3300"/>
            </a:lvl1pPr>
            <a:lvl2pPr marL="456992" indent="0">
              <a:buNone/>
              <a:defRPr sz="2900"/>
            </a:lvl2pPr>
            <a:lvl3pPr marL="913982" indent="0">
              <a:buNone/>
              <a:defRPr sz="2400"/>
            </a:lvl3pPr>
            <a:lvl4pPr marL="1370973" indent="0">
              <a:buNone/>
              <a:defRPr sz="2000"/>
            </a:lvl4pPr>
            <a:lvl5pPr marL="1827963" indent="0">
              <a:buNone/>
              <a:defRPr sz="2000"/>
            </a:lvl5pPr>
            <a:lvl6pPr marL="2284951" indent="0">
              <a:buNone/>
              <a:defRPr sz="2000"/>
            </a:lvl6pPr>
            <a:lvl7pPr marL="2741944" indent="0">
              <a:buNone/>
              <a:defRPr sz="2000"/>
            </a:lvl7pPr>
            <a:lvl8pPr marL="3198937" indent="0">
              <a:buNone/>
              <a:defRPr sz="2000"/>
            </a:lvl8pPr>
            <a:lvl9pPr marL="3655924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90"/>
            <a:ext cx="7802564" cy="1144587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1400"/>
            </a:lvl1pPr>
            <a:lvl2pPr marL="456992" indent="0">
              <a:buNone/>
              <a:defRPr sz="1200"/>
            </a:lvl2pPr>
            <a:lvl3pPr marL="913982" indent="0">
              <a:buNone/>
              <a:defRPr sz="1000"/>
            </a:lvl3pPr>
            <a:lvl4pPr marL="1370973" indent="0">
              <a:buNone/>
              <a:defRPr sz="1000"/>
            </a:lvl4pPr>
            <a:lvl5pPr marL="1827963" indent="0">
              <a:buNone/>
              <a:defRPr sz="1000"/>
            </a:lvl5pPr>
            <a:lvl6pPr marL="2284951" indent="0">
              <a:buNone/>
              <a:defRPr sz="1000"/>
            </a:lvl6pPr>
            <a:lvl7pPr marL="2741944" indent="0">
              <a:buNone/>
              <a:defRPr sz="1000"/>
            </a:lvl7pPr>
            <a:lvl8pPr marL="3198937" indent="0">
              <a:buNone/>
              <a:defRPr sz="1000"/>
            </a:lvl8pPr>
            <a:lvl9pPr marL="365592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C2FF-CE2D-4771-98A2-DED07996B727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CAB15-1801-4017-B58D-A3233154B7B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349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84" y="2276485"/>
            <a:ext cx="11703051" cy="643572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4501-4985-4216-B9EB-B9329347DE5D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06E3D-0C86-4331-8192-C119C726C6A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22524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2" y="390525"/>
            <a:ext cx="2925762" cy="832167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8" cy="832167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52AC-32B7-4331-ABC7-63AD633A5014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91D69-883A-4EEA-A448-D52769865C3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0077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35" y="3030540"/>
            <a:ext cx="11055349" cy="2090736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40" y="5527685"/>
            <a:ext cx="9102725" cy="2492375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0CE5-C417-4867-8442-169633E6D899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D5CC4-321D-43AA-BAA2-0854D1D28B0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26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375291520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84" y="2276485"/>
            <a:ext cx="11703051" cy="6435725"/>
          </a:xfrm>
          <a:prstGeom prst="rect">
            <a:avLst/>
          </a:prstGeom>
        </p:spPr>
        <p:txBody>
          <a:bodyPr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6525-35CF-4AD3-AE02-78ACED5E1318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9A08-980E-4D13-8BBF-90137279EBE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737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2" cy="1936750"/>
          </a:xfrm>
          <a:prstGeom prst="rect">
            <a:avLst/>
          </a:prstGeom>
        </p:spPr>
        <p:txBody>
          <a:bodyPr lIns="91396" tIns="45700" rIns="91396" bIns="45700" anchor="t"/>
          <a:lstStyle>
            <a:lvl1pPr algn="l">
              <a:defRPr sz="39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192C-E6E5-44E8-89F8-9288904A512D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ACA95-E1C5-4080-868F-10B7182BF51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4581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84" y="2276485"/>
            <a:ext cx="5775325" cy="643572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10" y="2276485"/>
            <a:ext cx="5775325" cy="643572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D74A4-862F-473E-91BB-149E9EECDCE5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F8F2B-75D2-411D-98DC-33E3DC88F7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942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400" b="1"/>
            </a:lvl1pPr>
            <a:lvl2pPr marL="456992" indent="0">
              <a:buNone/>
              <a:defRPr sz="2000" b="1"/>
            </a:lvl2pPr>
            <a:lvl3pPr marL="913982" indent="0">
              <a:buNone/>
              <a:defRPr sz="1800" b="1"/>
            </a:lvl3pPr>
            <a:lvl4pPr marL="1370973" indent="0">
              <a:buNone/>
              <a:defRPr sz="1600" b="1"/>
            </a:lvl4pPr>
            <a:lvl5pPr marL="1827963" indent="0">
              <a:buNone/>
              <a:defRPr sz="1600" b="1"/>
            </a:lvl5pPr>
            <a:lvl6pPr marL="2284951" indent="0">
              <a:buNone/>
              <a:defRPr sz="1600" b="1"/>
            </a:lvl6pPr>
            <a:lvl7pPr marL="2741944" indent="0">
              <a:buNone/>
              <a:defRPr sz="1600" b="1"/>
            </a:lvl7pPr>
            <a:lvl8pPr marL="3198937" indent="0">
              <a:buNone/>
              <a:defRPr sz="1600" b="1"/>
            </a:lvl8pPr>
            <a:lvl9pPr marL="365592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400" b="1"/>
            </a:lvl1pPr>
            <a:lvl2pPr marL="456992" indent="0">
              <a:buNone/>
              <a:defRPr sz="2000" b="1"/>
            </a:lvl2pPr>
            <a:lvl3pPr marL="913982" indent="0">
              <a:buNone/>
              <a:defRPr sz="1800" b="1"/>
            </a:lvl3pPr>
            <a:lvl4pPr marL="1370973" indent="0">
              <a:buNone/>
              <a:defRPr sz="1600" b="1"/>
            </a:lvl4pPr>
            <a:lvl5pPr marL="1827963" indent="0">
              <a:buNone/>
              <a:defRPr sz="1600" b="1"/>
            </a:lvl5pPr>
            <a:lvl6pPr marL="2284951" indent="0">
              <a:buNone/>
              <a:defRPr sz="1600" b="1"/>
            </a:lvl6pPr>
            <a:lvl7pPr marL="2741944" indent="0">
              <a:buNone/>
              <a:defRPr sz="1600" b="1"/>
            </a:lvl7pPr>
            <a:lvl8pPr marL="3198937" indent="0">
              <a:buNone/>
              <a:defRPr sz="1600" b="1"/>
            </a:lvl8pPr>
            <a:lvl9pPr marL="365592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1E413-7AE8-4BFD-BAE3-97DFA5C5FC11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4EF0B-E003-44FA-A95D-B432F57B35C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64994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887D-8EEE-4B99-8148-07FD29F7E8B1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16659-3507-4918-ADFE-E702A632F6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275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3DFA8-5FCC-4FEC-808E-5D316BD5AD19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8CEF4-E7B7-4EAB-9C97-258681E2EE8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4984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88948"/>
            <a:ext cx="4278313" cy="1652587"/>
          </a:xfrm>
          <a:prstGeom prst="rect">
            <a:avLst/>
          </a:prstGeom>
        </p:spPr>
        <p:txBody>
          <a:bodyPr lIns="91396" tIns="45700" rIns="91396" bIns="45700"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2" cy="8323263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1400"/>
            </a:lvl1pPr>
            <a:lvl2pPr marL="456992" indent="0">
              <a:buNone/>
              <a:defRPr sz="1200"/>
            </a:lvl2pPr>
            <a:lvl3pPr marL="913982" indent="0">
              <a:buNone/>
              <a:defRPr sz="1000"/>
            </a:lvl3pPr>
            <a:lvl4pPr marL="1370973" indent="0">
              <a:buNone/>
              <a:defRPr sz="1000"/>
            </a:lvl4pPr>
            <a:lvl5pPr marL="1827963" indent="0">
              <a:buNone/>
              <a:defRPr sz="1000"/>
            </a:lvl5pPr>
            <a:lvl6pPr marL="2284951" indent="0">
              <a:buNone/>
              <a:defRPr sz="1000"/>
            </a:lvl6pPr>
            <a:lvl7pPr marL="2741944" indent="0">
              <a:buNone/>
              <a:defRPr sz="1000"/>
            </a:lvl7pPr>
            <a:lvl8pPr marL="3198937" indent="0">
              <a:buNone/>
              <a:defRPr sz="1000"/>
            </a:lvl8pPr>
            <a:lvl9pPr marL="365592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CEA97-18EB-4FF0-95AD-6950485015F9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E7953-ABDC-4DAF-BF4F-0655AF24A1A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13118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  <a:prstGeom prst="rect">
            <a:avLst/>
          </a:prstGeom>
        </p:spPr>
        <p:txBody>
          <a:bodyPr lIns="91396" tIns="45700" rIns="91396" bIns="45700"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3300"/>
            </a:lvl1pPr>
            <a:lvl2pPr marL="456992" indent="0">
              <a:buNone/>
              <a:defRPr sz="2900"/>
            </a:lvl2pPr>
            <a:lvl3pPr marL="913982" indent="0">
              <a:buNone/>
              <a:defRPr sz="2400"/>
            </a:lvl3pPr>
            <a:lvl4pPr marL="1370973" indent="0">
              <a:buNone/>
              <a:defRPr sz="2000"/>
            </a:lvl4pPr>
            <a:lvl5pPr marL="1827963" indent="0">
              <a:buNone/>
              <a:defRPr sz="2000"/>
            </a:lvl5pPr>
            <a:lvl6pPr marL="2284951" indent="0">
              <a:buNone/>
              <a:defRPr sz="2000"/>
            </a:lvl6pPr>
            <a:lvl7pPr marL="2741944" indent="0">
              <a:buNone/>
              <a:defRPr sz="2000"/>
            </a:lvl7pPr>
            <a:lvl8pPr marL="3198937" indent="0">
              <a:buNone/>
              <a:defRPr sz="2000"/>
            </a:lvl8pPr>
            <a:lvl9pPr marL="3655924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90"/>
            <a:ext cx="7802564" cy="1144587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1400"/>
            </a:lvl1pPr>
            <a:lvl2pPr marL="456992" indent="0">
              <a:buNone/>
              <a:defRPr sz="1200"/>
            </a:lvl2pPr>
            <a:lvl3pPr marL="913982" indent="0">
              <a:buNone/>
              <a:defRPr sz="1000"/>
            </a:lvl3pPr>
            <a:lvl4pPr marL="1370973" indent="0">
              <a:buNone/>
              <a:defRPr sz="1000"/>
            </a:lvl4pPr>
            <a:lvl5pPr marL="1827963" indent="0">
              <a:buNone/>
              <a:defRPr sz="1000"/>
            </a:lvl5pPr>
            <a:lvl6pPr marL="2284951" indent="0">
              <a:buNone/>
              <a:defRPr sz="1000"/>
            </a:lvl6pPr>
            <a:lvl7pPr marL="2741944" indent="0">
              <a:buNone/>
              <a:defRPr sz="1000"/>
            </a:lvl7pPr>
            <a:lvl8pPr marL="3198937" indent="0">
              <a:buNone/>
              <a:defRPr sz="1000"/>
            </a:lvl8pPr>
            <a:lvl9pPr marL="365592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AEA1-DA27-4E59-B2EE-071EDDDDAA6A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B2A31-3348-42C1-B78D-E7EEF88B23D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784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84" y="2276485"/>
            <a:ext cx="11703051" cy="643572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DD09-4D51-418A-B23A-98F66D58E293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68B5E-70A7-425D-B579-8D7702AF33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3308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2" y="390525"/>
            <a:ext cx="2925762" cy="832167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8" cy="832167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D94B-431A-4697-8A43-2076129F0E63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09AA-750E-42A6-A752-0FD380754D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672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124" indent="-313124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405464218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 rot="16200000">
            <a:off x="7173119" y="5347494"/>
            <a:ext cx="1643062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pl-PL"/>
          </a:p>
        </p:txBody>
      </p:sp>
      <p:pic>
        <p:nvPicPr>
          <p:cNvPr id="5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5725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/>
            <a:r>
              <a:rPr/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60603604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191890395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4249488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 marL="939800" indent="-469900">
              <a:spcBef>
                <a:spcPts val="2400"/>
              </a:spcBef>
              <a:defRPr sz="3600"/>
            </a:lvl2pPr>
            <a:lvl3pPr marL="1409700" indent="-469900">
              <a:spcBef>
                <a:spcPts val="2400"/>
              </a:spcBef>
              <a:defRPr sz="3600"/>
            </a:lvl3pPr>
            <a:lvl4pPr marL="1879600" indent="-469900">
              <a:spcBef>
                <a:spcPts val="2400"/>
              </a:spcBef>
              <a:defRPr sz="3600"/>
            </a:lvl4pPr>
            <a:lvl5pPr marL="2349500" indent="-469900">
              <a:spcBef>
                <a:spcPts val="2400"/>
              </a:spcBef>
              <a:defRPr sz="3600"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9965060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61951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1299845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4613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9"/>
            <a:ext cx="11988800" cy="7213601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700"/>
            </a:lvl1pPr>
            <a:lvl2pPr marL="939371" indent="-469687">
              <a:spcBef>
                <a:spcPts val="2400"/>
              </a:spcBef>
              <a:defRPr sz="3700"/>
            </a:lvl2pPr>
            <a:lvl3pPr marL="1409054" indent="-469687">
              <a:spcBef>
                <a:spcPts val="2400"/>
              </a:spcBef>
              <a:defRPr sz="3700"/>
            </a:lvl3pPr>
            <a:lvl4pPr marL="1878737" indent="-469687">
              <a:spcBef>
                <a:spcPts val="2400"/>
              </a:spcBef>
              <a:defRPr sz="3700"/>
            </a:lvl4pPr>
            <a:lvl5pPr marL="2348425" indent="-469687">
              <a:spcBef>
                <a:spcPts val="2400"/>
              </a:spcBef>
              <a:defRPr sz="3700"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20332384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491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1299845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006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 userDrawn="1"/>
        </p:nvSpPr>
        <p:spPr bwMode="auto">
          <a:xfrm>
            <a:off x="645725" y="8789530"/>
            <a:ext cx="11672711" cy="0"/>
          </a:xfrm>
          <a:prstGeom prst="line">
            <a:avLst/>
          </a:prstGeom>
          <a:noFill/>
          <a:ln w="38100" cmpd="dbl">
            <a:solidFill>
              <a:srgbClr val="336699">
                <a:alpha val="59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13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3251200" y="8870810"/>
            <a:ext cx="6502400" cy="69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694" tIns="63218" rIns="128694" bIns="63218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altLang="en-US" sz="1422" i="1" dirty="0" smtClean="0">
                <a:latin typeface="Arial" charset="0"/>
                <a:cs typeface="Arial" charset="0"/>
              </a:rPr>
              <a:t>LIFE14  IP  Kick-off Meeting, </a:t>
            </a:r>
            <a:r>
              <a:rPr lang="en-US" altLang="en-US" sz="1422" i="1" dirty="0" smtClean="0">
                <a:latin typeface="Arial" charset="0"/>
                <a:cs typeface="Arial" charset="0"/>
              </a:rPr>
              <a:t>26.01.2016, Brussels</a:t>
            </a:r>
            <a:endParaRPr lang="fr-BE" altLang="en-US" sz="1422" dirty="0" smtClean="0">
              <a:latin typeface="Arial" charset="0"/>
              <a:cs typeface="Arial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fr-BE" altLang="en-US" sz="1422" b="1" i="1" dirty="0" smtClean="0">
                <a:latin typeface="Arial" charset="0"/>
                <a:cs typeface="Arial" charset="0"/>
              </a:rPr>
              <a:t>Anne </a:t>
            </a:r>
            <a:r>
              <a:rPr lang="fr-BE" altLang="en-US" sz="1422" b="1" i="1" dirty="0" err="1" smtClean="0">
                <a:latin typeface="Arial" charset="0"/>
                <a:cs typeface="Arial" charset="0"/>
              </a:rPr>
              <a:t>Burrill</a:t>
            </a:r>
            <a:r>
              <a:rPr lang="fr-BE" altLang="en-US" sz="1422" b="1" i="1" dirty="0" smtClean="0">
                <a:latin typeface="Arial" charset="0"/>
                <a:cs typeface="Arial" charset="0"/>
              </a:rPr>
              <a:t>, </a:t>
            </a:r>
            <a:r>
              <a:rPr lang="fr-BE" altLang="en-US" sz="1422" b="1" i="1" dirty="0" err="1" smtClean="0">
                <a:latin typeface="Arial" charset="0"/>
                <a:cs typeface="Arial" charset="0"/>
              </a:rPr>
              <a:t>European</a:t>
            </a:r>
            <a:r>
              <a:rPr lang="fr-BE" altLang="en-US" sz="1422" b="1" i="1" dirty="0" smtClean="0">
                <a:latin typeface="Arial" charset="0"/>
                <a:cs typeface="Arial" charset="0"/>
              </a:rPr>
              <a:t>  Commission/</a:t>
            </a:r>
            <a:r>
              <a:rPr lang="fr-BE" altLang="en-US" sz="1422" b="1" i="1" dirty="0" err="1" smtClean="0">
                <a:latin typeface="Arial" charset="0"/>
                <a:cs typeface="Arial" charset="0"/>
              </a:rPr>
              <a:t>Bent</a:t>
            </a:r>
            <a:r>
              <a:rPr lang="fr-BE" altLang="en-US" sz="1422" b="1" i="1" dirty="0" smtClean="0">
                <a:latin typeface="Arial" charset="0"/>
                <a:cs typeface="Arial" charset="0"/>
              </a:rPr>
              <a:t> </a:t>
            </a:r>
            <a:r>
              <a:rPr lang="fr-BE" altLang="en-US" sz="1422" b="1" i="1" dirty="0" err="1" smtClean="0">
                <a:latin typeface="Arial" charset="0"/>
                <a:cs typeface="Arial" charset="0"/>
              </a:rPr>
              <a:t>Jepsen</a:t>
            </a:r>
            <a:r>
              <a:rPr lang="fr-BE" altLang="en-US" sz="1422" b="1" i="1" dirty="0" smtClean="0">
                <a:latin typeface="Arial" charset="0"/>
                <a:cs typeface="Arial" charset="0"/>
              </a:rPr>
              <a:t>, NEEMO</a:t>
            </a:r>
            <a:endParaRPr lang="fr-FR" altLang="en-US" sz="1422" b="1" i="1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747326" y="8870810"/>
            <a:ext cx="1420142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1707" i="1" smtClean="0">
                <a:solidFill>
                  <a:srgbClr val="336699"/>
                </a:solidFill>
                <a:latin typeface="Trebuchet MS" panose="020B0603020202020204" pitchFamily="34" charset="0"/>
              </a:rPr>
              <a:t>Slide n°</a:t>
            </a:r>
            <a:fld id="{D21E3844-0CD1-4746-8EF4-70847B325150}" type="slidenum">
              <a:rPr lang="en-GB" altLang="en-US" sz="1707" i="1" smtClean="0">
                <a:solidFill>
                  <a:srgbClr val="336699"/>
                </a:solidFill>
                <a:latin typeface="Trebuchet MS" panose="020B0603020202020204" pitchFamily="34" charset="0"/>
              </a:rPr>
              <a:pPr algn="ctr">
                <a:defRPr/>
              </a:pPr>
              <a:t>‹#›</a:t>
            </a:fld>
            <a:endParaRPr lang="en-US" altLang="en-US" sz="1707" i="1" smtClean="0">
              <a:solidFill>
                <a:srgbClr val="3366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878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35" y="3030540"/>
            <a:ext cx="11055349" cy="2090736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40" y="5527685"/>
            <a:ext cx="9102725" cy="2492375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C283-3D92-4C32-8849-4C676EBB5403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2CAC-A077-4020-AE71-FF29E551802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998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84" y="2276485"/>
            <a:ext cx="11703051" cy="6435725"/>
          </a:xfrm>
          <a:prstGeom prst="rect">
            <a:avLst/>
          </a:prstGeom>
        </p:spPr>
        <p:txBody>
          <a:bodyPr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E122C-67D1-4FDF-98AA-0BDA1B22BB74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BE0FF-BBC2-4C96-86B1-FFEE40F554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35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508000" y="800100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8900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1028" name="pasted-image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30" r:id="rId2"/>
    <p:sldLayoutId id="2147484931" r:id="rId3"/>
    <p:sldLayoutId id="2147484932" r:id="rId4"/>
    <p:sldLayoutId id="2147484933" r:id="rId5"/>
    <p:sldLayoutId id="2147484934" r:id="rId6"/>
    <p:sldLayoutId id="2147484949" r:id="rId7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2477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0973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599468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7963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8313" indent="-468313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10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09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08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07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1543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1231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0913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0601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496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6992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486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3982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2477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0973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599468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7963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defTabSz="583934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595932-5F7C-4D9E-BB2B-DE4B0791E856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2051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algn="ctr" defTabSz="583934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2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79290A5-F265-4F1B-A8F8-629D6F414CC5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700" rIns="91396" bIns="45700" anchor="ctr"/>
          <a:lstStyle/>
          <a:p>
            <a:pPr algn="ctr" defTabSz="583934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6992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3982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0973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7963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7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9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1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2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3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3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51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4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7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4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defTabSz="583934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EEF803-B4BF-4E75-8F01-14C83976525E}" type="datetimeFigureOut">
              <a:rPr lang="pl-PL" altLang="pl-PL"/>
              <a:pPr>
                <a:defRPr/>
              </a:pPr>
              <a:t>26.06.2020</a:t>
            </a:fld>
            <a:endParaRPr lang="pl-PL" altLang="pl-PL"/>
          </a:p>
        </p:txBody>
      </p:sp>
      <p:sp>
        <p:nvSpPr>
          <p:cNvPr id="3075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algn="ctr" defTabSz="583934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11F4212-8BDE-408B-98F6-8F55A0476680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3077" name="pasted-image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78" name="pasted-image.t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5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6992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3982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0973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7963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7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9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1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2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3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3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51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4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7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4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"/>
          <p:cNvSpPr>
            <a:spLocks noGrp="1"/>
          </p:cNvSpPr>
          <p:nvPr>
            <p:ph type="title"/>
          </p:nvPr>
        </p:nvSpPr>
        <p:spPr bwMode="auto">
          <a:xfrm>
            <a:off x="508000" y="800100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5123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8900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5124" name="pasted-image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  <p:sldLayoutId id="2147484941" r:id="rId2"/>
    <p:sldLayoutId id="2147484942" r:id="rId3"/>
    <p:sldLayoutId id="2147484943" r:id="rId4"/>
    <p:sldLayoutId id="2147484944" r:id="rId5"/>
    <p:sldLayoutId id="2147484945" r:id="rId6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26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25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4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3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87"/>
          <p:cNvSpPr>
            <a:spLocks noChangeArrowheads="1"/>
          </p:cNvSpPr>
          <p:nvPr/>
        </p:nvSpPr>
        <p:spPr bwMode="auto">
          <a:xfrm>
            <a:off x="1562100" y="5102225"/>
            <a:ext cx="1046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457200" indent="-4572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1050" indent="-3111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0950" indent="-3111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0850" indent="-3111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0750" indent="-3111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47950" indent="-31115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05150" indent="-31115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562350" indent="-31115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19550" indent="-31115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pl-PL" altLang="pl-PL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3555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21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pl-PL" altLang="pl-PL" sz="7200" kern="0" dirty="0">
              <a:solidFill>
                <a:srgbClr val="0089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Shape 59"/>
          <p:cNvSpPr>
            <a:spLocks noChangeArrowheads="1"/>
          </p:cNvSpPr>
          <p:nvPr/>
        </p:nvSpPr>
        <p:spPr bwMode="auto">
          <a:xfrm>
            <a:off x="2193925" y="937429"/>
            <a:ext cx="9652000" cy="17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pl-PL" altLang="pl-PL" sz="5400" b="1" dirty="0" smtClean="0">
                <a:latin typeface="Roboto Regular"/>
                <a:ea typeface="Roboto Regular"/>
                <a:cs typeface="Roboto Regular"/>
                <a:sym typeface="Roboto Regular"/>
              </a:rPr>
              <a:t>Wymagania dla kotłów na paliwa stałe w Małopolsce</a:t>
            </a:r>
            <a:endParaRPr lang="en-US" altLang="pl-PL" sz="3700" b="1" dirty="0">
              <a:latin typeface="Roboto Regular"/>
              <a:ea typeface="Roboto Regular"/>
              <a:cs typeface="Helvetica" panose="020B0604020202020204" pitchFamily="34" charset="0"/>
              <a:sym typeface="Roboto Regular"/>
            </a:endParaRPr>
          </a:p>
        </p:txBody>
      </p:sp>
      <p:sp>
        <p:nvSpPr>
          <p:cNvPr id="23558" name="Shape 61"/>
          <p:cNvSpPr txBox="1">
            <a:spLocks/>
          </p:cNvSpPr>
          <p:nvPr/>
        </p:nvSpPr>
        <p:spPr bwMode="auto">
          <a:xfrm>
            <a:off x="8356600" y="6184900"/>
            <a:ext cx="42418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/>
          <a:lstStyle/>
          <a:p>
            <a:pPr>
              <a:spcBef>
                <a:spcPts val="2200"/>
              </a:spcBef>
              <a:buSzPct val="75000"/>
            </a:pPr>
            <a:r>
              <a:rPr lang="pl-PL" altLang="pl-PL" b="1" dirty="0" smtClean="0">
                <a:latin typeface="Roboto Regular"/>
                <a:ea typeface="Roboto Regular"/>
                <a:cs typeface="Roboto Regular"/>
                <a:sym typeface="Roboto Regular"/>
              </a:rPr>
              <a:t>Andrzej Gniewkowski</a:t>
            </a:r>
            <a:endParaRPr lang="pl-PL" altLang="pl-PL" b="1" dirty="0">
              <a:latin typeface="Roboto Regular"/>
              <a:ea typeface="Roboto Regular"/>
              <a:cs typeface="Roboto Regular"/>
              <a:sym typeface="Roboto Regular"/>
            </a:endParaRPr>
          </a:p>
          <a:p>
            <a:pPr>
              <a:spcBef>
                <a:spcPts val="2200"/>
              </a:spcBef>
              <a:buSzPct val="75000"/>
            </a:pPr>
            <a:r>
              <a:rPr lang="pl-PL" altLang="pl-PL" dirty="0" smtClean="0">
                <a:latin typeface="Roboto Regular"/>
                <a:ea typeface="Roboto Regular"/>
                <a:cs typeface="Roboto Regular"/>
                <a:sym typeface="Roboto Regular"/>
              </a:rPr>
              <a:t>Zespół Ochrony Powietrza UMWM</a:t>
            </a:r>
            <a:endParaRPr lang="pl-PL" altLang="pl-PL" dirty="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23559" name="Shape 58"/>
          <p:cNvSpPr>
            <a:spLocks/>
          </p:cNvSpPr>
          <p:nvPr/>
        </p:nvSpPr>
        <p:spPr bwMode="auto">
          <a:xfrm rot="-5400000">
            <a:off x="6694487" y="7213601"/>
            <a:ext cx="2244725" cy="44450"/>
          </a:xfrm>
          <a:custGeom>
            <a:avLst/>
            <a:gdLst>
              <a:gd name="T0" fmla="*/ 2147483647 w 21600"/>
              <a:gd name="T1" fmla="*/ 21587 h 45719"/>
              <a:gd name="T2" fmla="*/ 2147483647 w 21600"/>
              <a:gd name="T3" fmla="*/ 21587 h 45719"/>
              <a:gd name="T4" fmla="*/ 2147483647 w 21600"/>
              <a:gd name="T5" fmla="*/ 21587 h 45719"/>
              <a:gd name="T6" fmla="*/ 2147483647 w 21600"/>
              <a:gd name="T7" fmla="*/ 21587 h 4571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45719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pl-PL"/>
          </a:p>
        </p:txBody>
      </p:sp>
      <p:pic>
        <p:nvPicPr>
          <p:cNvPr id="9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390648"/>
            <a:ext cx="11988800" cy="1219200"/>
          </a:xfrm>
        </p:spPr>
        <p:txBody>
          <a:bodyPr/>
          <a:lstStyle/>
          <a:p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Wymagania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ekoprojektu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dla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kotłów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paliwa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stałe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50381"/>
          <a:stretch/>
        </p:blipFill>
        <p:spPr>
          <a:xfrm>
            <a:off x="0" y="2514600"/>
            <a:ext cx="13031025" cy="5511800"/>
          </a:xfrm>
          <a:prstGeom prst="rect">
            <a:avLst/>
          </a:prstGeom>
        </p:spPr>
      </p:pic>
      <p:pic>
        <p:nvPicPr>
          <p:cNvPr id="4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82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284285"/>
            <a:ext cx="11988800" cy="1219200"/>
          </a:xfrm>
        </p:spPr>
        <p:txBody>
          <a:bodyPr/>
          <a:lstStyle/>
          <a:p>
            <a:r>
              <a:rPr lang="en-US" altLang="pl-PL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Wymagania</a:t>
            </a:r>
            <a:r>
              <a:rPr lang="en-US" altLang="pl-PL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ekoprojektu</a:t>
            </a:r>
            <a:r>
              <a:rPr lang="en-US" altLang="pl-PL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dla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ogrzewaczy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pomieszczeń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altLang="pl-PL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paliwa</a:t>
            </a:r>
            <a:r>
              <a:rPr lang="en-US" altLang="pl-PL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stałe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87348"/>
          <a:stretch/>
        </p:blipFill>
        <p:spPr>
          <a:xfrm>
            <a:off x="0" y="1835150"/>
            <a:ext cx="13031025" cy="1404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1" b="264"/>
          <a:stretch/>
        </p:blipFill>
        <p:spPr>
          <a:xfrm>
            <a:off x="-26225" y="3239150"/>
            <a:ext cx="13031025" cy="5580000"/>
          </a:xfrm>
          <a:prstGeom prst="rect">
            <a:avLst/>
          </a:prstGeom>
        </p:spPr>
      </p:pic>
      <p:pic>
        <p:nvPicPr>
          <p:cNvPr id="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08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Prostokąt 5"/>
          <p:cNvSpPr>
            <a:spLocks noChangeArrowheads="1"/>
          </p:cNvSpPr>
          <p:nvPr/>
        </p:nvSpPr>
        <p:spPr bwMode="auto">
          <a:xfrm>
            <a:off x="4694238" y="2266950"/>
            <a:ext cx="4265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/>
          <a:p>
            <a:endParaRPr lang="pl-PL" altLang="pl-PL" sz="16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07335"/>
              </p:ext>
            </p:extLst>
          </p:nvPr>
        </p:nvGraphicFramePr>
        <p:xfrm>
          <a:off x="331788" y="1467342"/>
          <a:ext cx="12342812" cy="71444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92412"/>
                <a:gridCol w="4038600"/>
                <a:gridCol w="5511800"/>
              </a:tblGrid>
              <a:tr h="52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Roboto Regular"/>
                        </a:rPr>
                        <a:t>K</a:t>
                      </a:r>
                      <a:r>
                        <a:rPr lang="pl-PL" sz="1800" b="1" dirty="0" err="1" smtClean="0">
                          <a:effectLst/>
                          <a:latin typeface="Roboto Regular"/>
                        </a:rPr>
                        <a:t>otł</a:t>
                      </a:r>
                      <a:r>
                        <a:rPr lang="en-US" sz="1800" b="1" dirty="0" smtClean="0">
                          <a:effectLst/>
                          <a:latin typeface="Roboto Regular"/>
                        </a:rPr>
                        <a:t>y</a:t>
                      </a:r>
                      <a:r>
                        <a:rPr lang="pl-PL" sz="1800" b="1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pl-PL" sz="1800" b="1" dirty="0">
                          <a:effectLst/>
                          <a:latin typeface="Roboto Regular"/>
                        </a:rPr>
                        <a:t>na paliwa stałe z automatycznym podawaniem paliwa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</a:rPr>
                        <a:t>Klasa 5 według normy </a:t>
                      </a:r>
                      <a:r>
                        <a:rPr lang="en-US" sz="1800" b="1" dirty="0" smtClean="0">
                          <a:effectLst/>
                          <a:latin typeface="Roboto Regular"/>
                        </a:rPr>
                        <a:t/>
                      </a:r>
                      <a:br>
                        <a:rPr lang="en-US" sz="1800" b="1" dirty="0" smtClean="0">
                          <a:effectLst/>
                          <a:latin typeface="Roboto Regular"/>
                        </a:rPr>
                      </a:br>
                      <a:r>
                        <a:rPr lang="pl-PL" sz="1800" b="1" dirty="0" smtClean="0">
                          <a:effectLst/>
                          <a:latin typeface="Roboto Regular"/>
                        </a:rPr>
                        <a:t>PN-EN</a:t>
                      </a:r>
                      <a:r>
                        <a:rPr lang="pl-PL" sz="1800" b="1" dirty="0">
                          <a:effectLst/>
                          <a:latin typeface="Roboto Regular"/>
                        </a:rPr>
                        <a:t> 303-5:2012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</a:rPr>
                        <a:t>Rozporządzenie Komisji (UE) 2015/1189 </a:t>
                      </a:r>
                      <a:r>
                        <a:rPr lang="en-US" sz="1800" b="1" dirty="0" smtClean="0">
                          <a:effectLst/>
                          <a:latin typeface="Roboto Regular"/>
                        </a:rPr>
                        <a:t/>
                      </a:r>
                      <a:br>
                        <a:rPr lang="en-US" sz="1800" b="1" dirty="0" smtClean="0">
                          <a:effectLst/>
                          <a:latin typeface="Roboto Regular"/>
                        </a:rPr>
                      </a:br>
                      <a:r>
                        <a:rPr lang="pl-PL" sz="1800" b="1" dirty="0" smtClean="0">
                          <a:effectLst/>
                          <a:latin typeface="Roboto Regular"/>
                        </a:rPr>
                        <a:t>z </a:t>
                      </a:r>
                      <a:r>
                        <a:rPr lang="pl-PL" sz="1800" b="1" dirty="0">
                          <a:effectLst/>
                          <a:latin typeface="Roboto Regular"/>
                        </a:rPr>
                        <a:t>28 kwietnia 2015 r.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 anchor="ctr">
                    <a:solidFill>
                      <a:srgbClr val="CCFFCC"/>
                    </a:solidFill>
                  </a:tcPr>
                </a:tc>
              </a:tr>
              <a:tr h="951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</a:rPr>
                        <a:t>Sposób weryfikacji wymagań w zakresie efektywności i emisji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Roboto Regular"/>
                        </a:rPr>
                        <a:t>P</a:t>
                      </a:r>
                      <a:r>
                        <a:rPr lang="pl-PL" sz="1800" dirty="0" smtClean="0">
                          <a:effectLst/>
                          <a:latin typeface="Roboto Regular"/>
                        </a:rPr>
                        <a:t>rac</a:t>
                      </a:r>
                      <a:r>
                        <a:rPr lang="en-US" sz="1800" dirty="0" smtClean="0">
                          <a:effectLst/>
                          <a:latin typeface="Roboto Regular"/>
                        </a:rPr>
                        <a:t>a</a:t>
                      </a:r>
                      <a:r>
                        <a:rPr lang="pl-PL" sz="180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kotła przy nominalnej mocy cieplnej, a w przypadku emisji CO i OGC także przy 30% nominalnej mocy cieplnej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Roboto Regular"/>
                        </a:rPr>
                        <a:t>Sezonowa</a:t>
                      </a:r>
                      <a:r>
                        <a:rPr lang="en-US" sz="180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Roboto Regular"/>
                        </a:rPr>
                        <a:t>efektywność</a:t>
                      </a:r>
                      <a:r>
                        <a:rPr lang="en-US" sz="180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Roboto Regular"/>
                        </a:rPr>
                        <a:t>energetyczna</a:t>
                      </a:r>
                      <a:r>
                        <a:rPr lang="en-US" sz="1800" baseline="0" dirty="0" smtClean="0">
                          <a:effectLst/>
                          <a:latin typeface="Roboto Regular"/>
                        </a:rPr>
                        <a:t> i </a:t>
                      </a:r>
                      <a:r>
                        <a:rPr lang="en-US" sz="1800" baseline="0" dirty="0" err="1" smtClean="0">
                          <a:effectLst/>
                          <a:latin typeface="Roboto Regular"/>
                        </a:rPr>
                        <a:t>emisja</a:t>
                      </a:r>
                      <a:r>
                        <a:rPr lang="en-US" sz="1800" baseline="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Roboto Regular"/>
                        </a:rPr>
                        <a:t>wyliczana</a:t>
                      </a:r>
                      <a:r>
                        <a:rPr lang="en-US" sz="1800" baseline="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Roboto Regular"/>
                        </a:rPr>
                        <a:t>jako</a:t>
                      </a:r>
                      <a:r>
                        <a:rPr lang="en-US" sz="1800" baseline="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Roboto Regular"/>
                        </a:rPr>
                        <a:t>średnia</a:t>
                      </a:r>
                      <a:r>
                        <a:rPr lang="en-US" sz="1800" baseline="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Roboto Regular"/>
                        </a:rPr>
                        <a:t>ważona</a:t>
                      </a:r>
                      <a:r>
                        <a:rPr lang="en-US" sz="1800" baseline="0" dirty="0" smtClean="0">
                          <a:effectLst/>
                          <a:latin typeface="Roboto Regular"/>
                        </a:rPr>
                        <a:t> z </a:t>
                      </a:r>
                      <a:r>
                        <a:rPr lang="en-US" sz="1800" baseline="0" dirty="0" err="1" smtClean="0">
                          <a:effectLst/>
                          <a:latin typeface="Roboto Regular"/>
                        </a:rPr>
                        <a:t>pomiarów</a:t>
                      </a:r>
                      <a:r>
                        <a:rPr lang="en-US" sz="1800" baseline="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pl-PL" sz="1800" dirty="0" smtClean="0">
                          <a:effectLst/>
                          <a:latin typeface="Roboto Regular"/>
                        </a:rPr>
                        <a:t>dla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znamionowej mocy cieplnej (z wagą 0,15) i przy 30% znamionowej mocy cieplnej (z wagą 0,85</a:t>
                      </a:r>
                      <a:r>
                        <a:rPr lang="pl-PL" sz="1800" dirty="0" smtClean="0">
                          <a:effectLst/>
                          <a:latin typeface="Roboto Regular"/>
                        </a:rPr>
                        <a:t>)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>
                    <a:solidFill>
                      <a:srgbClr val="CCFFCC"/>
                    </a:solidFill>
                  </a:tcPr>
                </a:tc>
              </a:tr>
              <a:tr h="985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Roboto Regular"/>
                        </a:rPr>
                        <a:t>Sprawność</a:t>
                      </a:r>
                      <a:r>
                        <a:rPr lang="en-US" sz="1800" b="1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Roboto Regular"/>
                        </a:rPr>
                        <a:t>cieplna</a:t>
                      </a:r>
                      <a:r>
                        <a:rPr lang="en-US" sz="1800" b="1" dirty="0" smtClean="0">
                          <a:effectLst/>
                          <a:latin typeface="Roboto Regular"/>
                        </a:rPr>
                        <a:t> 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Roboto Regular"/>
                        </a:rPr>
                        <a:t>Efektywność </a:t>
                      </a:r>
                      <a:r>
                        <a:rPr lang="pl-PL" sz="1800" b="1" dirty="0">
                          <a:effectLst/>
                          <a:latin typeface="Roboto Regular"/>
                        </a:rPr>
                        <a:t>energetyczna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Roboto Regular"/>
                        </a:rPr>
                        <a:t>Sprawność</a:t>
                      </a:r>
                      <a:r>
                        <a:rPr lang="en-US" sz="180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Roboto Regular"/>
                        </a:rPr>
                        <a:t>cieplna</a:t>
                      </a:r>
                      <a:endParaRPr lang="en-US" sz="1800" dirty="0" smtClean="0">
                        <a:effectLst/>
                        <a:latin typeface="Roboto Regular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Roboto Regular"/>
                        </a:rPr>
                        <a:t>od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87% do 89</a:t>
                      </a:r>
                      <a:r>
                        <a:rPr lang="pl-PL" sz="1800" dirty="0" smtClean="0">
                          <a:effectLst/>
                          <a:latin typeface="Roboto Regular"/>
                        </a:rPr>
                        <a:t>%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Roboto Regular"/>
                        </a:rPr>
                        <a:t>Efektywność</a:t>
                      </a:r>
                      <a:r>
                        <a:rPr lang="en-US" sz="180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Roboto Regular"/>
                        </a:rPr>
                        <a:t>energetyczna</a:t>
                      </a:r>
                      <a:endParaRPr lang="en-US" sz="1800" dirty="0" smtClean="0">
                        <a:effectLst/>
                        <a:latin typeface="Roboto Regular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Roboto Regular"/>
                        </a:rPr>
                        <a:t>75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% dla kotłów o </a:t>
                      </a:r>
                      <a:r>
                        <a:rPr lang="en-US" sz="1800" dirty="0" err="1" smtClean="0">
                          <a:effectLst/>
                          <a:latin typeface="Roboto Regular"/>
                        </a:rPr>
                        <a:t>mocy</a:t>
                      </a:r>
                      <a:r>
                        <a:rPr lang="pl-PL" sz="1800" dirty="0" smtClean="0">
                          <a:effectLst/>
                          <a:latin typeface="Roboto Regular"/>
                        </a:rPr>
                        <a:t>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do 20 kW</a:t>
                      </a:r>
                      <a:br>
                        <a:rPr lang="pl-PL" sz="1800" dirty="0">
                          <a:effectLst/>
                          <a:latin typeface="Roboto Regular"/>
                        </a:rPr>
                      </a:br>
                      <a:r>
                        <a:rPr lang="pl-PL" sz="1800" dirty="0">
                          <a:effectLst/>
                          <a:latin typeface="Roboto Regular"/>
                        </a:rPr>
                        <a:t>77% dla kotłów o </a:t>
                      </a:r>
                      <a:r>
                        <a:rPr lang="pl-PL" sz="1800" dirty="0" smtClean="0">
                          <a:effectLst/>
                          <a:latin typeface="Roboto Regular"/>
                        </a:rPr>
                        <a:t>mocy powyżej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20 kW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>
                    <a:solidFill>
                      <a:srgbClr val="CCFFCC"/>
                    </a:solidFill>
                  </a:tcPr>
                </a:tc>
              </a:tr>
              <a:tr h="88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</a:rPr>
                        <a:t>Emisja tlenku węgla (CO)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Roboto Regular"/>
                        </a:rPr>
                        <a:t>500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mg/m³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Roboto Regular"/>
                        </a:rPr>
                        <a:t>500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mg/m³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>
                    <a:solidFill>
                      <a:srgbClr val="CCFFCC"/>
                    </a:solidFill>
                  </a:tcPr>
                </a:tc>
              </a:tr>
              <a:tr h="88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</a:rPr>
                        <a:t>Emisja organicznych związków gazowych (OGC)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Roboto Regular"/>
                        </a:rPr>
                        <a:t>20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mg/m³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Roboto Regular"/>
                        </a:rPr>
                        <a:t>20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mg/m³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>
                    <a:solidFill>
                      <a:srgbClr val="CCFFCC"/>
                    </a:solidFill>
                  </a:tcPr>
                </a:tc>
              </a:tr>
              <a:tr h="705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</a:rPr>
                        <a:t>Emisja pyłu (PM)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Roboto Regular"/>
                        </a:rPr>
                        <a:t>40 mg/m³</a:t>
                      </a:r>
                      <a:r>
                        <a:rPr lang="en-US" sz="1800" dirty="0" smtClean="0">
                          <a:effectLst/>
                          <a:latin typeface="Roboto Regular"/>
                        </a:rPr>
                        <a:t> *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Roboto Regular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1800" dirty="0" err="1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dotyczy</a:t>
                      </a:r>
                      <a:r>
                        <a:rPr lang="en-US" sz="18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tylko</a:t>
                      </a:r>
                      <a:r>
                        <a:rPr lang="en-US" sz="18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mocy</a:t>
                      </a:r>
                      <a:r>
                        <a:rPr lang="en-US" sz="18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nominalnej</a:t>
                      </a:r>
                      <a:endParaRPr lang="en-US" sz="1800" dirty="0" smtClean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Roboto Regular"/>
                        </a:rPr>
                        <a:t>40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mg/m³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>
                    <a:solidFill>
                      <a:srgbClr val="CCFFCC"/>
                    </a:solidFill>
                  </a:tcPr>
                </a:tc>
              </a:tr>
              <a:tr h="88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Roboto Regular"/>
                        </a:rPr>
                        <a:t>Emisja tlenków azotu (</a:t>
                      </a:r>
                      <a:r>
                        <a:rPr lang="pl-PL" sz="1800" b="1" dirty="0" err="1">
                          <a:effectLst/>
                          <a:latin typeface="Roboto Regular"/>
                        </a:rPr>
                        <a:t>NOx</a:t>
                      </a:r>
                      <a:r>
                        <a:rPr lang="pl-PL" sz="1800" b="1" dirty="0" smtClean="0">
                          <a:effectLst/>
                          <a:latin typeface="Roboto Regular"/>
                        </a:rPr>
                        <a:t>)</a:t>
                      </a:r>
                      <a:endParaRPr lang="pl-PL" sz="18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</a:rPr>
                        <a:t>nie dotyczy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Roboto Regular"/>
                        </a:rPr>
                        <a:t>200 </a:t>
                      </a:r>
                      <a:r>
                        <a:rPr lang="pl-PL" sz="1800" dirty="0">
                          <a:effectLst/>
                          <a:latin typeface="Roboto Regular"/>
                        </a:rPr>
                        <a:t>mg/m³ dla kotłów na biomasę</a:t>
                      </a:r>
                      <a:br>
                        <a:rPr lang="pl-PL" sz="1800" dirty="0">
                          <a:effectLst/>
                          <a:latin typeface="Roboto Regular"/>
                        </a:rPr>
                      </a:br>
                      <a:r>
                        <a:rPr lang="pl-PL" sz="1800" dirty="0">
                          <a:effectLst/>
                          <a:latin typeface="Roboto Regular"/>
                        </a:rPr>
                        <a:t>350 mg/m³ dla kotłów na paliwa kopalne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4" marR="67444" marT="67444" marB="67444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8000" y="190500"/>
            <a:ext cx="11988800" cy="1219200"/>
          </a:xfrm>
        </p:spPr>
        <p:txBody>
          <a:bodyPr/>
          <a:lstStyle/>
          <a:p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Klasa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5 a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wymagania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ekoprojektu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Prostokąt 1"/>
          <p:cNvSpPr>
            <a:spLocks noChangeArrowheads="1"/>
          </p:cNvSpPr>
          <p:nvPr/>
        </p:nvSpPr>
        <p:spPr bwMode="auto">
          <a:xfrm>
            <a:off x="508000" y="2266950"/>
            <a:ext cx="12230100" cy="544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00" rIns="91396" bIns="45700">
            <a:spAutoFit/>
          </a:bodyPr>
          <a:lstStyle>
            <a:lvl1pPr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800" dirty="0" smtClean="0"/>
              <a:t>D</a:t>
            </a:r>
            <a:r>
              <a:rPr lang="en-US" altLang="pl-PL" sz="2800" dirty="0" err="1" smtClean="0"/>
              <a:t>yrektywa</a:t>
            </a:r>
            <a:r>
              <a:rPr lang="en-US" altLang="pl-PL" sz="2800" dirty="0" smtClean="0"/>
              <a:t> </a:t>
            </a:r>
            <a:r>
              <a:rPr lang="en-US" altLang="pl-PL" sz="2800" dirty="0" err="1" smtClean="0"/>
              <a:t>Parlamentu</a:t>
            </a:r>
            <a:r>
              <a:rPr lang="en-US" altLang="pl-PL" sz="2800" dirty="0" smtClean="0"/>
              <a:t> </a:t>
            </a:r>
            <a:r>
              <a:rPr lang="en-US" altLang="pl-PL" sz="2800" dirty="0" err="1" smtClean="0"/>
              <a:t>Europejskiego</a:t>
            </a:r>
            <a:r>
              <a:rPr lang="en-US" altLang="pl-PL" sz="2800" dirty="0" smtClean="0"/>
              <a:t> i </a:t>
            </a:r>
            <a:r>
              <a:rPr lang="en-US" altLang="pl-PL" sz="2800" dirty="0" err="1" smtClean="0"/>
              <a:t>Rady</a:t>
            </a:r>
            <a:r>
              <a:rPr lang="pl-PL" altLang="pl-PL" sz="2800" dirty="0" smtClean="0"/>
              <a:t> 2009/125/WE</a:t>
            </a:r>
            <a:r>
              <a:rPr lang="en-US" altLang="pl-PL" sz="2800" dirty="0" smtClean="0"/>
              <a:t> </a:t>
            </a:r>
            <a:r>
              <a:rPr lang="pl-PL" altLang="pl-PL" sz="2800" dirty="0" smtClean="0"/>
              <a:t>z </a:t>
            </a:r>
            <a:r>
              <a:rPr lang="pl-PL" altLang="pl-PL" sz="2800" dirty="0"/>
              <a:t>dnia </a:t>
            </a:r>
            <a:r>
              <a:rPr lang="en-US" altLang="pl-PL" sz="2800" dirty="0" smtClean="0"/>
              <a:t/>
            </a:r>
            <a:br>
              <a:rPr lang="en-US" altLang="pl-PL" sz="2800" dirty="0" smtClean="0"/>
            </a:br>
            <a:r>
              <a:rPr lang="pl-PL" altLang="pl-PL" sz="2800" dirty="0" smtClean="0"/>
              <a:t>21 </a:t>
            </a:r>
            <a:r>
              <a:rPr lang="pl-PL" altLang="pl-PL" sz="2800" dirty="0"/>
              <a:t>października 2009 r</a:t>
            </a:r>
            <a:r>
              <a:rPr lang="pl-PL" altLang="pl-PL" sz="2800" dirty="0" smtClean="0"/>
              <a:t>.</a:t>
            </a:r>
            <a:r>
              <a:rPr lang="en-US" altLang="pl-PL" sz="2800" dirty="0" smtClean="0"/>
              <a:t> </a:t>
            </a:r>
            <a:r>
              <a:rPr lang="pl-PL" altLang="pl-PL" sz="2800" dirty="0" smtClean="0"/>
              <a:t>ustanawiająca </a:t>
            </a:r>
            <a:r>
              <a:rPr lang="pl-PL" altLang="pl-PL" sz="2800" dirty="0"/>
              <a:t>ogólne zasady ustalania wymogów dotyczących </a:t>
            </a:r>
            <a:r>
              <a:rPr lang="pl-PL" altLang="pl-PL" sz="2800" dirty="0" err="1"/>
              <a:t>ekoprojektu</a:t>
            </a:r>
            <a:r>
              <a:rPr lang="pl-PL" altLang="pl-PL" sz="2800" dirty="0"/>
              <a:t> dla produktów związanych z </a:t>
            </a:r>
            <a:r>
              <a:rPr lang="pl-PL" altLang="pl-PL" sz="2800" dirty="0" smtClean="0"/>
              <a:t>energią</a:t>
            </a:r>
            <a:r>
              <a:rPr lang="en-US" altLang="pl-PL" sz="2800" dirty="0" smtClean="0"/>
              <a:t>,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800" dirty="0" smtClean="0"/>
              <a:t>Rozporządzenie </a:t>
            </a:r>
            <a:r>
              <a:rPr lang="pl-PL" altLang="pl-PL" sz="2800" dirty="0"/>
              <a:t>Komisji (UE) 2015/1189 z dnia 28 kwietnia 2015 r. </a:t>
            </a:r>
            <a:r>
              <a:rPr lang="en-US" altLang="pl-PL" sz="2800" dirty="0" smtClean="0"/>
              <a:t/>
            </a:r>
            <a:br>
              <a:rPr lang="en-US" altLang="pl-PL" sz="2800" dirty="0" smtClean="0"/>
            </a:br>
            <a:r>
              <a:rPr lang="pl-PL" altLang="pl-PL" sz="2800" dirty="0" smtClean="0"/>
              <a:t>w </a:t>
            </a:r>
            <a:r>
              <a:rPr lang="pl-PL" altLang="pl-PL" sz="2800" dirty="0"/>
              <a:t>sprawie wykonania dyrektywy Parlamentu Europejskiego i Rady 2009/125/WE w odniesieniu do </a:t>
            </a:r>
            <a:r>
              <a:rPr lang="pl-PL" altLang="pl-PL" sz="2800" b="1" dirty="0"/>
              <a:t>wymogów dotyczących </a:t>
            </a:r>
            <a:r>
              <a:rPr lang="pl-PL" altLang="pl-PL" sz="2800" b="1" dirty="0" err="1"/>
              <a:t>ekoprojektu</a:t>
            </a:r>
            <a:r>
              <a:rPr lang="pl-PL" altLang="pl-PL" sz="2800" b="1" dirty="0"/>
              <a:t> dla kotłów na paliwo stałe</a:t>
            </a:r>
            <a:r>
              <a:rPr lang="en-US" altLang="pl-PL" sz="2800" dirty="0" smtClean="0"/>
              <a:t>,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800" dirty="0"/>
              <a:t>Rozporządzenie Komisji (UE) 2015/1185 z dnia 24 kwietnia 2015 r. </a:t>
            </a:r>
            <a:r>
              <a:rPr lang="en-US" altLang="pl-PL" sz="2800" dirty="0" smtClean="0"/>
              <a:t/>
            </a:r>
            <a:br>
              <a:rPr lang="en-US" altLang="pl-PL" sz="2800" dirty="0" smtClean="0"/>
            </a:br>
            <a:r>
              <a:rPr lang="pl-PL" altLang="pl-PL" sz="2800" dirty="0" smtClean="0"/>
              <a:t>w </a:t>
            </a:r>
            <a:r>
              <a:rPr lang="pl-PL" altLang="pl-PL" sz="2800" dirty="0"/>
              <a:t>sprawie wykonania dyrektywy Parlamentu Europejskiego i Rady 2009/125/WE w odniesieniu do </a:t>
            </a:r>
            <a:r>
              <a:rPr lang="pl-PL" altLang="pl-PL" sz="2800" b="1" dirty="0"/>
              <a:t>wymogów dotyczących </a:t>
            </a:r>
            <a:r>
              <a:rPr lang="pl-PL" altLang="pl-PL" sz="2800" b="1" dirty="0" err="1"/>
              <a:t>ekoprojektu</a:t>
            </a:r>
            <a:r>
              <a:rPr lang="pl-PL" altLang="pl-PL" sz="2800" b="1" dirty="0"/>
              <a:t> dla miejscowych ogrzewaczy pomieszczeń na paliwo </a:t>
            </a:r>
            <a:r>
              <a:rPr lang="pl-PL" altLang="pl-PL" sz="2800" b="1" dirty="0" smtClean="0"/>
              <a:t>stałe</a:t>
            </a:r>
            <a:r>
              <a:rPr lang="en-US" altLang="pl-PL" sz="2800" dirty="0" smtClean="0"/>
              <a:t>,</a:t>
            </a:r>
          </a:p>
        </p:txBody>
      </p:sp>
      <p:sp>
        <p:nvSpPr>
          <p:cNvPr id="25608" name="Prostokąt 5"/>
          <p:cNvSpPr>
            <a:spLocks noChangeArrowheads="1"/>
          </p:cNvSpPr>
          <p:nvPr/>
        </p:nvSpPr>
        <p:spPr bwMode="auto">
          <a:xfrm>
            <a:off x="4694238" y="2266950"/>
            <a:ext cx="4265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/>
          <a:p>
            <a:endParaRPr lang="pl-PL" altLang="pl-PL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343565"/>
            <a:ext cx="11988800" cy="1219200"/>
          </a:xfrm>
        </p:spPr>
        <p:txBody>
          <a:bodyPr/>
          <a:lstStyle/>
          <a:p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Przepisy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unijne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dot.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ekoprojektu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1393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74" y="972671"/>
            <a:ext cx="8766176" cy="795895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236662" y="132536"/>
            <a:ext cx="105156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altLang="pl-PL" sz="4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powietrze.malopolska.pl/</a:t>
            </a:r>
            <a:r>
              <a:rPr lang="en-US" altLang="pl-PL" sz="48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ekoprojekt</a:t>
            </a:r>
            <a:r>
              <a:rPr lang="en-US" altLang="pl-PL" sz="4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</a:t>
            </a:r>
            <a:endParaRPr kumimoji="0" lang="pl-PL" sz="4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48502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95250"/>
            <a:ext cx="11988800" cy="1219200"/>
          </a:xfrm>
        </p:spPr>
        <p:txBody>
          <a:bodyPr/>
          <a:lstStyle/>
          <a:p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czyste-urzadzenia.ios.edu.pl/</a:t>
            </a:r>
            <a:endParaRPr lang="pl-PL" dirty="0"/>
          </a:p>
        </p:txBody>
      </p:sp>
      <p:pic>
        <p:nvPicPr>
          <p:cNvPr id="3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095110"/>
            <a:ext cx="11074400" cy="78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393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220788" y="220663"/>
            <a:ext cx="10915650" cy="15763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pl-PL" altLang="pl-PL" sz="4700" kern="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13063" y="1349375"/>
            <a:ext cx="7194550" cy="220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5842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6000" b="1" kern="0" dirty="0">
                <a:solidFill>
                  <a:srgbClr val="00B0F0"/>
                </a:solidFill>
                <a:latin typeface="Roboto Regular"/>
                <a:cs typeface="Arial" pitchFamily="34" charset="0"/>
              </a:rPr>
              <a:t>Dziękuję za uwagę!</a:t>
            </a:r>
          </a:p>
          <a:p>
            <a:pPr algn="r" defTabSz="584200" fontAlgn="auto">
              <a:lnSpc>
                <a:spcPct val="120000"/>
              </a:lnSpc>
              <a:spcAft>
                <a:spcPts val="0"/>
              </a:spcAft>
              <a:defRPr/>
            </a:pPr>
            <a:endParaRPr lang="pl-PL" altLang="pl-PL" sz="6000" b="1" kern="0" dirty="0">
              <a:solidFill>
                <a:srgbClr val="00B0F0"/>
              </a:solidFill>
              <a:latin typeface="Roboto Regular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82738" y="3261768"/>
            <a:ext cx="10553700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pl-PL" altLang="pl-PL" sz="3000" dirty="0">
              <a:latin typeface="Roboto Regular"/>
              <a:ea typeface="DejaVu Sans"/>
              <a:cs typeface="Lohit Hindi"/>
            </a:endParaRPr>
          </a:p>
          <a:p>
            <a:pPr algn="ctr" defTabSz="5842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pl-PL" altLang="pl-PL" sz="3000" dirty="0" smtClean="0">
                <a:latin typeface="Roboto Regular"/>
                <a:ea typeface="DejaVu Sans"/>
                <a:cs typeface="Lohit Hindi"/>
              </a:rPr>
              <a:t>Andrzej Gniewkowski</a:t>
            </a:r>
          </a:p>
          <a:p>
            <a:pPr algn="ctr" defTabSz="5842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pl-PL" altLang="pl-PL" sz="3000" dirty="0" smtClean="0">
                <a:latin typeface="Roboto Regular"/>
                <a:ea typeface="DejaVu Sans"/>
                <a:cs typeface="Lohit Hindi"/>
              </a:rPr>
              <a:t>12 630 3116</a:t>
            </a:r>
          </a:p>
          <a:p>
            <a:pPr algn="ctr" defTabSz="5842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pl-PL" altLang="pl-PL" sz="3000" dirty="0" smtClean="0">
                <a:latin typeface="Roboto Regular"/>
                <a:ea typeface="DejaVu Sans"/>
                <a:cs typeface="Lohit Hindi"/>
              </a:rPr>
              <a:t>Andrzej.Gniewkowski@umwm.malopolska.pl</a:t>
            </a:r>
            <a:endParaRPr lang="pl-PL" altLang="pl-PL" sz="3000" dirty="0">
              <a:latin typeface="Roboto Regular"/>
              <a:ea typeface="DejaVu Sans"/>
              <a:cs typeface="Lohit Hindi"/>
            </a:endParaRP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3000" dirty="0">
              <a:latin typeface="Roboto Regular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657600" y="6275388"/>
            <a:ext cx="5867400" cy="563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000" b="1" dirty="0">
                <a:latin typeface="Roboto Regular"/>
                <a:ea typeface="DejaVu Sans"/>
                <a:cs typeface="Lohit Hindi"/>
              </a:rPr>
              <a:t>www.powietrze.malopolska.pl</a:t>
            </a:r>
            <a:endParaRPr lang="pl-PL" sz="3000" dirty="0">
              <a:latin typeface="Roboto Regular"/>
            </a:endParaRPr>
          </a:p>
        </p:txBody>
      </p:sp>
      <p:pic>
        <p:nvPicPr>
          <p:cNvPr id="10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054600" y="8613119"/>
            <a:ext cx="79502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Projekt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LIFE-IP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MALOPOLSKA / LIFE14 IPE PL 021 </a:t>
            </a:r>
            <a:b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</a:br>
            <a:r>
              <a:rPr kumimoji="0" lang="en-US" sz="16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realizowany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en-US" sz="16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przy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en-US" sz="16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wsparciu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en-US" sz="16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Programu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LIFE </a:t>
            </a:r>
            <a:r>
              <a:rPr kumimoji="0" lang="en-US" sz="16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Unii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en-US" sz="16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Europejskiej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1294726" y="811161"/>
            <a:ext cx="10902190" cy="1363899"/>
          </a:xfrm>
          <a:prstGeom prst="rect">
            <a:avLst/>
          </a:prstGeom>
        </p:spPr>
        <p:txBody>
          <a:bodyPr/>
          <a:lstStyle>
            <a:lvl1pPr algn="ctr" defTabSz="582613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algn="ctr" defTabSz="582613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algn="ctr" defTabSz="582613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algn="ctr" defTabSz="582613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algn="ctr" defTabSz="582613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2477" defTabSz="583934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0973" defTabSz="583934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599468" defTabSz="583934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7963" defTabSz="583934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r>
              <a:rPr lang="pl-PL" altLang="pl-PL" kern="0" dirty="0" smtClean="0">
                <a:solidFill>
                  <a:srgbClr val="003399"/>
                </a:solidFill>
              </a:rPr>
              <a:t>Uchwała antysmogowa dla Krakowa</a:t>
            </a:r>
            <a:endParaRPr lang="pl-PL" altLang="pl-PL" kern="0" dirty="0">
              <a:solidFill>
                <a:srgbClr val="003399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94726" y="1799303"/>
            <a:ext cx="10312254" cy="5383162"/>
          </a:xfrm>
          <a:prstGeom prst="rect">
            <a:avLst/>
          </a:prstGeom>
        </p:spPr>
        <p:txBody>
          <a:bodyPr/>
          <a:lstStyle>
            <a:lvl1pPr marL="468313" indent="-468313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10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09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08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07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>
              <a:spcAft>
                <a:spcPts val="600"/>
              </a:spcAft>
              <a:buClr>
                <a:srgbClr val="CC006A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 smtClean="0">
                <a:solidFill>
                  <a:schemeClr val="tx1"/>
                </a:solidFill>
              </a:rPr>
              <a:t>Została uchwalona przez Sejmik Województwa Małopolskiego </a:t>
            </a:r>
            <a:r>
              <a:rPr lang="pl-PL" kern="0" dirty="0">
                <a:solidFill>
                  <a:schemeClr val="tx1"/>
                </a:solidFill>
              </a:rPr>
              <a:t> </a:t>
            </a:r>
            <a:r>
              <a:rPr lang="pl-PL" kern="0" dirty="0" smtClean="0">
                <a:solidFill>
                  <a:schemeClr val="tx1"/>
                </a:solidFill>
              </a:rPr>
              <a:t>            </a:t>
            </a:r>
            <a:r>
              <a:rPr lang="pl-PL" b="1" kern="0" dirty="0" smtClean="0">
                <a:solidFill>
                  <a:srgbClr val="CC006A"/>
                </a:solidFill>
              </a:rPr>
              <a:t>15 stycznia 2016 r.</a:t>
            </a:r>
            <a:endParaRPr lang="pl-PL" kern="0" dirty="0" smtClean="0"/>
          </a:p>
          <a:p>
            <a:pPr>
              <a:spcAft>
                <a:spcPts val="600"/>
              </a:spcAft>
              <a:buClr>
                <a:srgbClr val="CC006A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 smtClean="0"/>
              <a:t>Wprowadza </a:t>
            </a:r>
            <a:r>
              <a:rPr lang="pl-PL" b="1" kern="0" dirty="0" smtClean="0">
                <a:solidFill>
                  <a:srgbClr val="CC006A"/>
                </a:solidFill>
              </a:rPr>
              <a:t>całkowity zakaz stosowania paliw stałych w piecach, kotłach i kominkach</a:t>
            </a:r>
            <a:r>
              <a:rPr lang="pl-PL" kern="0" dirty="0" smtClean="0"/>
              <a:t> na obszarze Krakowa </a:t>
            </a:r>
            <a:r>
              <a:rPr lang="pl-PL" b="1" u="sng" kern="0" dirty="0" smtClean="0">
                <a:solidFill>
                  <a:srgbClr val="CC006A"/>
                </a:solidFill>
              </a:rPr>
              <a:t>od 1 września 2019 roku.</a:t>
            </a:r>
          </a:p>
          <a:p>
            <a:pPr>
              <a:spcAft>
                <a:spcPts val="600"/>
              </a:spcAft>
              <a:buClr>
                <a:srgbClr val="CC006A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 smtClean="0"/>
              <a:t>Dopuszcza stosowanie jedynie </a:t>
            </a:r>
            <a:r>
              <a:rPr lang="pl-PL" b="1" kern="0" dirty="0" smtClean="0">
                <a:solidFill>
                  <a:srgbClr val="CC006A"/>
                </a:solidFill>
              </a:rPr>
              <a:t>paliw gazowych oraz lekkiego oleju opałowego.</a:t>
            </a:r>
            <a:endParaRPr lang="pl-PL" b="1" kern="0" dirty="0">
              <a:solidFill>
                <a:srgbClr val="CC006A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21" y="5042848"/>
            <a:ext cx="9925664" cy="3360660"/>
          </a:xfrm>
          <a:prstGeom prst="rect">
            <a:avLst/>
          </a:prstGeom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732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1132494" y="457201"/>
            <a:ext cx="10902190" cy="1717860"/>
          </a:xfrm>
          <a:prstGeom prst="rect">
            <a:avLst/>
          </a:prstGeom>
        </p:spPr>
        <p:txBody>
          <a:bodyPr/>
          <a:lstStyle>
            <a:lvl1pPr algn="ctr" defTabSz="582613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algn="ctr" defTabSz="582613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algn="ctr" defTabSz="582613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algn="ctr" defTabSz="582613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algn="ctr" defTabSz="582613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2477" defTabSz="583934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0973" defTabSz="583934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599468" defTabSz="583934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7963" defTabSz="583934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r>
              <a:rPr lang="pl-PL" altLang="pl-PL" kern="0" dirty="0" smtClean="0">
                <a:solidFill>
                  <a:srgbClr val="003399"/>
                </a:solidFill>
              </a:rPr>
              <a:t>Uchwała antysmogowa dla Małopolski</a:t>
            </a:r>
            <a:endParaRPr lang="pl-PL" altLang="pl-PL" kern="0" dirty="0">
              <a:solidFill>
                <a:srgbClr val="003399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132494" y="2536722"/>
            <a:ext cx="10725209" cy="4763730"/>
          </a:xfrm>
          <a:prstGeom prst="rect">
            <a:avLst/>
          </a:prstGeom>
        </p:spPr>
        <p:txBody>
          <a:bodyPr/>
          <a:lstStyle>
            <a:lvl1pPr marL="468313" indent="-468313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10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09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08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07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468313" lvl="1" indent="-468313">
              <a:spcAft>
                <a:spcPts val="600"/>
              </a:spcAft>
              <a:buClr>
                <a:srgbClr val="CC006A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 smtClean="0">
                <a:solidFill>
                  <a:schemeClr val="tx1"/>
                </a:solidFill>
              </a:rPr>
              <a:t>Została uchwalona przez Sejmik Województwa Małopolskiego                       </a:t>
            </a:r>
            <a:r>
              <a:rPr lang="pl-PL" b="1" kern="0" dirty="0" smtClean="0">
                <a:solidFill>
                  <a:srgbClr val="CC006A"/>
                </a:solidFill>
              </a:rPr>
              <a:t>23 </a:t>
            </a:r>
            <a:r>
              <a:rPr lang="pl-PL" b="1" kern="0" dirty="0">
                <a:solidFill>
                  <a:srgbClr val="CC006A"/>
                </a:solidFill>
              </a:rPr>
              <a:t>styczna 2017 </a:t>
            </a:r>
            <a:r>
              <a:rPr lang="pl-PL" b="1" kern="0" dirty="0" smtClean="0">
                <a:solidFill>
                  <a:srgbClr val="CC006A"/>
                </a:solidFill>
              </a:rPr>
              <a:t>r.</a:t>
            </a:r>
          </a:p>
          <a:p>
            <a:pPr marL="468313" lvl="1" indent="-468313">
              <a:spcAft>
                <a:spcPts val="600"/>
              </a:spcAft>
              <a:buClr>
                <a:srgbClr val="CC006A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b="1" kern="0" dirty="0">
                <a:solidFill>
                  <a:srgbClr val="CC006A"/>
                </a:solidFill>
              </a:rPr>
              <a:t>Ogranicza powstawanie nowych źródeł emisji </a:t>
            </a:r>
            <a:r>
              <a:rPr lang="pl-PL" b="1" kern="0" dirty="0" smtClean="0">
                <a:solidFill>
                  <a:srgbClr val="CC006A"/>
                </a:solidFill>
              </a:rPr>
              <a:t>zanieczyszczeń             </a:t>
            </a:r>
            <a:r>
              <a:rPr lang="pl-PL" b="1" u="sng" dirty="0" smtClean="0"/>
              <a:t>- od </a:t>
            </a:r>
            <a:r>
              <a:rPr lang="pl-PL" b="1" u="sng" dirty="0"/>
              <a:t>1 lipca 2017 r. </a:t>
            </a:r>
            <a:r>
              <a:rPr lang="pl-PL" dirty="0"/>
              <a:t>nowe kotły i kominki dopuszczone są do eksploatacji, jeśli spełniają </a:t>
            </a:r>
            <a:r>
              <a:rPr lang="pl-PL" dirty="0" smtClean="0"/>
              <a:t>wymagania unijnych rozporządzeń w sprawie </a:t>
            </a:r>
            <a:r>
              <a:rPr lang="pl-PL" dirty="0" err="1" smtClean="0"/>
              <a:t>ekoprojektu</a:t>
            </a:r>
            <a:r>
              <a:rPr lang="pl-PL" dirty="0" smtClean="0"/>
              <a:t>. </a:t>
            </a:r>
          </a:p>
          <a:p>
            <a:pPr marL="468313" lvl="1" indent="-468313">
              <a:spcAft>
                <a:spcPts val="600"/>
              </a:spcAft>
              <a:buClr>
                <a:srgbClr val="CC006A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b="1" kern="0" dirty="0" smtClean="0">
                <a:solidFill>
                  <a:srgbClr val="CC006A"/>
                </a:solidFill>
              </a:rPr>
              <a:t>Wprowadza </a:t>
            </a:r>
            <a:r>
              <a:rPr lang="pl-PL" b="1" kern="0" dirty="0">
                <a:solidFill>
                  <a:srgbClr val="CC006A"/>
                </a:solidFill>
              </a:rPr>
              <a:t>wymagania dla jakości stosowanych paliw, </a:t>
            </a:r>
            <a:r>
              <a:rPr lang="pl-PL" b="1" kern="0" dirty="0" smtClean="0">
                <a:solidFill>
                  <a:srgbClr val="CC006A"/>
                </a:solidFill>
              </a:rPr>
              <a:t>w celu wyeliminowania odpadów węglowych </a:t>
            </a:r>
            <a:r>
              <a:rPr lang="pl-PL" b="1" kern="0" dirty="0">
                <a:solidFill>
                  <a:srgbClr val="CC006A"/>
                </a:solidFill>
              </a:rPr>
              <a:t>i </a:t>
            </a:r>
            <a:r>
              <a:rPr lang="pl-PL" b="1" kern="0" dirty="0" smtClean="0">
                <a:solidFill>
                  <a:srgbClr val="CC006A"/>
                </a:solidFill>
              </a:rPr>
              <a:t>mokrego drewna</a:t>
            </a:r>
            <a:r>
              <a:rPr lang="pl-PL" b="1" dirty="0" smtClean="0"/>
              <a:t>                                     </a:t>
            </a:r>
            <a:r>
              <a:rPr lang="pl-PL" b="1" u="sng" dirty="0" smtClean="0"/>
              <a:t>- </a:t>
            </a:r>
            <a:r>
              <a:rPr lang="pl-PL" b="1" u="sng" dirty="0"/>
              <a:t>od 1 lipca 2017 </a:t>
            </a:r>
            <a:r>
              <a:rPr lang="pl-PL" dirty="0"/>
              <a:t>roku w całej Małopolsce obowiązuje zakaz stosowania mułów i </a:t>
            </a:r>
            <a:r>
              <a:rPr lang="pl-PL" dirty="0" err="1"/>
              <a:t>flotów</a:t>
            </a:r>
            <a:r>
              <a:rPr lang="pl-PL" dirty="0"/>
              <a:t> </a:t>
            </a:r>
            <a:r>
              <a:rPr lang="pl-PL" dirty="0" smtClean="0"/>
              <a:t>węglowych oraz drewna o wilgotności &gt;20% w stanie roboczym.</a:t>
            </a:r>
            <a:endParaRPr lang="pl-PL" dirty="0"/>
          </a:p>
          <a:p>
            <a:pPr marL="468313" lvl="1" indent="-468313">
              <a:spcAft>
                <a:spcPts val="600"/>
              </a:spcAft>
              <a:buClr>
                <a:srgbClr val="CC006A"/>
              </a:buClr>
              <a:buSzPct val="100000"/>
              <a:buFont typeface="Wingdings" panose="05000000000000000000" pitchFamily="2" charset="2"/>
              <a:buChar char="Ø"/>
            </a:pPr>
            <a:endParaRPr lang="pl-PL" b="1" dirty="0" smtClean="0">
              <a:solidFill>
                <a:srgbClr val="003399"/>
              </a:solidFill>
            </a:endParaRPr>
          </a:p>
          <a:p>
            <a:pPr marL="468313" lvl="1" indent="-468313">
              <a:spcAft>
                <a:spcPts val="600"/>
              </a:spcAft>
              <a:buClr>
                <a:srgbClr val="CC006A"/>
              </a:buClr>
              <a:buSzPct val="100000"/>
              <a:buFont typeface="Wingdings" panose="05000000000000000000" pitchFamily="2" charset="2"/>
              <a:buChar char="Ø"/>
            </a:pPr>
            <a:endParaRPr lang="pl-PL" b="1" dirty="0">
              <a:solidFill>
                <a:srgbClr val="003399"/>
              </a:solidFill>
            </a:endParaRPr>
          </a:p>
          <a:p>
            <a:pPr marL="468313" lvl="1" indent="-468313">
              <a:spcAft>
                <a:spcPts val="600"/>
              </a:spcAft>
              <a:buClr>
                <a:srgbClr val="CC006A"/>
              </a:buClr>
              <a:buSzPct val="100000"/>
              <a:buFont typeface="Wingdings" panose="05000000000000000000" pitchFamily="2" charset="2"/>
              <a:buChar char="Ø"/>
            </a:pPr>
            <a:endParaRPr lang="pl-PL" b="1" kern="0" dirty="0">
              <a:solidFill>
                <a:srgbClr val="CC006A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7403690" y="6921766"/>
            <a:ext cx="4630994" cy="2602774"/>
            <a:chOff x="7810496" y="2416652"/>
            <a:chExt cx="5194304" cy="2907682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10496" y="2444334"/>
              <a:ext cx="2880000" cy="2880000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4800" y="2416652"/>
              <a:ext cx="2880000" cy="2880000"/>
            </a:xfrm>
            <a:prstGeom prst="rect">
              <a:avLst/>
            </a:prstGeom>
          </p:spPr>
        </p:pic>
      </p:grpSp>
      <p:pic>
        <p:nvPicPr>
          <p:cNvPr id="8" name="pasted-imag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6692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auto">
          <a:xfrm>
            <a:off x="1116105" y="206477"/>
            <a:ext cx="10713945" cy="156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r>
              <a:rPr lang="pl-PL" dirty="0">
                <a:solidFill>
                  <a:srgbClr val="003399"/>
                </a:solidFill>
              </a:rPr>
              <a:t>Uchwała antysmogowa </a:t>
            </a:r>
            <a:br>
              <a:rPr lang="pl-PL" dirty="0">
                <a:solidFill>
                  <a:srgbClr val="003399"/>
                </a:solidFill>
              </a:rPr>
            </a:br>
            <a:r>
              <a:rPr lang="pl-PL" dirty="0">
                <a:solidFill>
                  <a:srgbClr val="003399"/>
                </a:solidFill>
              </a:rPr>
              <a:t>dla </a:t>
            </a:r>
            <a:r>
              <a:rPr lang="pl-PL" dirty="0" smtClean="0">
                <a:solidFill>
                  <a:srgbClr val="003399"/>
                </a:solidFill>
              </a:rPr>
              <a:t>Małopolski</a:t>
            </a:r>
            <a:endParaRPr lang="pl-PL" dirty="0">
              <a:solidFill>
                <a:srgbClr val="003399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91115" y="2188906"/>
            <a:ext cx="7965094" cy="6018579"/>
          </a:xfrm>
          <a:prstGeom prst="rect">
            <a:avLst/>
          </a:prstGeom>
        </p:spPr>
        <p:txBody>
          <a:bodyPr/>
          <a:lstStyle>
            <a:lvl1pPr marL="468313" indent="-468313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10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09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08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0750" indent="-311150" algn="l" defTabSz="582613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154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123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0913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0601" indent="-313124" defTabSz="583934">
              <a:spcBef>
                <a:spcPts val="2201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0" indent="0">
              <a:buFontTx/>
              <a:buNone/>
            </a:pPr>
            <a:r>
              <a:rPr lang="pl-PL" sz="2800" b="1" kern="0" dirty="0" smtClean="0">
                <a:solidFill>
                  <a:srgbClr val="CC006A"/>
                </a:solidFill>
              </a:rPr>
              <a:t>	Wprowadza wymagania dla kotłów </a:t>
            </a:r>
            <a:br>
              <a:rPr lang="pl-PL" sz="2800" b="1" kern="0" dirty="0" smtClean="0">
                <a:solidFill>
                  <a:srgbClr val="CC006A"/>
                </a:solidFill>
              </a:rPr>
            </a:br>
            <a:r>
              <a:rPr lang="pl-PL" sz="2800" b="1" kern="0" dirty="0" smtClean="0">
                <a:solidFill>
                  <a:srgbClr val="CC006A"/>
                </a:solidFill>
              </a:rPr>
              <a:t>	na paliwa stałe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u="sng" kern="1200" dirty="0" smtClean="0"/>
              <a:t>do końca 2022 roku </a:t>
            </a:r>
            <a:r>
              <a:rPr lang="pl-PL" kern="1200" dirty="0" smtClean="0"/>
              <a:t>– obowiązek wymiany wszystkich kotłów na węgiel lub drewno, które nie spełniają żadnych norm emisyjnych,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u="sng" kern="1200" dirty="0" smtClean="0"/>
              <a:t>do końca 2026 roku </a:t>
            </a:r>
            <a:r>
              <a:rPr lang="pl-PL" kern="1200" dirty="0" smtClean="0"/>
              <a:t>– obowiązek wymiany kotłów, które spełniają podstawowe wymagania emisyjne (klasa 3 lub 4)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1200" dirty="0" smtClean="0"/>
              <a:t>kotły spełniające wymagania klasy 5, zainstalowane przed 1 lipca 2017 roku, mogą być użytkowane do końca swojej żywotności.</a:t>
            </a:r>
            <a:endParaRPr lang="pl-PL" kern="1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-784" t="-310" r="947" b="-394"/>
          <a:stretch/>
        </p:blipFill>
        <p:spPr>
          <a:xfrm>
            <a:off x="8630866" y="5280172"/>
            <a:ext cx="2924526" cy="293425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t="456"/>
          <a:stretch/>
        </p:blipFill>
        <p:spPr>
          <a:xfrm>
            <a:off x="8630866" y="2152550"/>
            <a:ext cx="2924526" cy="2926679"/>
          </a:xfrm>
          <a:prstGeom prst="rect">
            <a:avLst/>
          </a:prstGeom>
        </p:spPr>
      </p:pic>
      <p:pic>
        <p:nvPicPr>
          <p:cNvPr id="7" name="pasted-imag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611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Prostokąt 1"/>
          <p:cNvSpPr>
            <a:spLocks noChangeArrowheads="1"/>
          </p:cNvSpPr>
          <p:nvPr/>
        </p:nvSpPr>
        <p:spPr bwMode="auto">
          <a:xfrm>
            <a:off x="241300" y="2089706"/>
            <a:ext cx="12547600" cy="629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00" rIns="91396" bIns="45700">
            <a:spAutoFit/>
          </a:bodyPr>
          <a:lstStyle>
            <a:lvl1pPr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457200" indent="-457200" eaLnBrk="1" hangingPunct="1">
              <a:spcBef>
                <a:spcPct val="0"/>
              </a:spcBef>
              <a:spcAft>
                <a:spcPts val="180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600" dirty="0" smtClean="0"/>
              <a:t>Kotły</a:t>
            </a:r>
            <a:r>
              <a:rPr lang="en-US" altLang="pl-PL" sz="2600" dirty="0"/>
              <a:t> </a:t>
            </a:r>
            <a:r>
              <a:rPr lang="en-US" altLang="pl-PL" sz="2600" dirty="0" smtClean="0"/>
              <a:t>i </a:t>
            </a:r>
            <a:r>
              <a:rPr lang="en-US" altLang="pl-PL" sz="2600" dirty="0" err="1" smtClean="0"/>
              <a:t>ogrzewacze</a:t>
            </a:r>
            <a:r>
              <a:rPr lang="en-US" altLang="pl-PL" sz="2600" dirty="0" smtClean="0"/>
              <a:t> </a:t>
            </a:r>
            <a:r>
              <a:rPr lang="en-US" altLang="pl-PL" sz="2600" dirty="0" err="1" smtClean="0"/>
              <a:t>pomieszczeń</a:t>
            </a:r>
            <a:r>
              <a:rPr lang="pl-PL" altLang="pl-PL" sz="2600" dirty="0" smtClean="0"/>
              <a:t> </a:t>
            </a:r>
            <a:r>
              <a:rPr lang="pl-PL" altLang="pl-PL" sz="2600" dirty="0"/>
              <a:t>powinny spełniać </a:t>
            </a:r>
            <a:r>
              <a:rPr lang="pl-PL" altLang="pl-PL" sz="2600" b="1" dirty="0"/>
              <a:t>wymagania </a:t>
            </a:r>
            <a:r>
              <a:rPr lang="en-US" altLang="pl-PL" sz="2600" b="1" dirty="0" smtClean="0"/>
              <a:t>w </a:t>
            </a:r>
            <a:r>
              <a:rPr lang="en-US" altLang="pl-PL" sz="2600" b="1" dirty="0" err="1" smtClean="0"/>
              <a:t>zakresie</a:t>
            </a:r>
            <a:r>
              <a:rPr lang="en-US" altLang="pl-PL" sz="2600" b="1" dirty="0" smtClean="0"/>
              <a:t> </a:t>
            </a:r>
            <a:r>
              <a:rPr lang="en-US" altLang="pl-PL" sz="2600" b="1" dirty="0" err="1" smtClean="0"/>
              <a:t>emisji</a:t>
            </a:r>
            <a:r>
              <a:rPr lang="en-US" altLang="pl-PL" sz="2600" b="1" dirty="0" smtClean="0"/>
              <a:t> </a:t>
            </a:r>
            <a:r>
              <a:rPr lang="en-US" altLang="pl-PL" sz="2600" b="1" dirty="0" err="1" smtClean="0"/>
              <a:t>zanieczyszczeń</a:t>
            </a:r>
            <a:r>
              <a:rPr lang="en-US" altLang="pl-PL" sz="2600" b="1" dirty="0" smtClean="0"/>
              <a:t> i </a:t>
            </a:r>
            <a:r>
              <a:rPr lang="en-US" altLang="pl-PL" sz="2600" b="1" dirty="0" err="1" smtClean="0"/>
              <a:t>efektywności</a:t>
            </a:r>
            <a:r>
              <a:rPr lang="en-US" altLang="pl-PL" sz="2600" b="1" dirty="0" smtClean="0"/>
              <a:t> </a:t>
            </a:r>
            <a:r>
              <a:rPr lang="en-US" altLang="pl-PL" sz="2600" b="1" dirty="0" err="1" smtClean="0"/>
              <a:t>energetycznej</a:t>
            </a:r>
            <a:r>
              <a:rPr lang="en-US" altLang="pl-PL" sz="2600" b="1" dirty="0" smtClean="0"/>
              <a:t> </a:t>
            </a:r>
            <a:r>
              <a:rPr lang="en-US" altLang="pl-PL" sz="2600" dirty="0" err="1" smtClean="0"/>
              <a:t>określone</a:t>
            </a:r>
            <a:r>
              <a:rPr lang="en-US" altLang="pl-PL" sz="2600" dirty="0" smtClean="0"/>
              <a:t> </a:t>
            </a:r>
            <a:br>
              <a:rPr lang="en-US" altLang="pl-PL" sz="2600" dirty="0" smtClean="0"/>
            </a:br>
            <a:r>
              <a:rPr lang="en-US" altLang="pl-PL" sz="2600" dirty="0" smtClean="0"/>
              <a:t>w </a:t>
            </a:r>
            <a:r>
              <a:rPr lang="pl-PL" altLang="pl-PL" sz="2600" dirty="0" smtClean="0"/>
              <a:t>Rozporządzeni</a:t>
            </a:r>
            <a:r>
              <a:rPr lang="en-US" altLang="pl-PL" sz="2600" dirty="0" smtClean="0"/>
              <a:t>u</a:t>
            </a:r>
            <a:r>
              <a:rPr lang="pl-PL" altLang="pl-PL" sz="2600" dirty="0" smtClean="0"/>
              <a:t> </a:t>
            </a:r>
            <a:r>
              <a:rPr lang="pl-PL" altLang="pl-PL" sz="2600" dirty="0"/>
              <a:t>Komisji (UE) 2015/1189 z dnia 28 kwietnia 2015 r. </a:t>
            </a:r>
            <a:r>
              <a:rPr lang="en-US" altLang="pl-PL" sz="2600" dirty="0" smtClean="0"/>
              <a:t/>
            </a:r>
            <a:br>
              <a:rPr lang="en-US" altLang="pl-PL" sz="2600" dirty="0" smtClean="0"/>
            </a:br>
            <a:r>
              <a:rPr lang="en-US" altLang="pl-PL" sz="2600" dirty="0" smtClean="0"/>
              <a:t>i </a:t>
            </a:r>
            <a:r>
              <a:rPr lang="en-US" altLang="pl-PL" sz="2600" dirty="0" err="1" smtClean="0"/>
              <a:t>Rozporządzeniu</a:t>
            </a:r>
            <a:r>
              <a:rPr lang="en-US" altLang="pl-PL" sz="2600" dirty="0" smtClean="0"/>
              <a:t> </a:t>
            </a:r>
            <a:r>
              <a:rPr lang="pl-PL" altLang="pl-PL" sz="2600" dirty="0" smtClean="0"/>
              <a:t>Komisji </a:t>
            </a:r>
            <a:r>
              <a:rPr lang="pl-PL" altLang="pl-PL" sz="2600" dirty="0"/>
              <a:t>(UE) 2015/1185 z dnia 24 kwietnia 2015 r</a:t>
            </a:r>
            <a:r>
              <a:rPr lang="pl-PL" altLang="pl-PL" sz="2600" dirty="0" smtClean="0"/>
              <a:t>.</a:t>
            </a:r>
            <a:r>
              <a:rPr lang="en-US" altLang="pl-PL" sz="2600" dirty="0" smtClean="0"/>
              <a:t>,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80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600" dirty="0"/>
              <a:t>Wymóg dotyczy </a:t>
            </a:r>
            <a:r>
              <a:rPr lang="pl-PL" altLang="pl-PL" sz="2600" b="1" dirty="0"/>
              <a:t>wszystkich paliw dopuszczonych do stosowania </a:t>
            </a:r>
            <a:r>
              <a:rPr lang="en-US" altLang="pl-PL" sz="2600" b="1" dirty="0" smtClean="0"/>
              <a:t/>
            </a:r>
            <a:br>
              <a:rPr lang="en-US" altLang="pl-PL" sz="2600" b="1" dirty="0" smtClean="0"/>
            </a:br>
            <a:r>
              <a:rPr lang="pl-PL" altLang="pl-PL" sz="2600" dirty="0" smtClean="0"/>
              <a:t>w </a:t>
            </a:r>
            <a:r>
              <a:rPr lang="pl-PL" altLang="pl-PL" sz="2600" dirty="0"/>
              <a:t>instrukcji użytkowania </a:t>
            </a:r>
            <a:r>
              <a:rPr lang="pl-PL" altLang="pl-PL" sz="2600" dirty="0" smtClean="0"/>
              <a:t>urządzenia</a:t>
            </a:r>
            <a:r>
              <a:rPr lang="en-US" altLang="pl-PL" sz="2600" dirty="0" smtClean="0"/>
              <a:t>,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80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600" dirty="0"/>
              <a:t>Kotły </a:t>
            </a:r>
            <a:r>
              <a:rPr lang="en-US" altLang="pl-PL" sz="2600" dirty="0" err="1" smtClean="0"/>
              <a:t>muszą</a:t>
            </a:r>
            <a:r>
              <a:rPr lang="en-US" altLang="pl-PL" sz="2600" dirty="0" smtClean="0"/>
              <a:t> </a:t>
            </a:r>
            <a:r>
              <a:rPr lang="en-US" altLang="pl-PL" sz="2600" dirty="0" err="1" smtClean="0"/>
              <a:t>być</a:t>
            </a:r>
            <a:r>
              <a:rPr lang="en-US" altLang="pl-PL" sz="2600" dirty="0" smtClean="0"/>
              <a:t> </a:t>
            </a:r>
            <a:r>
              <a:rPr lang="pl-PL" altLang="pl-PL" sz="2600" dirty="0" smtClean="0"/>
              <a:t>wyposażone </a:t>
            </a:r>
            <a:r>
              <a:rPr lang="pl-PL" altLang="pl-PL" sz="2600" dirty="0"/>
              <a:t>w </a:t>
            </a:r>
            <a:r>
              <a:rPr lang="pl-PL" altLang="pl-PL" sz="2600" b="1" dirty="0"/>
              <a:t>automatyczny podajnik paliwa </a:t>
            </a:r>
            <a:r>
              <a:rPr lang="en-US" altLang="pl-PL" sz="2600" b="1" dirty="0" smtClean="0"/>
              <a:t/>
            </a:r>
            <a:br>
              <a:rPr lang="en-US" altLang="pl-PL" sz="2600" b="1" dirty="0" smtClean="0"/>
            </a:br>
            <a:r>
              <a:rPr lang="pl-PL" altLang="pl-PL" sz="2600" dirty="0" smtClean="0"/>
              <a:t>(</a:t>
            </a:r>
            <a:r>
              <a:rPr lang="pl-PL" altLang="pl-PL" sz="2600" dirty="0"/>
              <a:t>nie dotyczy kotłów zgazowujących</a:t>
            </a:r>
            <a:r>
              <a:rPr lang="pl-PL" altLang="pl-PL" sz="2600" dirty="0" smtClean="0"/>
              <a:t>)</a:t>
            </a:r>
            <a:r>
              <a:rPr lang="en-US" altLang="pl-PL" sz="2600" dirty="0" smtClean="0"/>
              <a:t>,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l-PL" altLang="pl-PL" sz="2600" dirty="0"/>
              <a:t>Kotły </a:t>
            </a:r>
            <a:r>
              <a:rPr lang="pl-PL" altLang="pl-PL" sz="2600" b="1" dirty="0"/>
              <a:t>nie mogą posiadać rusztu </a:t>
            </a:r>
            <a:r>
              <a:rPr lang="pl-PL" altLang="pl-PL" sz="2600" b="1" dirty="0" smtClean="0"/>
              <a:t>awaryjnego</a:t>
            </a:r>
            <a:r>
              <a:rPr lang="en-US" altLang="pl-PL" sz="2600" b="1" dirty="0"/>
              <a:t> </a:t>
            </a:r>
            <a:r>
              <a:rPr lang="en-US" altLang="pl-PL" sz="2600" dirty="0" err="1" smtClean="0"/>
              <a:t>lub</a:t>
            </a:r>
            <a:r>
              <a:rPr lang="en-US" altLang="pl-PL" sz="2600" dirty="0" smtClean="0"/>
              <a:t> </a:t>
            </a:r>
            <a:r>
              <a:rPr lang="en-US" altLang="pl-PL" sz="2600" dirty="0" err="1" smtClean="0"/>
              <a:t>wodnego</a:t>
            </a:r>
            <a:r>
              <a:rPr lang="pl-PL" altLang="pl-PL" sz="2600" dirty="0" smtClean="0"/>
              <a:t> </a:t>
            </a:r>
            <a:r>
              <a:rPr lang="en-US" altLang="pl-PL" sz="2600" dirty="0" err="1" smtClean="0"/>
              <a:t>umożliwiającego</a:t>
            </a:r>
            <a:r>
              <a:rPr lang="en-US" altLang="pl-PL" sz="2600" dirty="0" smtClean="0"/>
              <a:t> </a:t>
            </a:r>
            <a:r>
              <a:rPr lang="en-US" altLang="pl-PL" sz="2600" dirty="0" err="1" smtClean="0"/>
              <a:t>ręczne</a:t>
            </a:r>
            <a:r>
              <a:rPr lang="en-US" altLang="pl-PL" sz="2600" dirty="0" smtClean="0"/>
              <a:t> </a:t>
            </a:r>
            <a:r>
              <a:rPr lang="en-US" altLang="pl-PL" sz="2600" dirty="0" err="1" smtClean="0"/>
              <a:t>podawanie</a:t>
            </a:r>
            <a:r>
              <a:rPr lang="en-US" altLang="pl-PL" sz="2600" dirty="0" smtClean="0"/>
              <a:t> </a:t>
            </a:r>
            <a:r>
              <a:rPr lang="en-US" altLang="pl-PL" sz="2600" dirty="0" err="1" smtClean="0"/>
              <a:t>paliwa</a:t>
            </a:r>
            <a:r>
              <a:rPr lang="en-US" altLang="pl-PL" sz="2600" dirty="0" smtClean="0"/>
              <a:t>,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pl-PL" sz="2600" dirty="0" err="1" smtClean="0"/>
              <a:t>Użytkownik</a:t>
            </a:r>
            <a:r>
              <a:rPr lang="en-US" altLang="pl-PL" sz="2600" dirty="0" smtClean="0"/>
              <a:t> </a:t>
            </a:r>
            <a:r>
              <a:rPr lang="en-US" altLang="pl-PL" sz="2600" dirty="0" err="1" smtClean="0"/>
              <a:t>instalacji</a:t>
            </a:r>
            <a:r>
              <a:rPr lang="en-US" altLang="pl-PL" sz="2600" dirty="0" smtClean="0"/>
              <a:t> </a:t>
            </a:r>
            <a:r>
              <a:rPr lang="en-US" altLang="pl-PL" sz="2600" dirty="0" err="1" smtClean="0"/>
              <a:t>powinien</a:t>
            </a:r>
            <a:r>
              <a:rPr lang="en-US" altLang="pl-PL" sz="2600" dirty="0" smtClean="0"/>
              <a:t> </a:t>
            </a:r>
            <a:r>
              <a:rPr lang="en-US" altLang="pl-PL" sz="2600" dirty="0" err="1" smtClean="0"/>
              <a:t>posiadać</a:t>
            </a:r>
            <a:r>
              <a:rPr lang="en-US" altLang="pl-PL" sz="2600" dirty="0" smtClean="0"/>
              <a:t> </a:t>
            </a:r>
            <a:r>
              <a:rPr lang="en-US" altLang="pl-PL" sz="2600" b="1" dirty="0" err="1" smtClean="0"/>
              <a:t>dokumenty</a:t>
            </a:r>
            <a:r>
              <a:rPr lang="en-US" altLang="pl-PL" sz="2600" b="1" dirty="0" smtClean="0"/>
              <a:t> </a:t>
            </a:r>
            <a:r>
              <a:rPr lang="en-US" altLang="pl-PL" sz="2600" b="1" dirty="0" err="1" smtClean="0"/>
              <a:t>potwierdzające</a:t>
            </a:r>
            <a:r>
              <a:rPr lang="en-US" altLang="pl-PL" sz="2600" b="1" dirty="0" smtClean="0"/>
              <a:t> </a:t>
            </a:r>
            <a:r>
              <a:rPr lang="en-US" altLang="pl-PL" sz="2600" b="1" dirty="0" err="1" smtClean="0"/>
              <a:t>spełnienie</a:t>
            </a:r>
            <a:r>
              <a:rPr lang="en-US" altLang="pl-PL" sz="2600" b="1" dirty="0" smtClean="0"/>
              <a:t> </a:t>
            </a:r>
            <a:r>
              <a:rPr lang="en-US" altLang="pl-PL" sz="2600" b="1" dirty="0" err="1" smtClean="0"/>
              <a:t>wymagań</a:t>
            </a:r>
            <a:r>
              <a:rPr lang="en-US" altLang="pl-PL" sz="2600" b="1" dirty="0" smtClean="0"/>
              <a:t> </a:t>
            </a:r>
            <a:r>
              <a:rPr lang="en-US" altLang="pl-PL" sz="2600" b="1" dirty="0" err="1" smtClean="0"/>
              <a:t>ekoprojektu</a:t>
            </a:r>
            <a:r>
              <a:rPr lang="en-US" altLang="pl-PL" sz="2600" dirty="0" smtClean="0"/>
              <a:t> (np. d</a:t>
            </a:r>
            <a:r>
              <a:rPr lang="pl-PL" altLang="pl-PL" sz="2600" dirty="0" err="1" smtClean="0"/>
              <a:t>okumentacja</a:t>
            </a:r>
            <a:r>
              <a:rPr lang="pl-PL" altLang="pl-PL" sz="2600" dirty="0" smtClean="0"/>
              <a:t> </a:t>
            </a:r>
            <a:r>
              <a:rPr lang="pl-PL" altLang="pl-PL" sz="2600" dirty="0"/>
              <a:t>z badań</a:t>
            </a:r>
            <a:r>
              <a:rPr lang="pl-PL" altLang="pl-PL" sz="2600" dirty="0" smtClean="0"/>
              <a:t>,</a:t>
            </a:r>
            <a:r>
              <a:rPr lang="en-US" altLang="pl-PL" sz="2600" dirty="0" smtClean="0"/>
              <a:t> d</a:t>
            </a:r>
            <a:r>
              <a:rPr lang="pl-PL" altLang="pl-PL" sz="2600" dirty="0" err="1" smtClean="0"/>
              <a:t>okumentacja</a:t>
            </a:r>
            <a:r>
              <a:rPr lang="pl-PL" altLang="pl-PL" sz="2600" dirty="0" smtClean="0"/>
              <a:t> </a:t>
            </a:r>
            <a:r>
              <a:rPr lang="pl-PL" altLang="pl-PL" sz="2600" dirty="0"/>
              <a:t>techniczna urządzenia</a:t>
            </a:r>
            <a:r>
              <a:rPr lang="pl-PL" altLang="pl-PL" sz="2600" dirty="0" smtClean="0"/>
              <a:t>,</a:t>
            </a:r>
            <a:r>
              <a:rPr lang="en-US" altLang="pl-PL" sz="2600" dirty="0" smtClean="0"/>
              <a:t> i</a:t>
            </a:r>
            <a:r>
              <a:rPr lang="pl-PL" altLang="pl-PL" sz="2600" dirty="0" err="1" smtClean="0"/>
              <a:t>nstrukcja</a:t>
            </a:r>
            <a:r>
              <a:rPr lang="pl-PL" altLang="pl-PL" sz="2600" dirty="0" smtClean="0"/>
              <a:t> </a:t>
            </a:r>
            <a:r>
              <a:rPr lang="pl-PL" altLang="pl-PL" sz="2600" dirty="0"/>
              <a:t>dla instalatorów </a:t>
            </a:r>
            <a:r>
              <a:rPr lang="pl-PL" altLang="pl-PL" sz="2600" dirty="0" smtClean="0"/>
              <a:t>i użytkowników</a:t>
            </a:r>
            <a:r>
              <a:rPr lang="en-US" altLang="pl-PL" sz="2600" dirty="0" smtClean="0"/>
              <a:t>).</a:t>
            </a:r>
            <a:endParaRPr lang="pl-PL" altLang="pl-PL" sz="2600" dirty="0"/>
          </a:p>
        </p:txBody>
      </p:sp>
      <p:sp>
        <p:nvSpPr>
          <p:cNvPr id="25608" name="Prostokąt 5"/>
          <p:cNvSpPr>
            <a:spLocks noChangeArrowheads="1"/>
          </p:cNvSpPr>
          <p:nvPr/>
        </p:nvSpPr>
        <p:spPr bwMode="auto">
          <a:xfrm>
            <a:off x="4694238" y="2266950"/>
            <a:ext cx="4265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/>
          <a:p>
            <a:endParaRPr lang="pl-PL" altLang="pl-PL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343565"/>
            <a:ext cx="11988800" cy="1219200"/>
          </a:xfrm>
        </p:spPr>
        <p:txBody>
          <a:bodyPr/>
          <a:lstStyle/>
          <a:p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Wymagania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uchwały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antysmogowej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dla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Małopolski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dla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urządzeń</a:t>
            </a:r>
            <a:r>
              <a:rPr lang="en-US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l-PL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grzewczych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9081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988800" cy="1219200"/>
          </a:xfrm>
        </p:spPr>
        <p:txBody>
          <a:bodyPr/>
          <a:lstStyle/>
          <a:p>
            <a:r>
              <a:rPr lang="pl-PL" dirty="0" smtClean="0"/>
              <a:t>Identyfikacja kotła (tabliczki)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24000"/>
            <a:ext cx="6337300" cy="70511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0" y="1523999"/>
            <a:ext cx="4127500" cy="8056563"/>
          </a:xfrm>
          <a:prstGeom prst="rect">
            <a:avLst/>
          </a:prstGeom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860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988800" cy="1219200"/>
          </a:xfrm>
        </p:spPr>
        <p:txBody>
          <a:bodyPr/>
          <a:lstStyle/>
          <a:p>
            <a:r>
              <a:rPr lang="pl-PL" dirty="0" smtClean="0"/>
              <a:t>Identyfikacja klasy kotła (certyfikat)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524000"/>
            <a:ext cx="5075238" cy="7144481"/>
          </a:xfrm>
          <a:prstGeom prst="rect">
            <a:avLst/>
          </a:prstGeom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1628844"/>
            <a:ext cx="5370512" cy="79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73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988800" cy="1219200"/>
          </a:xfrm>
        </p:spPr>
        <p:txBody>
          <a:bodyPr/>
          <a:lstStyle/>
          <a:p>
            <a:r>
              <a:rPr lang="pl-PL" dirty="0" smtClean="0"/>
              <a:t>Identyfikacja klasy kotła (DTR)</a:t>
            </a:r>
            <a:endParaRPr lang="pl-PL" dirty="0"/>
          </a:p>
        </p:txBody>
      </p:sp>
      <p:pic>
        <p:nvPicPr>
          <p:cNvPr id="4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371600"/>
            <a:ext cx="5232400" cy="73378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150" y="1371600"/>
            <a:ext cx="6673210" cy="73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66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04" y="1609848"/>
            <a:ext cx="11486757" cy="6619752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08000" y="390648"/>
            <a:ext cx="11988800" cy="1219200"/>
          </a:xfrm>
        </p:spPr>
        <p:txBody>
          <a:bodyPr/>
          <a:lstStyle/>
          <a:p>
            <a:r>
              <a:rPr lang="pl-PL" altLang="pl-PL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Klasy kotłów na paliwa stałe</a:t>
            </a:r>
            <a:endParaRPr lang="pl-PL" dirty="0"/>
          </a:p>
        </p:txBody>
      </p:sp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910637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8667750" y="9003605"/>
            <a:ext cx="401955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Źródło: Instytut Chemicznej Przeróbki Węgla w Zabrzu</a:t>
            </a:r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1660152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412</Words>
  <Application>Microsoft Office PowerPoint</Application>
  <PresentationFormat>Niestandardowy</PresentationFormat>
  <Paragraphs>70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16</vt:i4>
      </vt:variant>
    </vt:vector>
  </HeadingPairs>
  <TitlesOfParts>
    <vt:vector size="35" baseType="lpstr">
      <vt:lpstr>MS PGothic</vt:lpstr>
      <vt:lpstr>Aller</vt:lpstr>
      <vt:lpstr>Arial</vt:lpstr>
      <vt:lpstr>Avenir Roman</vt:lpstr>
      <vt:lpstr>Bodoni SvtyTwo ITC TT-Book</vt:lpstr>
      <vt:lpstr>Calibri</vt:lpstr>
      <vt:lpstr>Corbel</vt:lpstr>
      <vt:lpstr>DejaVu Sans</vt:lpstr>
      <vt:lpstr>Helvetica</vt:lpstr>
      <vt:lpstr>Lohit Hindi</vt:lpstr>
      <vt:lpstr>Palatino</vt:lpstr>
      <vt:lpstr>Roboto Regular</vt:lpstr>
      <vt:lpstr>Times New Roman</vt:lpstr>
      <vt:lpstr>Trebuchet MS</vt:lpstr>
      <vt:lpstr>Wingdings</vt:lpstr>
      <vt:lpstr>New_Template4</vt:lpstr>
      <vt:lpstr>1_Projekt niestandardowy</vt:lpstr>
      <vt:lpstr>Projekt niestandardowy</vt:lpstr>
      <vt:lpstr>5_New_Template4</vt:lpstr>
      <vt:lpstr>Prezentacja programu PowerPoint</vt:lpstr>
      <vt:lpstr>Prezentacja programu PowerPoint</vt:lpstr>
      <vt:lpstr>Prezentacja programu PowerPoint</vt:lpstr>
      <vt:lpstr>Prezentacja programu PowerPoint</vt:lpstr>
      <vt:lpstr>Wymagania uchwały antysmogowej  dla Małopolski dla urządzeń grzewczych</vt:lpstr>
      <vt:lpstr>Identyfikacja kotła (tabliczki)</vt:lpstr>
      <vt:lpstr>Identyfikacja klasy kotła (certyfikat)</vt:lpstr>
      <vt:lpstr>Identyfikacja klasy kotła (DTR)</vt:lpstr>
      <vt:lpstr>Klasy kotłów na paliwa stałe</vt:lpstr>
      <vt:lpstr>Wymagania ekoprojektu dla kotłów na paliwa stałe</vt:lpstr>
      <vt:lpstr>Wymagania ekoprojektu dla ogrzewaczy pomieszczeń na paliwa stałe</vt:lpstr>
      <vt:lpstr>Klasa 5 a wymagania ekoprojektu</vt:lpstr>
      <vt:lpstr>Przepisy unijne dot. ekoprojektu</vt:lpstr>
      <vt:lpstr>Prezentacja programu PowerPoint</vt:lpstr>
      <vt:lpstr>czyste-urzadzenia.ios.edu.pl/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piotr</dc:creator>
  <cp:lastModifiedBy>Gniewkowski, Andrzej</cp:lastModifiedBy>
  <cp:revision>283</cp:revision>
  <cp:lastPrinted>2016-04-06T09:11:32Z</cp:lastPrinted>
  <dcterms:modified xsi:type="dcterms:W3CDTF">2020-06-26T08:46:37Z</dcterms:modified>
</cp:coreProperties>
</file>