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5" r:id="rId4"/>
    <p:sldId id="271" r:id="rId5"/>
    <p:sldId id="272" r:id="rId6"/>
    <p:sldId id="264" r:id="rId7"/>
    <p:sldId id="257" r:id="rId8"/>
    <p:sldId id="270" r:id="rId9"/>
    <p:sldId id="268" r:id="rId10"/>
    <p:sldId id="258" r:id="rId11"/>
    <p:sldId id="259" r:id="rId12"/>
    <p:sldId id="266" r:id="rId13"/>
    <p:sldId id="260" r:id="rId14"/>
    <p:sldId id="269" r:id="rId15"/>
    <p:sldId id="261" r:id="rId16"/>
    <p:sldId id="262" r:id="rId17"/>
    <p:sldId id="263" r:id="rId18"/>
    <p:sldId id="273" r:id="rId19"/>
    <p:sldId id="267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1C0"/>
    <a:srgbClr val="5B6AD5"/>
    <a:srgbClr val="6EA862"/>
    <a:srgbClr val="265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76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85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69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21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9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0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00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90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4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44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98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B5365-9EF8-49B1-87D3-35DA3949AE26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3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4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5320" y="1570892"/>
            <a:ext cx="10390762" cy="36902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5400" b="1" dirty="0" smtClean="0"/>
              <a:t>Spotkanie informacyjne w sprawie</a:t>
            </a:r>
          </a:p>
          <a:p>
            <a:pPr>
              <a:lnSpc>
                <a:spcPct val="100000"/>
              </a:lnSpc>
            </a:pPr>
            <a:r>
              <a:rPr lang="pl-PL" sz="5400" b="1" dirty="0" smtClean="0"/>
              <a:t>Programu </a:t>
            </a:r>
            <a:r>
              <a:rPr lang="pl-PL" sz="5400" b="1" dirty="0"/>
              <a:t>Ochrony </a:t>
            </a:r>
            <a:r>
              <a:rPr lang="pl-PL" sz="5400" b="1" dirty="0" smtClean="0"/>
              <a:t>Powietrza </a:t>
            </a:r>
            <a:endParaRPr lang="pl-PL" sz="3200" b="1" dirty="0"/>
          </a:p>
          <a:p>
            <a:pPr>
              <a:lnSpc>
                <a:spcPct val="100000"/>
              </a:lnSpc>
            </a:pPr>
            <a:r>
              <a:rPr lang="pl-PL" sz="3200" b="1" dirty="0" smtClean="0"/>
              <a:t>dla </a:t>
            </a:r>
            <a:br>
              <a:rPr lang="pl-PL" sz="3200" b="1" dirty="0" smtClean="0"/>
            </a:br>
            <a:r>
              <a:rPr lang="pl-PL" sz="4000" b="1" dirty="0" smtClean="0"/>
              <a:t>Województwa Małopolskiego</a:t>
            </a:r>
            <a:endParaRPr lang="pl-PL" sz="4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9"/>
            <a:ext cx="12192000" cy="686077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06925" y="2629704"/>
            <a:ext cx="8849324" cy="805461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pl-PL" sz="1900" b="1" smtClean="0"/>
              <a:t>prowadzenie </a:t>
            </a:r>
            <a:r>
              <a:rPr lang="pl-PL" sz="1900" b="1" dirty="0"/>
              <a:t>akcji informacyjnych</a:t>
            </a:r>
            <a:r>
              <a:rPr lang="pl-PL" sz="1900" dirty="0"/>
              <a:t> o wymaganiach uchwał </a:t>
            </a:r>
            <a:r>
              <a:rPr lang="pl-PL" sz="1900"/>
              <a:t>antysmogowych </a:t>
            </a:r>
            <a:r>
              <a:rPr lang="pl-PL" sz="1900" smtClean="0"/>
              <a:t/>
            </a:r>
            <a:br>
              <a:rPr lang="pl-PL" sz="1900" smtClean="0"/>
            </a:br>
            <a:r>
              <a:rPr lang="pl-PL" sz="1900" b="1" smtClean="0"/>
              <a:t>w ramach wydawania </a:t>
            </a:r>
            <a:r>
              <a:rPr lang="pl-PL" sz="1900" b="1" dirty="0"/>
              <a:t>pozwoleń na budowę</a:t>
            </a:r>
            <a:r>
              <a:rPr lang="pl-PL" sz="1900" dirty="0"/>
              <a:t> i przyjmowania </a:t>
            </a:r>
            <a:r>
              <a:rPr lang="pl-PL" sz="1900"/>
              <a:t>zgłoszeń </a:t>
            </a:r>
            <a:r>
              <a:rPr lang="pl-PL" sz="1900" smtClean="0"/>
              <a:t>budynków</a:t>
            </a:r>
            <a:endParaRPr lang="pl-PL" sz="1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19" y="5042484"/>
            <a:ext cx="866247" cy="866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92" y="3756023"/>
            <a:ext cx="866247" cy="860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73" y="1577280"/>
            <a:ext cx="872140" cy="872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42" y="2604087"/>
            <a:ext cx="866247" cy="866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Symbol zastępczy tekstu 3"/>
          <p:cNvSpPr txBox="1">
            <a:spLocks/>
          </p:cNvSpPr>
          <p:nvPr/>
        </p:nvSpPr>
        <p:spPr bwMode="auto">
          <a:xfrm>
            <a:off x="1994142" y="862690"/>
            <a:ext cx="3797058" cy="604358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2123474" y="905853"/>
            <a:ext cx="8849324" cy="470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pl-PL" b="1" smtClean="0">
                <a:solidFill>
                  <a:srgbClr val="0070C0"/>
                </a:solidFill>
              </a:rPr>
              <a:t>Główne zadania powiatów</a:t>
            </a:r>
          </a:p>
        </p:txBody>
      </p:sp>
      <p:sp>
        <p:nvSpPr>
          <p:cNvPr id="15" name="Podtytuł 2"/>
          <p:cNvSpPr txBox="1">
            <a:spLocks/>
          </p:cNvSpPr>
          <p:nvPr/>
        </p:nvSpPr>
        <p:spPr>
          <a:xfrm>
            <a:off x="3108212" y="1637259"/>
            <a:ext cx="8849324" cy="822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pl-PL" sz="1900" smtClean="0"/>
              <a:t>zatrudnienie do 30 czerwca 2021 r. </a:t>
            </a:r>
            <a:br>
              <a:rPr lang="pl-PL" sz="1900" smtClean="0"/>
            </a:br>
            <a:r>
              <a:rPr lang="pl-PL" sz="1900" b="1" smtClean="0"/>
              <a:t>ekodoradcy ds. klimatu</a:t>
            </a:r>
            <a:endParaRPr lang="pl-PL" sz="1800" dirty="0"/>
          </a:p>
        </p:txBody>
      </p:sp>
      <p:sp>
        <p:nvSpPr>
          <p:cNvPr id="16" name="Podtytuł 2"/>
          <p:cNvSpPr txBox="1">
            <a:spLocks/>
          </p:cNvSpPr>
          <p:nvPr/>
        </p:nvSpPr>
        <p:spPr>
          <a:xfrm>
            <a:off x="3108212" y="3587371"/>
            <a:ext cx="8849324" cy="115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pl-PL" sz="1900" smtClean="0"/>
              <a:t>zamieszczenie</a:t>
            </a:r>
            <a:r>
              <a:rPr lang="pl-PL" sz="1900" b="1" smtClean="0"/>
              <a:t> na stronie internetowej powiatu</a:t>
            </a:r>
            <a:r>
              <a:rPr lang="pl-PL" sz="1900" smtClean="0"/>
              <a:t> informacji o aktualnej </a:t>
            </a:r>
            <a:br>
              <a:rPr lang="pl-PL" sz="1900" smtClean="0"/>
            </a:br>
            <a:r>
              <a:rPr lang="pl-PL" sz="1900" smtClean="0"/>
              <a:t>jakości powietrza, 	odnośników do aplikacji Ekointerwencja </a:t>
            </a:r>
            <a:br>
              <a:rPr lang="pl-PL" sz="1900" smtClean="0"/>
            </a:br>
            <a:r>
              <a:rPr lang="pl-PL" sz="1900" smtClean="0"/>
              <a:t>i programu Czyste Powietrze</a:t>
            </a:r>
            <a:endParaRPr lang="pl-PL" sz="1800" dirty="0"/>
          </a:p>
        </p:txBody>
      </p:sp>
      <p:sp>
        <p:nvSpPr>
          <p:cNvPr id="17" name="Podtytuł 2"/>
          <p:cNvSpPr txBox="1">
            <a:spLocks/>
          </p:cNvSpPr>
          <p:nvPr/>
        </p:nvSpPr>
        <p:spPr>
          <a:xfrm>
            <a:off x="3083479" y="4931906"/>
            <a:ext cx="8849324" cy="111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pl-PL" sz="1900" b="1" smtClean="0"/>
              <a:t>Rekomendowane</a:t>
            </a:r>
            <a:r>
              <a:rPr lang="pl-PL" sz="1900" smtClean="0"/>
              <a:t> jest przeznaczenie od 2021 roku w ramach budżetu </a:t>
            </a:r>
            <a:br>
              <a:rPr lang="pl-PL" sz="1900" smtClean="0"/>
            </a:br>
            <a:r>
              <a:rPr lang="pl-PL" sz="1900" smtClean="0"/>
              <a:t>powiatu co najmniej </a:t>
            </a:r>
            <a:r>
              <a:rPr lang="pl-PL" sz="1900" b="1" smtClean="0"/>
              <a:t>0,5% dochodów własnych na działania związane </a:t>
            </a:r>
            <a:br>
              <a:rPr lang="pl-PL" sz="1900" b="1" smtClean="0"/>
            </a:br>
            <a:r>
              <a:rPr lang="pl-PL" sz="1900" b="1" smtClean="0"/>
              <a:t>z ochroną powietrza</a:t>
            </a:r>
            <a:endParaRPr lang="pl-PL" sz="1800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54163" y="1951108"/>
            <a:ext cx="10068560" cy="3973597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endParaRPr lang="pl-PL" sz="1900" b="1" dirty="0" smtClean="0"/>
          </a:p>
          <a:p>
            <a:pPr marL="342900" lvl="0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2000" dirty="0" smtClean="0"/>
              <a:t>Zwiększenie </a:t>
            </a:r>
            <a:r>
              <a:rPr lang="pl-PL" sz="2000" dirty="0"/>
              <a:t>dostępu do informacji o emisjach </a:t>
            </a:r>
            <a:r>
              <a:rPr lang="pl-PL" sz="2000" b="1" dirty="0"/>
              <a:t>przemysłowych</a:t>
            </a:r>
            <a:r>
              <a:rPr lang="pl-PL" sz="2000" dirty="0"/>
              <a:t> </a:t>
            </a:r>
            <a:r>
              <a:rPr lang="pl-PL" sz="2000" b="1" dirty="0" smtClean="0"/>
              <a:t>i </a:t>
            </a:r>
            <a:r>
              <a:rPr lang="pl-PL" sz="2000" b="1" dirty="0"/>
              <a:t>awariach</a:t>
            </a:r>
            <a:r>
              <a:rPr lang="pl-PL" sz="2000" dirty="0"/>
              <a:t>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dzięki </a:t>
            </a:r>
            <a:r>
              <a:rPr lang="pl-PL" sz="2000" dirty="0"/>
              <a:t>utworzeniu specjalnej aplikacji oraz utrzymanie </a:t>
            </a:r>
            <a:r>
              <a:rPr lang="pl-PL" sz="2000" dirty="0" smtClean="0"/>
              <a:t>aplikacji </a:t>
            </a:r>
            <a:r>
              <a:rPr lang="pl-PL" sz="2000" dirty="0"/>
              <a:t>ekointerwencja</a:t>
            </a:r>
          </a:p>
          <a:p>
            <a:pPr marL="342900" lvl="0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Zapewnienie środków w ramach nowego RPO na lata 2021-27 </a:t>
            </a:r>
            <a:r>
              <a:rPr lang="pl-PL" sz="2000" dirty="0" smtClean="0"/>
              <a:t>m.in</a:t>
            </a:r>
            <a:r>
              <a:rPr lang="pl-PL" sz="2000" dirty="0"/>
              <a:t>. na zatrudnienie ekodoradców, doposażenie straży międzygminnych</a:t>
            </a:r>
          </a:p>
          <a:p>
            <a:pPr marL="342900" lvl="0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Prowadzenie szkoleń dla gmin i powiatów</a:t>
            </a:r>
          </a:p>
          <a:p>
            <a:pPr marL="342900" lvl="0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Prowadzenie społecznych kampanii edukacyjnych oraz informacyjnych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wraz z </a:t>
            </a:r>
            <a:r>
              <a:rPr lang="pl-PL" sz="2000" dirty="0"/>
              <a:t>przygotowaniem materiałów do wykorzystania przez gminy</a:t>
            </a:r>
          </a:p>
          <a:p>
            <a:pPr marL="342900" lvl="0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Przeznaczenie 0,5 proc dochodów własnych na ochronę klimatu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sp>
        <p:nvSpPr>
          <p:cNvPr id="18" name="Symbol zastępczy tekstu 3"/>
          <p:cNvSpPr txBox="1">
            <a:spLocks/>
          </p:cNvSpPr>
          <p:nvPr/>
        </p:nvSpPr>
        <p:spPr bwMode="auto">
          <a:xfrm>
            <a:off x="1865189" y="1212719"/>
            <a:ext cx="5883758" cy="964105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Podtytuł 2"/>
          <p:cNvSpPr txBox="1">
            <a:spLocks/>
          </p:cNvSpPr>
          <p:nvPr/>
        </p:nvSpPr>
        <p:spPr>
          <a:xfrm>
            <a:off x="2860701" y="1434925"/>
            <a:ext cx="4876523" cy="55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b="1" smtClean="0">
                <a:solidFill>
                  <a:srgbClr val="0070C0"/>
                </a:solidFill>
              </a:rPr>
              <a:t>Zadania samorządu województwa</a:t>
            </a:r>
            <a:endParaRPr lang="pl-PL" sz="2000" dirty="0">
              <a:solidFill>
                <a:srgbClr val="0070C0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72" y="1224442"/>
            <a:ext cx="928937" cy="92893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sp>
        <p:nvSpPr>
          <p:cNvPr id="8" name="Schemat blokowy: proces alternatywny 7"/>
          <p:cNvSpPr/>
          <p:nvPr/>
        </p:nvSpPr>
        <p:spPr>
          <a:xfrm>
            <a:off x="1348157" y="1066799"/>
            <a:ext cx="4888522" cy="445480"/>
          </a:xfrm>
          <a:prstGeom prst="flowChartAlternateProcess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478672" y="1099625"/>
            <a:ext cx="5824806" cy="412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smtClean="0">
                <a:solidFill>
                  <a:schemeClr val="bg1"/>
                </a:solidFill>
              </a:rPr>
              <a:t>Stopnie zanieczyszczenia powietrza</a:t>
            </a:r>
            <a:endParaRPr lang="pl-PL" sz="2000" dirty="0"/>
          </a:p>
        </p:txBody>
      </p:sp>
      <p:sp>
        <p:nvSpPr>
          <p:cNvPr id="12" name="Schemat blokowy: proces alternatywny 11"/>
          <p:cNvSpPr/>
          <p:nvPr/>
        </p:nvSpPr>
        <p:spPr>
          <a:xfrm>
            <a:off x="1312987" y="4818174"/>
            <a:ext cx="1266091" cy="351696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proces alternatywny 12"/>
          <p:cNvSpPr/>
          <p:nvPr/>
        </p:nvSpPr>
        <p:spPr>
          <a:xfrm>
            <a:off x="1312987" y="3670877"/>
            <a:ext cx="1266091" cy="351696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proces alternatywny 13"/>
          <p:cNvSpPr/>
          <p:nvPr/>
        </p:nvSpPr>
        <p:spPr>
          <a:xfrm>
            <a:off x="1312986" y="2885430"/>
            <a:ext cx="1266091" cy="351696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67656" y="1920234"/>
            <a:ext cx="11053299" cy="4175762"/>
          </a:xfrm>
        </p:spPr>
        <p:txBody>
          <a:bodyPr>
            <a:normAutofit/>
          </a:bodyPr>
          <a:lstStyle/>
          <a:p>
            <a:pPr lvl="0" algn="l"/>
            <a:r>
              <a:rPr lang="pl-PL" b="1" smtClean="0"/>
              <a:t>POP </a:t>
            </a:r>
            <a:r>
              <a:rPr lang="pl-PL" b="1" dirty="0"/>
              <a:t>wprowadza trzy stopnie zagrożenia zanieczyszczeniem </a:t>
            </a:r>
            <a:r>
              <a:rPr lang="pl-PL" b="1"/>
              <a:t>powietrza</a:t>
            </a:r>
            <a:r>
              <a:rPr lang="pl-PL" b="1" smtClean="0"/>
              <a:t>.</a:t>
            </a:r>
          </a:p>
          <a:p>
            <a:pPr lvl="0" algn="l">
              <a:lnSpc>
                <a:spcPct val="100000"/>
              </a:lnSpc>
            </a:pPr>
            <a:r>
              <a:rPr lang="pl-PL" sz="2100" smtClean="0"/>
              <a:t>Wytyczne </a:t>
            </a:r>
            <a:r>
              <a:rPr lang="pl-PL" sz="2100" dirty="0"/>
              <a:t>do ich ustalenia zostały skonsultowane z Głównym Inspektoratem Ochrony Środowiska:</a:t>
            </a:r>
          </a:p>
          <a:p>
            <a:pPr algn="l">
              <a:lnSpc>
                <a:spcPct val="100000"/>
              </a:lnSpc>
            </a:pPr>
            <a:r>
              <a:rPr lang="pl-PL" sz="2200" b="1" smtClean="0">
                <a:solidFill>
                  <a:schemeClr val="bg1"/>
                </a:solidFill>
              </a:rPr>
              <a:t>1. stopień  </a:t>
            </a:r>
            <a:r>
              <a:rPr lang="pl-PL" sz="2200" smtClean="0"/>
              <a:t>– </a:t>
            </a:r>
            <a:r>
              <a:rPr lang="pl-PL" sz="2200" dirty="0"/>
              <a:t>gdy średnia stężenia pyłu PM10 z ostatnich 12 godzin przekroczy </a:t>
            </a:r>
            <a:r>
              <a:rPr lang="pl-PL" sz="2200"/>
              <a:t>80 </a:t>
            </a:r>
            <a:r>
              <a:rPr lang="pl-PL" sz="2200" smtClean="0"/>
              <a:t>µg/m</a:t>
            </a:r>
            <a:r>
              <a:rPr lang="pl-PL" sz="2200" baseline="30000" smtClean="0"/>
              <a:t>3</a:t>
            </a:r>
            <a:br>
              <a:rPr lang="pl-PL" sz="2200" baseline="30000" smtClean="0"/>
            </a:br>
            <a:endParaRPr lang="pl-PL" sz="2200" dirty="0"/>
          </a:p>
          <a:p>
            <a:pPr algn="l">
              <a:lnSpc>
                <a:spcPct val="100000"/>
              </a:lnSpc>
            </a:pPr>
            <a:r>
              <a:rPr lang="pl-PL" sz="2200" b="1" dirty="0">
                <a:solidFill>
                  <a:schemeClr val="bg1"/>
                </a:solidFill>
              </a:rPr>
              <a:t>2. </a:t>
            </a:r>
            <a:r>
              <a:rPr lang="pl-PL" sz="2200" b="1">
                <a:solidFill>
                  <a:schemeClr val="bg1"/>
                </a:solidFill>
              </a:rPr>
              <a:t>stopień </a:t>
            </a:r>
            <a:r>
              <a:rPr lang="pl-PL" sz="2200" b="1" smtClean="0">
                <a:solidFill>
                  <a:schemeClr val="bg1"/>
                </a:solidFill>
              </a:rPr>
              <a:t> </a:t>
            </a:r>
            <a:r>
              <a:rPr lang="pl-PL" sz="2200" smtClean="0"/>
              <a:t>– </a:t>
            </a:r>
            <a:r>
              <a:rPr lang="pl-PL" sz="2200" dirty="0"/>
              <a:t>ogłaszany przez GIOŚ – gdy istnieje ryzyko przekroczenia wartości </a:t>
            </a:r>
            <a:r>
              <a:rPr lang="pl-PL" sz="2200"/>
              <a:t>średniego </a:t>
            </a:r>
            <a:r>
              <a:rPr lang="pl-PL" sz="2200" smtClean="0"/>
              <a:t/>
            </a:r>
            <a:br>
              <a:rPr lang="pl-PL" sz="2200" smtClean="0"/>
            </a:br>
            <a:r>
              <a:rPr lang="pl-PL" sz="2200" smtClean="0"/>
              <a:t>                       dobowego </a:t>
            </a:r>
            <a:r>
              <a:rPr lang="pl-PL" sz="2200" dirty="0"/>
              <a:t>stężenia pyłu PM10 – 100 µg/m</a:t>
            </a:r>
            <a:r>
              <a:rPr lang="pl-PL" sz="2200" baseline="30000" dirty="0"/>
              <a:t>3 </a:t>
            </a:r>
            <a:r>
              <a:rPr lang="pl-PL" sz="2200" dirty="0"/>
              <a:t>(tzw. poziom </a:t>
            </a:r>
            <a:r>
              <a:rPr lang="pl-PL" sz="2200"/>
              <a:t>informowania</a:t>
            </a:r>
            <a:r>
              <a:rPr lang="pl-PL" sz="2200" smtClean="0"/>
              <a:t>)</a:t>
            </a:r>
            <a:br>
              <a:rPr lang="pl-PL" sz="2200" smtClean="0"/>
            </a:br>
            <a:endParaRPr lang="pl-PL" sz="2200" dirty="0"/>
          </a:p>
          <a:p>
            <a:pPr algn="l">
              <a:lnSpc>
                <a:spcPct val="100000"/>
              </a:lnSpc>
            </a:pPr>
            <a:r>
              <a:rPr lang="pl-PL" sz="2200" b="1" dirty="0">
                <a:solidFill>
                  <a:schemeClr val="bg1"/>
                </a:solidFill>
              </a:rPr>
              <a:t>3</a:t>
            </a:r>
            <a:r>
              <a:rPr lang="pl-PL" sz="2200" b="1">
                <a:solidFill>
                  <a:schemeClr val="bg1"/>
                </a:solidFill>
              </a:rPr>
              <a:t>. </a:t>
            </a:r>
            <a:r>
              <a:rPr lang="pl-PL" sz="2200" b="1" smtClean="0">
                <a:solidFill>
                  <a:schemeClr val="bg1"/>
                </a:solidFill>
              </a:rPr>
              <a:t>stopień</a:t>
            </a:r>
            <a:r>
              <a:rPr lang="pl-PL" sz="2200"/>
              <a:t> </a:t>
            </a:r>
            <a:r>
              <a:rPr lang="pl-PL" sz="2200" smtClean="0"/>
              <a:t> – </a:t>
            </a:r>
            <a:r>
              <a:rPr lang="pl-PL" sz="2200"/>
              <a:t>ogłaszany </a:t>
            </a:r>
            <a:r>
              <a:rPr lang="pl-PL" sz="2200" dirty="0"/>
              <a:t>przez GIOŚ – gdy istnieje ryzyko przekroczenia wartości </a:t>
            </a:r>
            <a:r>
              <a:rPr lang="pl-PL" sz="2200"/>
              <a:t>średniego </a:t>
            </a:r>
            <a:r>
              <a:rPr lang="pl-PL" sz="2200" smtClean="0"/>
              <a:t/>
            </a:r>
            <a:br>
              <a:rPr lang="pl-PL" sz="2200" smtClean="0"/>
            </a:br>
            <a:r>
              <a:rPr lang="pl-PL" sz="2200" smtClean="0"/>
              <a:t>                       dobowego </a:t>
            </a:r>
            <a:r>
              <a:rPr lang="pl-PL" sz="2200" dirty="0"/>
              <a:t>stężenia pyłu PM10 – 150 µg/m</a:t>
            </a:r>
            <a:r>
              <a:rPr lang="pl-PL" sz="2200" baseline="30000" dirty="0"/>
              <a:t>3 </a:t>
            </a:r>
            <a:r>
              <a:rPr lang="pl-PL" sz="2200" dirty="0"/>
              <a:t>(poziom </a:t>
            </a:r>
            <a:r>
              <a:rPr lang="pl-PL" sz="2200"/>
              <a:t>alarmowy</a:t>
            </a:r>
            <a:r>
              <a:rPr lang="pl-PL" sz="2200" smtClean="0"/>
              <a:t>).</a:t>
            </a:r>
            <a:endParaRPr lang="pl-PL" sz="2200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09889" y="1814727"/>
            <a:ext cx="10490591" cy="3842485"/>
          </a:xfrm>
        </p:spPr>
        <p:txBody>
          <a:bodyPr>
            <a:noAutofit/>
          </a:bodyPr>
          <a:lstStyle/>
          <a:p>
            <a:pPr algn="l"/>
            <a:r>
              <a:rPr lang="pl-PL" dirty="0" smtClean="0"/>
              <a:t>Każdy </a:t>
            </a:r>
            <a:r>
              <a:rPr lang="pl-PL" dirty="0"/>
              <a:t>z trzech stopni zanieczyszczenia </a:t>
            </a:r>
            <a:r>
              <a:rPr lang="pl-PL" dirty="0" smtClean="0"/>
              <a:t>powietrza oznacza </a:t>
            </a:r>
            <a:br>
              <a:rPr lang="pl-PL" dirty="0" smtClean="0"/>
            </a:br>
            <a:r>
              <a:rPr lang="pl-PL" b="1" dirty="0" smtClean="0"/>
              <a:t>zakaz </a:t>
            </a:r>
            <a:r>
              <a:rPr lang="pl-PL" b="1" dirty="0"/>
              <a:t>palenia </a:t>
            </a:r>
            <a:r>
              <a:rPr lang="pl-PL" b="1" dirty="0" smtClean="0"/>
              <a:t>w </a:t>
            </a:r>
            <a:r>
              <a:rPr lang="pl-PL" b="1" dirty="0"/>
              <a:t>kominkach </a:t>
            </a:r>
            <a:r>
              <a:rPr lang="pl-PL" b="1" dirty="0" smtClean="0"/>
              <a:t>na </a:t>
            </a:r>
            <a:r>
              <a:rPr lang="pl-PL" b="1" dirty="0"/>
              <a:t>paliwo stałe, </a:t>
            </a:r>
            <a:r>
              <a:rPr lang="pl-PL" b="1" dirty="0" smtClean="0"/>
              <a:t>o </a:t>
            </a:r>
            <a:r>
              <a:rPr lang="pl-PL" b="1" dirty="0"/>
              <a:t>ile nie są one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jedynym </a:t>
            </a:r>
            <a:r>
              <a:rPr lang="pl-PL" b="1" dirty="0"/>
              <a:t>źródłem ogrzewania domu</a:t>
            </a:r>
            <a:r>
              <a:rPr lang="pl-PL" dirty="0"/>
              <a:t>. </a:t>
            </a:r>
            <a:r>
              <a:rPr lang="pl-PL" dirty="0" smtClean="0"/>
              <a:t>Ostatnia </a:t>
            </a:r>
            <a:r>
              <a:rPr lang="pl-PL" dirty="0"/>
              <a:t>regulacja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nie </a:t>
            </a:r>
            <a:r>
              <a:rPr lang="pl-PL" dirty="0"/>
              <a:t>dotyczy Krakowa, gdzie zakaz </a:t>
            </a:r>
            <a:r>
              <a:rPr lang="pl-PL" dirty="0" smtClean="0"/>
              <a:t>używania </a:t>
            </a:r>
            <a:r>
              <a:rPr lang="pl-PL" dirty="0"/>
              <a:t>paliw stałych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obowiązuje </a:t>
            </a:r>
            <a:r>
              <a:rPr lang="pl-PL" dirty="0"/>
              <a:t>już od ponad roku. </a:t>
            </a:r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W </a:t>
            </a:r>
            <a:r>
              <a:rPr lang="pl-PL" dirty="0"/>
              <a:t>przypadku przekroczenia 2. i 3. stopnia </a:t>
            </a:r>
            <a:r>
              <a:rPr lang="pl-PL" dirty="0" smtClean="0"/>
              <a:t>wprowadzone </a:t>
            </a:r>
            <a:br>
              <a:rPr lang="pl-PL" dirty="0" smtClean="0"/>
            </a:br>
            <a:r>
              <a:rPr lang="pl-PL" dirty="0" smtClean="0"/>
              <a:t>będą </a:t>
            </a:r>
            <a:r>
              <a:rPr lang="pl-PL" b="1" dirty="0" smtClean="0"/>
              <a:t>działania </a:t>
            </a:r>
            <a:r>
              <a:rPr lang="pl-PL" b="1" dirty="0"/>
              <a:t>zaradcze</a:t>
            </a:r>
            <a:r>
              <a:rPr lang="pl-PL" dirty="0"/>
              <a:t>, </a:t>
            </a:r>
            <a:r>
              <a:rPr lang="pl-PL" dirty="0" smtClean="0"/>
              <a:t>np</a:t>
            </a:r>
            <a:r>
              <a:rPr lang="pl-PL" dirty="0"/>
              <a:t>. intensywne kontrole przestrzegania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zakazu spalania </a:t>
            </a:r>
            <a:r>
              <a:rPr lang="pl-PL" dirty="0"/>
              <a:t>odpadów, zakaz aktywności dzieci </a:t>
            </a:r>
            <a:r>
              <a:rPr lang="pl-PL" dirty="0" smtClean="0"/>
              <a:t>i </a:t>
            </a:r>
            <a:r>
              <a:rPr lang="pl-PL" dirty="0"/>
              <a:t>młodzieży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zewnątrz.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76" y="4217315"/>
            <a:ext cx="1140131" cy="1140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14" y="2090477"/>
            <a:ext cx="1129904" cy="1122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93" y="4190229"/>
            <a:ext cx="1160451" cy="1168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Schemat blokowy: proces alternatywny 14"/>
          <p:cNvSpPr/>
          <p:nvPr/>
        </p:nvSpPr>
        <p:spPr>
          <a:xfrm>
            <a:off x="1348157" y="1066799"/>
            <a:ext cx="4888522" cy="445480"/>
          </a:xfrm>
          <a:prstGeom prst="flowChartAlternateProcess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dtytuł 2"/>
          <p:cNvSpPr txBox="1">
            <a:spLocks/>
          </p:cNvSpPr>
          <p:nvPr/>
        </p:nvSpPr>
        <p:spPr>
          <a:xfrm>
            <a:off x="1478672" y="1099625"/>
            <a:ext cx="5824806" cy="412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 smtClean="0">
                <a:solidFill>
                  <a:schemeClr val="bg1"/>
                </a:solidFill>
              </a:rPr>
              <a:t>Stopnie zanieczyszczenia powietrza</a:t>
            </a:r>
            <a:endParaRPr lang="pl-PL" sz="20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9"/>
            <a:ext cx="12192000" cy="68607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sp>
        <p:nvSpPr>
          <p:cNvPr id="10" name="Schemat blokowy: proces alternatywny 9"/>
          <p:cNvSpPr/>
          <p:nvPr/>
        </p:nvSpPr>
        <p:spPr>
          <a:xfrm>
            <a:off x="1488832" y="785447"/>
            <a:ext cx="7174521" cy="691660"/>
          </a:xfrm>
          <a:prstGeom prst="flowChartAlternateProcess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730600" y="758121"/>
            <a:ext cx="10190480" cy="77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smtClean="0">
                <a:solidFill>
                  <a:schemeClr val="bg1"/>
                </a:solidFill>
              </a:rPr>
              <a:t>Najważniejsze korzyści dla mieszkańców Małopolski, </a:t>
            </a:r>
            <a:br>
              <a:rPr lang="pl-PL" b="1" smtClean="0">
                <a:solidFill>
                  <a:schemeClr val="bg1"/>
                </a:solidFill>
              </a:rPr>
            </a:br>
            <a:r>
              <a:rPr lang="pl-PL" b="1" smtClean="0">
                <a:solidFill>
                  <a:schemeClr val="bg1"/>
                </a:solidFill>
              </a:rPr>
              <a:t>płynące z wdrożenia POP to:</a:t>
            </a: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12240" y="1813950"/>
            <a:ext cx="10190480" cy="4258603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b="1" dirty="0" smtClean="0"/>
              <a:t>fachowe </a:t>
            </a:r>
            <a:r>
              <a:rPr lang="pl-PL" sz="2000" b="1" dirty="0"/>
              <a:t>porady </a:t>
            </a:r>
            <a:r>
              <a:rPr lang="pl-PL" sz="2000" dirty="0"/>
              <a:t>związane z wymianą pieca zapewnione przez ekodoradcę zatrudnionego w każdej </a:t>
            </a:r>
            <a:r>
              <a:rPr lang="pl-PL" sz="2000" dirty="0" smtClean="0"/>
              <a:t>gminie. Te </a:t>
            </a:r>
            <a:r>
              <a:rPr lang="pl-PL" sz="2000" dirty="0"/>
              <a:t>gminy w których zatrudniony jest </a:t>
            </a:r>
            <a:r>
              <a:rPr lang="pl-PL" sz="2000" dirty="0" err="1"/>
              <a:t>ekodoradca</a:t>
            </a:r>
            <a:r>
              <a:rPr lang="pl-PL" sz="2000" dirty="0"/>
              <a:t> dotychczas wymieniły znacznie więcej kotłów niż pozostałe gminy. W latach 2016-2019 gminy LIFE (55) wymieniły </a:t>
            </a:r>
            <a:r>
              <a:rPr lang="pl-PL" sz="2000" b="1" dirty="0"/>
              <a:t>32 289</a:t>
            </a:r>
            <a:r>
              <a:rPr lang="pl-PL" sz="2000" dirty="0"/>
              <a:t> kotłów, a pozostałe (127) wymieniły </a:t>
            </a:r>
            <a:r>
              <a:rPr lang="pl-PL" sz="2000" b="1" dirty="0"/>
              <a:t>16 165</a:t>
            </a:r>
            <a:r>
              <a:rPr lang="pl-PL" sz="2000" dirty="0"/>
              <a:t> starych wysokoemisyjnych urządzeń.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b="1" dirty="0" smtClean="0"/>
              <a:t>łatwiejszy </a:t>
            </a:r>
            <a:r>
              <a:rPr lang="pl-PL" sz="2000" b="1" dirty="0"/>
              <a:t>dostęp do programów dotacyjnych </a:t>
            </a:r>
            <a:r>
              <a:rPr lang="pl-PL" sz="2000" dirty="0"/>
              <a:t>– punkt obsługi klienta Programu Czyste </a:t>
            </a:r>
            <a:r>
              <a:rPr lang="pl-PL" sz="2000" dirty="0" smtClean="0"/>
              <a:t>Powietrze </a:t>
            </a:r>
            <a:r>
              <a:rPr lang="pl-PL" sz="2000" dirty="0"/>
              <a:t>w każdej gminie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b="1" dirty="0" smtClean="0"/>
              <a:t>szybkie </a:t>
            </a:r>
            <a:r>
              <a:rPr lang="pl-PL" sz="2000" b="1" dirty="0"/>
              <a:t>reakcje </a:t>
            </a:r>
            <a:r>
              <a:rPr lang="pl-PL" sz="2000" dirty="0"/>
              <a:t>służb kontrolnych na zgłoszenia interwencyjne spalania śmieci – docelowo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ciągu maksymalnie 12 godzin od zgłoszenia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b="1" dirty="0" smtClean="0"/>
              <a:t>bieżący </a:t>
            </a:r>
            <a:r>
              <a:rPr lang="pl-PL" sz="2000" b="1" dirty="0"/>
              <a:t>dostęp do informacji </a:t>
            </a:r>
            <a:r>
              <a:rPr lang="pl-PL" sz="2000" dirty="0"/>
              <a:t>o jakości powietrza – informacja dostępna na stronach internetowych gmin i miast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dirty="0" smtClean="0"/>
              <a:t>powszechny </a:t>
            </a:r>
            <a:r>
              <a:rPr lang="pl-PL" sz="2000" b="1" dirty="0"/>
              <a:t>dostęp do edukacji ekologicznej </a:t>
            </a:r>
            <a:r>
              <a:rPr lang="pl-PL" sz="2000" dirty="0"/>
              <a:t>dzięki działaniom ekodoradców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dirty="0" smtClean="0"/>
              <a:t>dostęp </a:t>
            </a:r>
            <a:r>
              <a:rPr lang="pl-PL" sz="2000" dirty="0"/>
              <a:t>do informacji o zanieczyszczeniach </a:t>
            </a:r>
            <a:r>
              <a:rPr lang="pl-PL" sz="2000" b="1" dirty="0"/>
              <a:t>z zakładów przemysłowych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b="1" dirty="0" smtClean="0"/>
              <a:t>wsparcie </a:t>
            </a:r>
            <a:r>
              <a:rPr lang="pl-PL" sz="2000" b="1" dirty="0"/>
              <a:t>osób dotkniętych ubóstwem </a:t>
            </a:r>
            <a:r>
              <a:rPr lang="pl-PL" sz="2000" dirty="0"/>
              <a:t>energetycznym np. poprzez tworzenie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programów </a:t>
            </a:r>
            <a:r>
              <a:rPr lang="pl-PL" sz="2000" dirty="0"/>
              <a:t>dopłat do kosztów ogrzewania.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441937" y="1359868"/>
            <a:ext cx="9332933" cy="4349269"/>
          </a:xfrm>
          <a:prstGeom prst="roundRect">
            <a:avLst/>
          </a:prstGeom>
          <a:solidFill>
            <a:schemeClr val="bg1"/>
          </a:solidFill>
          <a:ln w="285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87340" y="2521236"/>
            <a:ext cx="10149840" cy="326995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dirty="0" smtClean="0"/>
              <a:t>Światowa </a:t>
            </a:r>
            <a:r>
              <a:rPr lang="pl-PL" sz="2000" dirty="0"/>
              <a:t>Organizacja Zdrowia stawia </a:t>
            </a:r>
            <a:r>
              <a:rPr lang="pl-PL" sz="2000" dirty="0" smtClean="0"/>
              <a:t>zanieczyszczenie </a:t>
            </a:r>
            <a:r>
              <a:rPr lang="pl-PL" sz="2000" dirty="0"/>
              <a:t>powietrza i zmiany klimatu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na </a:t>
            </a:r>
            <a:r>
              <a:rPr lang="pl-PL" sz="2000" dirty="0"/>
              <a:t>pierwszym miejscu wśród 10 największych zagrożeń zdrowia na świecie.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Są </a:t>
            </a:r>
            <a:r>
              <a:rPr lang="pl-PL" sz="2000" dirty="0"/>
              <a:t>one przyczyną 3 mln zgonów rocznie na ziemi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dirty="0" smtClean="0"/>
              <a:t>smog </a:t>
            </a:r>
            <a:r>
              <a:rPr lang="pl-PL" sz="2000" dirty="0"/>
              <a:t>przyczynia </a:t>
            </a:r>
            <a:r>
              <a:rPr lang="pl-PL" sz="2000"/>
              <a:t>się </a:t>
            </a:r>
            <a:r>
              <a:rPr lang="pl-PL" sz="2000" smtClean="0"/>
              <a:t>co </a:t>
            </a:r>
            <a:r>
              <a:rPr lang="pl-PL" sz="2000" dirty="0"/>
              <a:t>roku do śmierci 40 000 osób w Polsce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/>
              <a:t>to np. liczba mieszkańców Oświęcimia)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dirty="0" smtClean="0"/>
              <a:t>oddychanie </a:t>
            </a:r>
            <a:r>
              <a:rPr lang="pl-PL" sz="2000" dirty="0"/>
              <a:t>zanieczyszczonym powietrzem znacznie zwiększa ryzyko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ciężkiego </a:t>
            </a:r>
            <a:r>
              <a:rPr lang="pl-PL" sz="2000" dirty="0"/>
              <a:t>przebiegu zakażenia covid-19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dirty="0" smtClean="0"/>
              <a:t>smog </a:t>
            </a:r>
            <a:r>
              <a:rPr lang="pl-PL" sz="2000" dirty="0"/>
              <a:t>atakuje nie tylko płuca i układ oddechowy, ale także serce, układ nerwowy,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obniża </a:t>
            </a:r>
            <a:r>
              <a:rPr lang="pl-PL" sz="2000" dirty="0"/>
              <a:t>odporność, koncentrację i płodność.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sp>
        <p:nvSpPr>
          <p:cNvPr id="13" name="Podtytuł 2"/>
          <p:cNvSpPr txBox="1">
            <a:spLocks/>
          </p:cNvSpPr>
          <p:nvPr/>
        </p:nvSpPr>
        <p:spPr>
          <a:xfrm>
            <a:off x="2661406" y="1657663"/>
            <a:ext cx="7338379" cy="55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600" b="1" smtClean="0">
                <a:solidFill>
                  <a:srgbClr val="0070C0"/>
                </a:solidFill>
              </a:rPr>
              <a:t>Dlaczego POP jest ważny dla każdego z nas?</a:t>
            </a:r>
            <a:endParaRPr lang="pl-PL" sz="2600" dirty="0">
              <a:solidFill>
                <a:srgbClr val="0070C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69" y="1123434"/>
            <a:ext cx="1386137" cy="139550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0"/>
            <a:ext cx="9569003" cy="68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523999" y="656494"/>
            <a:ext cx="9190892" cy="5357445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proces alternatywny 9"/>
          <p:cNvSpPr/>
          <p:nvPr/>
        </p:nvSpPr>
        <p:spPr>
          <a:xfrm>
            <a:off x="3053860" y="2583772"/>
            <a:ext cx="6131169" cy="445480"/>
          </a:xfrm>
          <a:prstGeom prst="flowChartAlternateProcess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68376" y="3329362"/>
            <a:ext cx="7972474" cy="1477104"/>
          </a:xfrm>
        </p:spPr>
        <p:txBody>
          <a:bodyPr>
            <a:normAutofit/>
          </a:bodyPr>
          <a:lstStyle/>
          <a:p>
            <a:r>
              <a:rPr lang="pl-PL" sz="2000" b="1" smtClean="0"/>
              <a:t>www.powietrze.malopolska.pl/program-ochrony-powietrza/</a:t>
            </a:r>
          </a:p>
          <a:p>
            <a:r>
              <a:rPr lang="pl-PL" sz="1600" smtClean="0"/>
              <a:t>oraz</a:t>
            </a:r>
          </a:p>
          <a:p>
            <a:r>
              <a:rPr lang="pl-PL" sz="2000" b="1" smtClean="0"/>
              <a:t>facebook.com/EkoMalopolska</a:t>
            </a:r>
          </a:p>
          <a:p>
            <a:pPr algn="l"/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50" y="4220310"/>
            <a:ext cx="3434860" cy="1705968"/>
          </a:xfrm>
          <a:prstGeom prst="rect">
            <a:avLst/>
          </a:prstGeom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3369600" y="2596279"/>
            <a:ext cx="6120227" cy="5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smtClean="0">
                <a:solidFill>
                  <a:schemeClr val="bg1"/>
                </a:solidFill>
              </a:rPr>
              <a:t>Zapraszamy do odwiedzenia naszej strony:</a:t>
            </a:r>
            <a:endParaRPr lang="pl-PL" sz="20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90" y="1478746"/>
            <a:ext cx="3217247" cy="4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  <p:sp>
        <p:nvSpPr>
          <p:cNvPr id="12" name="Symbol zastępczy zawartości 4">
            <a:extLst>
              <a:ext uri="{FF2B5EF4-FFF2-40B4-BE49-F238E27FC236}">
                <a16:creationId xmlns:a16="http://schemas.microsoft.com/office/drawing/2014/main" xmlns="" id="{2B6C2B6D-58CC-4F97-A33D-5EB945AD45BA}"/>
              </a:ext>
            </a:extLst>
          </p:cNvPr>
          <p:cNvSpPr txBox="1">
            <a:spLocks/>
          </p:cNvSpPr>
          <p:nvPr/>
        </p:nvSpPr>
        <p:spPr bwMode="auto">
          <a:xfrm>
            <a:off x="699560" y="1956183"/>
            <a:ext cx="10316983" cy="325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69900" indent="-469900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826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2525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7224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1923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27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26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25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24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>
              <a:buFont typeface="+mj-lt"/>
              <a:buAutoNum type="arabicPeriod"/>
            </a:pPr>
            <a:r>
              <a:rPr lang="pl-PL" kern="0" dirty="0" smtClean="0">
                <a:solidFill>
                  <a:prstClr val="black"/>
                </a:solidFill>
                <a:latin typeface="Calibri" panose="020F0502020204030204"/>
              </a:rPr>
              <a:t>Powitanie uczestników spotkania</a:t>
            </a:r>
            <a:endParaRPr lang="pl-PL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>
              <a:buFont typeface="+mj-lt"/>
              <a:buAutoNum type="arabicPeriod"/>
            </a:pPr>
            <a:r>
              <a:rPr lang="pl-PL" kern="0" dirty="0" smtClean="0">
                <a:solidFill>
                  <a:prstClr val="black"/>
                </a:solidFill>
                <a:latin typeface="Calibri" panose="020F0502020204030204"/>
              </a:rPr>
              <a:t>Prezentacja w sprawie Programu ochrony powietrza dla Województwa Małopolskiego</a:t>
            </a:r>
            <a:endParaRPr lang="pl-PL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>
              <a:buFont typeface="+mj-lt"/>
              <a:buAutoNum type="arabicPeriod"/>
            </a:pPr>
            <a:r>
              <a:rPr lang="pl-PL" kern="0" dirty="0" smtClean="0">
                <a:solidFill>
                  <a:prstClr val="black"/>
                </a:solidFill>
                <a:latin typeface="Calibri" panose="020F0502020204030204"/>
              </a:rPr>
              <a:t>Panel dyskusyjny – możliwość zadawania pytań do treści POP</a:t>
            </a:r>
          </a:p>
          <a:p>
            <a:pPr>
              <a:buFont typeface="+mj-lt"/>
              <a:buAutoNum type="arabicPeriod"/>
            </a:pPr>
            <a:r>
              <a:rPr lang="pl-PL" kern="0" dirty="0" smtClean="0">
                <a:solidFill>
                  <a:prstClr val="black"/>
                </a:solidFill>
                <a:latin typeface="Calibri" panose="020F0502020204030204"/>
              </a:rPr>
              <a:t>Część finansowa – m.in. Informacja o przekazaniu środków po II Fazie Projektu Zintegrowanego LIFE</a:t>
            </a:r>
          </a:p>
          <a:p>
            <a:pPr>
              <a:buFont typeface="+mj-lt"/>
              <a:buAutoNum type="arabicPeriod"/>
            </a:pPr>
            <a:r>
              <a:rPr lang="pl-PL" kern="0" dirty="0" smtClean="0">
                <a:solidFill>
                  <a:prstClr val="black"/>
                </a:solidFill>
                <a:latin typeface="Calibri" panose="020F0502020204030204"/>
              </a:rPr>
              <a:t>Podsumowanie i </a:t>
            </a:r>
            <a:r>
              <a:rPr lang="pl-PL" kern="0" smtClean="0">
                <a:solidFill>
                  <a:prstClr val="black"/>
                </a:solidFill>
                <a:latin typeface="Calibri" panose="020F0502020204030204"/>
              </a:rPr>
              <a:t>zakończenie spotkania.</a:t>
            </a:r>
            <a:endParaRPr lang="pl-PL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Shape 59"/>
          <p:cNvSpPr>
            <a:spLocks noChangeArrowheads="1"/>
          </p:cNvSpPr>
          <p:nvPr/>
        </p:nvSpPr>
        <p:spPr bwMode="auto">
          <a:xfrm>
            <a:off x="265274" y="744305"/>
            <a:ext cx="10677826" cy="74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582613">
              <a:lnSpc>
                <a:spcPct val="110000"/>
              </a:lnSpc>
            </a:pPr>
            <a:r>
              <a:rPr lang="pl-PL" altLang="pl-PL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Regular"/>
                <a:sym typeface="Roboto Regular"/>
              </a:rPr>
              <a:t>Ramowy plan spotkania</a:t>
            </a:r>
          </a:p>
        </p:txBody>
      </p:sp>
    </p:spTree>
    <p:extLst>
      <p:ext uri="{BB962C8B-B14F-4D97-AF65-F5344CB8AC3E}">
        <p14:creationId xmlns:p14="http://schemas.microsoft.com/office/powerpoint/2010/main" val="50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  <p:sp>
        <p:nvSpPr>
          <p:cNvPr id="12" name="Symbol zastępczy zawartości 4">
            <a:extLst>
              <a:ext uri="{FF2B5EF4-FFF2-40B4-BE49-F238E27FC236}">
                <a16:creationId xmlns:a16="http://schemas.microsoft.com/office/drawing/2014/main" xmlns="" id="{2B6C2B6D-58CC-4F97-A33D-5EB945AD45BA}"/>
              </a:ext>
            </a:extLst>
          </p:cNvPr>
          <p:cNvSpPr txBox="1">
            <a:spLocks/>
          </p:cNvSpPr>
          <p:nvPr/>
        </p:nvSpPr>
        <p:spPr bwMode="auto">
          <a:xfrm>
            <a:off x="699560" y="1956183"/>
            <a:ext cx="10316983" cy="325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69900" indent="-469900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826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2525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7224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1923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27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26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25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24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l-PL" kern="0" dirty="0">
                <a:solidFill>
                  <a:schemeClr val="tx1"/>
                </a:solidFill>
                <a:latin typeface="+mn-lt"/>
              </a:rPr>
              <a:t>Zgodnie z Dyrektywą CAFE oraz ustawą Prawo ochrony środowiska celem Programu jest poprawa jakości powietrza </a:t>
            </a:r>
            <a:r>
              <a:rPr lang="pl-PL" b="1" kern="0" dirty="0">
                <a:solidFill>
                  <a:srgbClr val="30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 jak najkrótszym czasie</a:t>
            </a:r>
            <a:r>
              <a:rPr lang="pl-PL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kern="0" dirty="0">
                <a:solidFill>
                  <a:schemeClr val="tx1"/>
                </a:solidFill>
                <a:latin typeface="+mn-lt"/>
              </a:rPr>
              <a:t>Zgodnie z wyrokiem Trybunału Sprawiedliwości UE (wyrok został wydany ze względu na przekroczenia norm jakości powietrza w Polsce) działania muszą być adekwatne do poziomu zanieczyszczeń i </a:t>
            </a:r>
            <a:r>
              <a:rPr lang="pl-PL" b="1" kern="0" dirty="0">
                <a:solidFill>
                  <a:srgbClr val="30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jak najszybciej mają doprowadzić do osiągnięcia dopuszczalnych poziomów zanieczyszczeń</a:t>
            </a:r>
            <a:r>
              <a:rPr lang="pl-PL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kern="0" dirty="0">
                <a:solidFill>
                  <a:schemeClr val="tx1"/>
                </a:solidFill>
                <a:latin typeface="+mn-lt"/>
              </a:rPr>
              <a:t>Zgodnie z nowelizacją ustawy Prawo ochrony środowiska województwa mają czas </a:t>
            </a:r>
            <a:r>
              <a:rPr lang="pl-PL" b="1" kern="0" dirty="0">
                <a:solidFill>
                  <a:srgbClr val="30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30 września 2020 r. </a:t>
            </a:r>
            <a:r>
              <a:rPr lang="pl-PL" kern="0" dirty="0">
                <a:solidFill>
                  <a:schemeClr val="tx1"/>
                </a:solidFill>
                <a:latin typeface="+mn-lt"/>
              </a:rPr>
              <a:t>na przyjęcie nowych programów ochrony powietrza. </a:t>
            </a:r>
          </a:p>
        </p:txBody>
      </p:sp>
      <p:sp>
        <p:nvSpPr>
          <p:cNvPr id="13" name="Shape 59"/>
          <p:cNvSpPr>
            <a:spLocks noChangeArrowheads="1"/>
          </p:cNvSpPr>
          <p:nvPr/>
        </p:nvSpPr>
        <p:spPr bwMode="auto">
          <a:xfrm>
            <a:off x="265274" y="744305"/>
            <a:ext cx="10677826" cy="74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582613" eaLnBrk="1" hangingPunct="1">
              <a:lnSpc>
                <a:spcPct val="110000"/>
              </a:lnSpc>
            </a:pPr>
            <a:r>
              <a:rPr lang="pl-PL" alt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Regular"/>
                <a:sym typeface="Roboto Regular"/>
              </a:rPr>
              <a:t>Wymogi prawne</a:t>
            </a:r>
          </a:p>
        </p:txBody>
      </p:sp>
    </p:spTree>
    <p:extLst>
      <p:ext uri="{BB962C8B-B14F-4D97-AF65-F5344CB8AC3E}">
        <p14:creationId xmlns:p14="http://schemas.microsoft.com/office/powerpoint/2010/main" val="21104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069748" y="2132363"/>
            <a:ext cx="10598512" cy="39190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pl-PL" dirty="0" smtClean="0"/>
              <a:t>W</a:t>
            </a:r>
            <a:r>
              <a:rPr lang="pl-PL" dirty="0"/>
              <a:t> latach 2013-2018 na obszarze Małopolski zlikwidowano </a:t>
            </a:r>
            <a:r>
              <a:rPr lang="pl-PL" b="1" dirty="0">
                <a:solidFill>
                  <a:srgbClr val="30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43,6 tys. kotłów i pieców </a:t>
            </a:r>
            <a:r>
              <a:rPr lang="pl-PL" dirty="0"/>
              <a:t>wykorzystujących paliwa stałe. Ponad połowa z tej ilości to paleniska zlikwidowane w samym Krakowie </a:t>
            </a:r>
            <a:r>
              <a:rPr lang="pl-PL" b="1" dirty="0">
                <a:solidFill>
                  <a:srgbClr val="30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(22,5 tys.). </a:t>
            </a:r>
            <a:endParaRPr lang="pl-PL" b="1" dirty="0" smtClean="0">
              <a:solidFill>
                <a:srgbClr val="304E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endParaRPr lang="pl-PL" dirty="0" smtClean="0"/>
          </a:p>
          <a:p>
            <a:pPr>
              <a:spcBef>
                <a:spcPts val="1200"/>
              </a:spcBef>
            </a:pPr>
            <a:r>
              <a:rPr lang="pl-PL" dirty="0"/>
              <a:t>Poprawa jakości powietrza w Krakowie i Małopolsce szczególnie widoczna jest w okresie grzewczym od października do marca. Średnie stężenie pyłu PM10 między sezonem zimowym 2014-2015 a sezonem 2019-2020 </a:t>
            </a:r>
            <a:r>
              <a:rPr lang="pl-PL" b="1" dirty="0">
                <a:solidFill>
                  <a:srgbClr val="30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spadło w Małopolsce o 30%, natomiast w Krakowie aż o 45</a:t>
            </a:r>
            <a:r>
              <a:rPr lang="pl-PL" b="1" dirty="0" smtClean="0">
                <a:solidFill>
                  <a:srgbClr val="30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pl-PL" dirty="0" smtClean="0"/>
              <a:t>.</a:t>
            </a:r>
          </a:p>
          <a:p>
            <a:pPr>
              <a:spcBef>
                <a:spcPts val="1200"/>
              </a:spcBef>
            </a:pPr>
            <a:endParaRPr lang="pl-PL" dirty="0" smtClean="0"/>
          </a:p>
          <a:p>
            <a:pPr>
              <a:spcBef>
                <a:spcPts val="1200"/>
              </a:spcBef>
            </a:pPr>
            <a:r>
              <a:rPr lang="pl-PL" dirty="0"/>
              <a:t>Ilość szkodliwych substancji w powietrzu w dalszym ciągu przekracza dopuszczalne i docelowe </a:t>
            </a:r>
            <a:r>
              <a:rPr lang="pl-PL" dirty="0" smtClean="0"/>
              <a:t>poziomy</a:t>
            </a:r>
            <a:r>
              <a:rPr lang="pl-PL" dirty="0"/>
              <a:t> </a:t>
            </a:r>
            <a:r>
              <a:rPr lang="pl-PL" dirty="0" smtClean="0"/>
              <a:t>we wszystkich strefach ochrony powietrza. </a:t>
            </a:r>
            <a:br>
              <a:rPr lang="pl-PL" dirty="0" smtClean="0"/>
            </a:br>
            <a:r>
              <a:rPr lang="pl-PL" dirty="0" smtClean="0"/>
              <a:t>W ocenie GIOŚ za rok 2018 i 2019 przekroczone zostały poziomy dopuszczalne </a:t>
            </a:r>
            <a:br>
              <a:rPr lang="pl-PL" dirty="0" smtClean="0"/>
            </a:br>
            <a:r>
              <a:rPr lang="pl-PL" dirty="0" smtClean="0"/>
              <a:t>i docelowe pyłu PM10, PM2.5, benzo(a)pirenu, a w Krakowie dodatkowo dwutlenku azotu.</a:t>
            </a:r>
            <a:endParaRPr lang="pl-PL" dirty="0"/>
          </a:p>
        </p:txBody>
      </p:sp>
      <p:sp>
        <p:nvSpPr>
          <p:cNvPr id="13" name="Shape 59"/>
          <p:cNvSpPr>
            <a:spLocks noChangeArrowheads="1"/>
          </p:cNvSpPr>
          <p:nvPr/>
        </p:nvSpPr>
        <p:spPr bwMode="auto">
          <a:xfrm>
            <a:off x="699560" y="967406"/>
            <a:ext cx="10677826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582613" eaLnBrk="1" hangingPunct="1">
              <a:lnSpc>
                <a:spcPct val="110000"/>
              </a:lnSpc>
            </a:pPr>
            <a:r>
              <a:rPr lang="pl-PL" alt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Regular"/>
                <a:sym typeface="Roboto Regular"/>
              </a:rPr>
              <a:t>Diagnoza jakości  powietrza</a:t>
            </a:r>
          </a:p>
        </p:txBody>
      </p:sp>
    </p:spTree>
    <p:extLst>
      <p:ext uri="{BB962C8B-B14F-4D97-AF65-F5344CB8AC3E}">
        <p14:creationId xmlns:p14="http://schemas.microsoft.com/office/powerpoint/2010/main" val="10082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1416484" y="1123433"/>
            <a:ext cx="9332933" cy="4585703"/>
          </a:xfrm>
          <a:prstGeom prst="roundRect">
            <a:avLst/>
          </a:prstGeom>
          <a:solidFill>
            <a:schemeClr val="bg1"/>
          </a:solidFill>
          <a:ln w="285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69" y="959312"/>
            <a:ext cx="1386137" cy="1395503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4924" y="2364924"/>
            <a:ext cx="9477648" cy="3667675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smtClean="0"/>
              <a:t>Obowiązuje </a:t>
            </a:r>
            <a:r>
              <a:rPr lang="pl-PL" sz="2300"/>
              <a:t>od 27 października 2020 r.</a:t>
            </a:r>
          </a:p>
          <a:p>
            <a:pPr marL="342900" lvl="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/>
              <a:t>Główny cel: poprawa jakości powietrza w Małopolsce</a:t>
            </a:r>
          </a:p>
          <a:p>
            <a:pPr marL="342900" lvl="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/>
              <a:t>Sposoby jego osiągnięcia: znacząca redukcja emisji </a:t>
            </a:r>
            <a:r>
              <a:rPr lang="pl-PL" sz="2300" smtClean="0"/>
              <a:t>pyłów zawieszonych </a:t>
            </a:r>
            <a:br>
              <a:rPr lang="pl-PL" sz="2300" smtClean="0"/>
            </a:br>
            <a:r>
              <a:rPr lang="pl-PL" sz="2300" smtClean="0"/>
              <a:t>w </a:t>
            </a:r>
            <a:r>
              <a:rPr lang="pl-PL" sz="2300"/>
              <a:t>atmosferze do roku 2023 oraz benzo(a)pirenu </a:t>
            </a:r>
            <a:r>
              <a:rPr lang="pl-PL" sz="2300" smtClean="0"/>
              <a:t>do </a:t>
            </a:r>
            <a:r>
              <a:rPr lang="pl-PL" sz="2300"/>
              <a:t>roku 2026</a:t>
            </a:r>
          </a:p>
          <a:p>
            <a:pPr marL="342900" lvl="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/>
              <a:t>Zadania samorządów: wskazanie mieszkańcom sposobów lepszego </a:t>
            </a:r>
            <a:r>
              <a:rPr lang="pl-PL" sz="2300" smtClean="0"/>
              <a:t/>
            </a:r>
            <a:br>
              <a:rPr lang="pl-PL" sz="2300" smtClean="0"/>
            </a:br>
            <a:r>
              <a:rPr lang="pl-PL" sz="2300" smtClean="0"/>
              <a:t>wykorzystania </a:t>
            </a:r>
            <a:r>
              <a:rPr lang="pl-PL" sz="2300"/>
              <a:t>rządowych instrumentów, jak program Czyste Powietrze, </a:t>
            </a:r>
            <a:r>
              <a:rPr lang="pl-PL" sz="2300" smtClean="0"/>
              <a:t/>
            </a:r>
            <a:br>
              <a:rPr lang="pl-PL" sz="2300" smtClean="0"/>
            </a:br>
            <a:r>
              <a:rPr lang="pl-PL" sz="2300" smtClean="0"/>
              <a:t>oraz </a:t>
            </a:r>
            <a:r>
              <a:rPr lang="pl-PL" sz="2300"/>
              <a:t>pełna realizacja uchwał antysmogowych dla Krakowa i Małopolski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2661406" y="1388034"/>
            <a:ext cx="6154345" cy="55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600" b="1" smtClean="0">
                <a:solidFill>
                  <a:srgbClr val="0070C0"/>
                </a:solidFill>
              </a:rPr>
              <a:t>Program Ochrony Powietrza dla Małopolski</a:t>
            </a:r>
            <a:endParaRPr lang="pl-PL" sz="2600" dirty="0">
              <a:solidFill>
                <a:srgbClr val="0070C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9"/>
            <a:ext cx="12192000" cy="68607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sp>
        <p:nvSpPr>
          <p:cNvPr id="17" name="Schemat blokowy: proces alternatywny 16"/>
          <p:cNvSpPr/>
          <p:nvPr/>
        </p:nvSpPr>
        <p:spPr>
          <a:xfrm>
            <a:off x="1575370" y="1229972"/>
            <a:ext cx="10147707" cy="481594"/>
          </a:xfrm>
          <a:prstGeom prst="flowChartAlternateProcess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dtytuł 2"/>
          <p:cNvSpPr txBox="1">
            <a:spLocks/>
          </p:cNvSpPr>
          <p:nvPr/>
        </p:nvSpPr>
        <p:spPr>
          <a:xfrm>
            <a:off x="3203331" y="2296609"/>
            <a:ext cx="7804637" cy="104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500" smtClean="0"/>
              <a:t>Pomoc </a:t>
            </a:r>
            <a:r>
              <a:rPr lang="pl-PL" sz="2500"/>
              <a:t>mieszkańcom w skorzystaniu z dofinansowań </a:t>
            </a:r>
            <a:r>
              <a:rPr lang="pl-PL" sz="2500" smtClean="0"/>
              <a:t/>
            </a:r>
            <a:br>
              <a:rPr lang="pl-PL" sz="2500" smtClean="0"/>
            </a:br>
            <a:r>
              <a:rPr lang="pl-PL" sz="2500" smtClean="0"/>
              <a:t>do </a:t>
            </a:r>
            <a:r>
              <a:rPr lang="pl-PL" sz="2500"/>
              <a:t>wymiany </a:t>
            </a:r>
            <a:r>
              <a:rPr lang="pl-PL" sz="2500" smtClean="0"/>
              <a:t>źródeł ogrzewania</a:t>
            </a:r>
            <a:endParaRPr lang="pl-PL" sz="2500"/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21" y="2074987"/>
            <a:ext cx="1283241" cy="12832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21" y="4808253"/>
            <a:ext cx="1330687" cy="1330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21" y="3432063"/>
            <a:ext cx="1288575" cy="1288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Podtytuł 2"/>
          <p:cNvSpPr txBox="1">
            <a:spLocks/>
          </p:cNvSpPr>
          <p:nvPr/>
        </p:nvSpPr>
        <p:spPr>
          <a:xfrm>
            <a:off x="1587094" y="1229972"/>
            <a:ext cx="9983583" cy="481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350" b="1" dirty="0" smtClean="0">
                <a:solidFill>
                  <a:schemeClr val="bg1"/>
                </a:solidFill>
              </a:rPr>
              <a:t>Program ochrony powietrza wymaga większego zaangażowana samorządów w:</a:t>
            </a:r>
            <a:endParaRPr lang="pl-PL" sz="2350" dirty="0">
              <a:solidFill>
                <a:schemeClr val="bg1"/>
              </a:solidFill>
            </a:endParaRPr>
          </a:p>
        </p:txBody>
      </p:sp>
      <p:sp>
        <p:nvSpPr>
          <p:cNvPr id="30" name="Podtytuł 2"/>
          <p:cNvSpPr txBox="1">
            <a:spLocks/>
          </p:cNvSpPr>
          <p:nvPr/>
        </p:nvSpPr>
        <p:spPr>
          <a:xfrm>
            <a:off x="3253236" y="3657602"/>
            <a:ext cx="7804637" cy="87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pl-PL" sz="2500" smtClean="0"/>
              <a:t>Pomoc </a:t>
            </a:r>
            <a:r>
              <a:rPr lang="pl-PL" sz="2500"/>
              <a:t>osobom dotkniętym </a:t>
            </a:r>
            <a:r>
              <a:rPr lang="pl-PL" sz="2500" smtClean="0"/>
              <a:t>tzw</a:t>
            </a:r>
            <a:r>
              <a:rPr lang="pl-PL" sz="2500"/>
              <a:t>. ubóstwem </a:t>
            </a:r>
            <a:br>
              <a:rPr lang="pl-PL" sz="2500"/>
            </a:br>
            <a:r>
              <a:rPr lang="pl-PL" sz="2500" smtClean="0"/>
              <a:t>energetycznym</a:t>
            </a:r>
            <a:endParaRPr lang="pl-PL" sz="2500"/>
          </a:p>
        </p:txBody>
      </p:sp>
      <p:sp>
        <p:nvSpPr>
          <p:cNvPr id="31" name="Podtytuł 2"/>
          <p:cNvSpPr txBox="1">
            <a:spLocks/>
          </p:cNvSpPr>
          <p:nvPr/>
        </p:nvSpPr>
        <p:spPr>
          <a:xfrm>
            <a:off x="3250225" y="5220238"/>
            <a:ext cx="7804637" cy="586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pl-PL" sz="2500" smtClean="0"/>
              <a:t>Prowadzenie </a:t>
            </a:r>
            <a:r>
              <a:rPr lang="pl-PL" sz="2500"/>
              <a:t>kontroli pieców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sp>
        <p:nvSpPr>
          <p:cNvPr id="17" name="Schemat blokowy: proces alternatywny 16"/>
          <p:cNvSpPr/>
          <p:nvPr/>
        </p:nvSpPr>
        <p:spPr>
          <a:xfrm>
            <a:off x="1446418" y="737602"/>
            <a:ext cx="5545014" cy="445480"/>
          </a:xfrm>
          <a:prstGeom prst="flowChartAlternateProcess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19009" y="2262088"/>
            <a:ext cx="7813822" cy="879694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pl-PL" sz="2300" smtClean="0"/>
              <a:t>Utworzenie </a:t>
            </a:r>
            <a:r>
              <a:rPr lang="pl-PL" sz="2300" b="1" dirty="0"/>
              <a:t>Punktów Obsługi</a:t>
            </a:r>
            <a:r>
              <a:rPr lang="pl-PL" sz="2300" dirty="0"/>
              <a:t> </a:t>
            </a:r>
            <a:r>
              <a:rPr lang="pl-PL" sz="2300" b="1" dirty="0"/>
              <a:t>programu Czyste </a:t>
            </a:r>
            <a:r>
              <a:rPr lang="pl-PL" sz="2300" b="1"/>
              <a:t>Powietrze</a:t>
            </a:r>
            <a:r>
              <a:rPr lang="pl-PL" sz="2300"/>
              <a:t> </a:t>
            </a:r>
            <a:r>
              <a:rPr lang="pl-PL" sz="2300" smtClean="0"/>
              <a:t/>
            </a:r>
            <a:br>
              <a:rPr lang="pl-PL" sz="2300" smtClean="0"/>
            </a:br>
            <a:r>
              <a:rPr lang="pl-PL" sz="2300" smtClean="0"/>
              <a:t>oraz</a:t>
            </a:r>
            <a:r>
              <a:rPr lang="pl-PL" sz="2300" b="1" smtClean="0"/>
              <a:t> </a:t>
            </a:r>
            <a:r>
              <a:rPr lang="pl-PL" sz="2300" dirty="0"/>
              <a:t>stanowiska </a:t>
            </a:r>
            <a:r>
              <a:rPr lang="pl-PL" sz="2300" b="1"/>
              <a:t>ekodoradcy</a:t>
            </a:r>
            <a:r>
              <a:rPr lang="pl-PL" sz="2300"/>
              <a:t> </a:t>
            </a:r>
            <a:r>
              <a:rPr lang="pl-PL" sz="2300" smtClean="0"/>
              <a:t>we wszystkich gminach</a:t>
            </a:r>
            <a:endParaRPr lang="pl-PL" sz="2300" dirty="0"/>
          </a:p>
        </p:txBody>
      </p:sp>
      <p:sp>
        <p:nvSpPr>
          <p:cNvPr id="18" name="Podtytuł 2"/>
          <p:cNvSpPr txBox="1">
            <a:spLocks/>
          </p:cNvSpPr>
          <p:nvPr/>
        </p:nvSpPr>
        <p:spPr>
          <a:xfrm>
            <a:off x="1485769" y="786061"/>
            <a:ext cx="5630202" cy="3852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smtClean="0">
                <a:solidFill>
                  <a:schemeClr val="bg1"/>
                </a:solidFill>
              </a:rPr>
              <a:t>Najważniejsze działania określone w POP</a:t>
            </a:r>
            <a:r>
              <a:rPr lang="pl-PL" sz="1900" b="1" smtClean="0">
                <a:solidFill>
                  <a:schemeClr val="bg1"/>
                </a:solidFill>
              </a:rPr>
              <a:t>:</a:t>
            </a:r>
            <a:endParaRPr lang="pl-PL" sz="19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49" y="2099352"/>
            <a:ext cx="1191413" cy="1191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52" y="4830004"/>
            <a:ext cx="1207514" cy="1207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86" y="3448297"/>
            <a:ext cx="1175316" cy="1183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Podtytuł 2"/>
          <p:cNvSpPr txBox="1">
            <a:spLocks/>
          </p:cNvSpPr>
          <p:nvPr/>
        </p:nvSpPr>
        <p:spPr>
          <a:xfrm>
            <a:off x="2813434" y="3449517"/>
            <a:ext cx="9642621" cy="1239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300" b="1" smtClean="0"/>
              <a:t>Przygotowanie spisu wszystkich źródeł ogrzewania w gminach</a:t>
            </a:r>
            <a:r>
              <a:rPr lang="pl-PL" sz="2300" smtClean="0"/>
              <a:t>, </a:t>
            </a:r>
            <a:br>
              <a:rPr lang="pl-PL" sz="2300" smtClean="0"/>
            </a:br>
            <a:r>
              <a:rPr lang="pl-PL" sz="2300" smtClean="0"/>
              <a:t>co pozwoli na efektywne wdrażanie strategii ochrony powietrza </a:t>
            </a:r>
            <a:br>
              <a:rPr lang="pl-PL" sz="2300" smtClean="0"/>
            </a:br>
            <a:r>
              <a:rPr lang="pl-PL" sz="2300" smtClean="0"/>
              <a:t>i wsparcie obszarów wymagających pomocy</a:t>
            </a:r>
            <a:endParaRPr lang="pl-PL" sz="2300" dirty="0"/>
          </a:p>
        </p:txBody>
      </p:sp>
      <p:sp>
        <p:nvSpPr>
          <p:cNvPr id="21" name="Podtytuł 2"/>
          <p:cNvSpPr txBox="1">
            <a:spLocks/>
          </p:cNvSpPr>
          <p:nvPr/>
        </p:nvSpPr>
        <p:spPr>
          <a:xfrm>
            <a:off x="2810473" y="4886825"/>
            <a:ext cx="10002849" cy="1314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300" b="1" smtClean="0"/>
              <a:t>Kontrole spalania odpadów </a:t>
            </a:r>
            <a:r>
              <a:rPr lang="pl-PL" sz="2300" smtClean="0"/>
              <a:t>– w ciągu 12 godzin od zgłoszenia, </a:t>
            </a:r>
            <a:br>
              <a:rPr lang="pl-PL" sz="2300" smtClean="0"/>
            </a:br>
            <a:r>
              <a:rPr lang="pl-PL" sz="2300" smtClean="0"/>
              <a:t>przygotowanie procedury kontroli palenisk pod kątem przestrzegania </a:t>
            </a:r>
            <a:br>
              <a:rPr lang="pl-PL" sz="2300" smtClean="0"/>
            </a:br>
            <a:r>
              <a:rPr lang="pl-PL" sz="2300" smtClean="0"/>
              <a:t>uchwały antysmogowej i zakazu spalania odpadów.</a:t>
            </a:r>
            <a:endParaRPr lang="pl-PL" sz="2300" dirty="0"/>
          </a:p>
        </p:txBody>
      </p:sp>
      <p:sp>
        <p:nvSpPr>
          <p:cNvPr id="26" name="Symbol zastępczy tekstu 3"/>
          <p:cNvSpPr txBox="1">
            <a:spLocks/>
          </p:cNvSpPr>
          <p:nvPr/>
        </p:nvSpPr>
        <p:spPr bwMode="auto">
          <a:xfrm>
            <a:off x="1446418" y="1322804"/>
            <a:ext cx="3442107" cy="604358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Podtytuł 2"/>
          <p:cNvSpPr txBox="1">
            <a:spLocks/>
          </p:cNvSpPr>
          <p:nvPr/>
        </p:nvSpPr>
        <p:spPr>
          <a:xfrm>
            <a:off x="1673337" y="1438870"/>
            <a:ext cx="3114157" cy="35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smtClean="0">
                <a:solidFill>
                  <a:srgbClr val="0070C0"/>
                </a:solidFill>
              </a:rPr>
              <a:t>Główne zadania gmin:</a:t>
            </a:r>
            <a:endParaRPr lang="pl-PL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42" y="-289110"/>
            <a:ext cx="3744997" cy="186000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85" y="4855965"/>
            <a:ext cx="1165013" cy="1165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79" y="3755885"/>
            <a:ext cx="1134227" cy="1126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32" y="1336773"/>
            <a:ext cx="1119003" cy="1119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03" y="2568626"/>
            <a:ext cx="1119003" cy="1119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Podtytuł 2"/>
          <p:cNvSpPr txBox="1">
            <a:spLocks/>
          </p:cNvSpPr>
          <p:nvPr/>
        </p:nvSpPr>
        <p:spPr>
          <a:xfrm>
            <a:off x="2596567" y="1260363"/>
            <a:ext cx="9642621" cy="12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b="1" smtClean="0"/>
              <a:t>Promowanie wykorzystania odnawialnych źródeł energii</a:t>
            </a:r>
            <a:r>
              <a:rPr lang="pl-PL" smtClean="0"/>
              <a:t> poprzez zapewnienie dofinansowania dla OZE, a także wykorzystania </a:t>
            </a:r>
            <a:br>
              <a:rPr lang="pl-PL" smtClean="0"/>
            </a:br>
            <a:r>
              <a:rPr lang="pl-PL" smtClean="0"/>
              <a:t>„zielonej energii” w budynkach użyteczności publicznej</a:t>
            </a:r>
            <a:endParaRPr lang="pl-PL" dirty="0"/>
          </a:p>
        </p:txBody>
      </p:sp>
      <p:sp>
        <p:nvSpPr>
          <p:cNvPr id="25" name="Podtytuł 2"/>
          <p:cNvSpPr txBox="1">
            <a:spLocks/>
          </p:cNvSpPr>
          <p:nvPr/>
        </p:nvSpPr>
        <p:spPr>
          <a:xfrm>
            <a:off x="2630149" y="2557196"/>
            <a:ext cx="9642621" cy="1165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mtClean="0"/>
              <a:t>Zamieszczenie</a:t>
            </a:r>
            <a:r>
              <a:rPr lang="pl-PL" b="1" smtClean="0"/>
              <a:t> na stronie internetowej gminy </a:t>
            </a:r>
            <a:r>
              <a:rPr lang="pl-PL" smtClean="0"/>
              <a:t>informacji o aktualnej </a:t>
            </a:r>
            <a:br>
              <a:rPr lang="pl-PL" smtClean="0"/>
            </a:br>
            <a:r>
              <a:rPr lang="pl-PL" smtClean="0"/>
              <a:t>jakości powietrza, odnośników do aplikacji Ekointerwencja i programu </a:t>
            </a:r>
            <a:br>
              <a:rPr lang="pl-PL" smtClean="0"/>
            </a:br>
            <a:r>
              <a:rPr lang="pl-PL" smtClean="0"/>
              <a:t>Czyste Powietrze</a:t>
            </a:r>
            <a:endParaRPr lang="pl-PL" dirty="0"/>
          </a:p>
        </p:txBody>
      </p:sp>
      <p:sp>
        <p:nvSpPr>
          <p:cNvPr id="26" name="Podtytuł 2"/>
          <p:cNvSpPr txBox="1">
            <a:spLocks/>
          </p:cNvSpPr>
          <p:nvPr/>
        </p:nvSpPr>
        <p:spPr>
          <a:xfrm>
            <a:off x="2630148" y="3888276"/>
            <a:ext cx="9642621" cy="955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mtClean="0"/>
              <a:t>Rekomendacja utworzenia </a:t>
            </a:r>
            <a:r>
              <a:rPr lang="pl-PL" b="1" smtClean="0"/>
              <a:t>strefy czystego transportu w Krakowie</a:t>
            </a:r>
            <a:r>
              <a:rPr lang="pl-PL" smtClean="0"/>
              <a:t> </a:t>
            </a:r>
            <a:br>
              <a:rPr lang="pl-PL" smtClean="0"/>
            </a:br>
            <a:r>
              <a:rPr lang="pl-PL" smtClean="0"/>
              <a:t>po wejściu w życie przepisów krajowych</a:t>
            </a:r>
            <a:endParaRPr lang="pl-PL" dirty="0"/>
          </a:p>
        </p:txBody>
      </p:sp>
      <p:sp>
        <p:nvSpPr>
          <p:cNvPr id="27" name="Podtytuł 2"/>
          <p:cNvSpPr txBox="1">
            <a:spLocks/>
          </p:cNvSpPr>
          <p:nvPr/>
        </p:nvSpPr>
        <p:spPr>
          <a:xfrm>
            <a:off x="2626163" y="4820602"/>
            <a:ext cx="9642621" cy="142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mtClean="0"/>
              <a:t>Rekomendacja przeznaczenia </a:t>
            </a:r>
            <a:r>
              <a:rPr lang="pl-PL" b="1" smtClean="0"/>
              <a:t>od roku 2021 co najmniej 1% dochodów własnych gmin na działania związane z ochroną powietrza</a:t>
            </a:r>
            <a:r>
              <a:rPr lang="pl-PL" smtClean="0"/>
              <a:t>, część tej sumy ma być wykorzystana w programach osłonowych dla mieszkańców</a:t>
            </a:r>
            <a:endParaRPr lang="pl-PL" dirty="0"/>
          </a:p>
        </p:txBody>
      </p:sp>
      <p:sp>
        <p:nvSpPr>
          <p:cNvPr id="28" name="Symbol zastępczy tekstu 3"/>
          <p:cNvSpPr txBox="1">
            <a:spLocks/>
          </p:cNvSpPr>
          <p:nvPr/>
        </p:nvSpPr>
        <p:spPr bwMode="auto">
          <a:xfrm>
            <a:off x="1516756" y="537363"/>
            <a:ext cx="3442107" cy="604358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" name="Podtytuł 2"/>
          <p:cNvSpPr txBox="1">
            <a:spLocks/>
          </p:cNvSpPr>
          <p:nvPr/>
        </p:nvSpPr>
        <p:spPr>
          <a:xfrm>
            <a:off x="1743675" y="653429"/>
            <a:ext cx="3114157" cy="35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smtClean="0">
                <a:solidFill>
                  <a:srgbClr val="0070C0"/>
                </a:solidFill>
              </a:rPr>
              <a:t>Główne zadania gmin:</a:t>
            </a:r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02" y="6051385"/>
            <a:ext cx="2324843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423</Words>
  <Application>Microsoft Office PowerPoint</Application>
  <PresentationFormat>Panoramiczny</PresentationFormat>
  <Paragraphs>77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Roboto Regular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Miłosz Karczmarczyk</dc:creator>
  <cp:lastModifiedBy>Zając, Magdalena</cp:lastModifiedBy>
  <cp:revision>66</cp:revision>
  <dcterms:created xsi:type="dcterms:W3CDTF">2020-10-13T10:24:46Z</dcterms:created>
  <dcterms:modified xsi:type="dcterms:W3CDTF">2020-11-05T13:08:11Z</dcterms:modified>
</cp:coreProperties>
</file>