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16"/>
  </p:notesMasterIdLst>
  <p:sldIdLst>
    <p:sldId id="256" r:id="rId2"/>
    <p:sldId id="260" r:id="rId3"/>
    <p:sldId id="274" r:id="rId4"/>
    <p:sldId id="265" r:id="rId5"/>
    <p:sldId id="272" r:id="rId6"/>
    <p:sldId id="269" r:id="rId7"/>
    <p:sldId id="270" r:id="rId8"/>
    <p:sldId id="271" r:id="rId9"/>
    <p:sldId id="258" r:id="rId10"/>
    <p:sldId id="259" r:id="rId11"/>
    <p:sldId id="275" r:id="rId12"/>
    <p:sldId id="276" r:id="rId13"/>
    <p:sldId id="273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3717"/>
    <a:srgbClr val="F689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4"/>
    <p:restoredTop sz="94676"/>
  </p:normalViewPr>
  <p:slideViewPr>
    <p:cSldViewPr snapToGrid="0">
      <p:cViewPr varScale="1">
        <p:scale>
          <a:sx n="97" d="100"/>
          <a:sy n="97" d="100"/>
        </p:scale>
        <p:origin x="1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FA8AF-4683-DB47-8393-69E1A2751CCE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D3F41-BF2A-824C-9C40-B1BBD40A90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837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 on this slide was generated with Microsoft Copilot. Sources: Clancy L et al., Lancet 2002; Sun D et al., Lancet Planetary Health 2026; Xie J et al., European Journal of Preventive Cardiology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0642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58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2730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269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458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961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984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594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011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65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5742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2329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2872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7543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1098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4684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5434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7421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8723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8177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911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3131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608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1553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6587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574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970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16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9A82479-B6E4-034B-9B6A-3BDA4C7B536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B8925BB9-D6D7-8548-BD4D-7BE8F15D1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210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owietrzeizdrowie.pl/analiza_hia_2024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D6936B-0F7F-756A-AFDA-EE0FAB791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797" y="-786296"/>
            <a:ext cx="11027489" cy="23876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Cambria" panose="02040503050406030204" pitchFamily="18" charset="0"/>
              </a:rPr>
              <a:t>Smog a serce – zawał, choroba wieńcowa, niewydolność serca i ryzyko sercowo-naczyniowe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31DA5D-70B3-200E-A225-BD70A3332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9541" y="4601880"/>
            <a:ext cx="9144000" cy="2027297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sz="2000" b="1" dirty="0">
                <a:latin typeface="Georgia" panose="02040502050405020303" pitchFamily="18" charset="0"/>
              </a:rPr>
              <a:t>Prof. dr hab. med. Ewa Konduracka</a:t>
            </a:r>
          </a:p>
          <a:p>
            <a:pPr algn="ctr"/>
            <a:r>
              <a:rPr lang="pl-PL" sz="2200" dirty="0">
                <a:latin typeface="Georgia" panose="02040502050405020303" pitchFamily="18" charset="0"/>
              </a:rPr>
              <a:t>Klinika Choroby Wieńcowej i Niewydolności Serca</a:t>
            </a:r>
          </a:p>
          <a:p>
            <a:pPr algn="ctr"/>
            <a:r>
              <a:rPr lang="pl-PL" sz="2200" dirty="0">
                <a:latin typeface="Georgia" panose="02040502050405020303" pitchFamily="18" charset="0"/>
              </a:rPr>
              <a:t>Collegium </a:t>
            </a:r>
            <a:r>
              <a:rPr lang="pl-PL" sz="2200" dirty="0" err="1">
                <a:latin typeface="Georgia" panose="02040502050405020303" pitchFamily="18" charset="0"/>
              </a:rPr>
              <a:t>Medicum</a:t>
            </a:r>
            <a:r>
              <a:rPr lang="pl-PL" sz="2200" dirty="0">
                <a:latin typeface="Georgia" panose="02040502050405020303" pitchFamily="18" charset="0"/>
              </a:rPr>
              <a:t> Uniwersytetu Jagiellońskiego;</a:t>
            </a:r>
          </a:p>
          <a:p>
            <a:pPr algn="ctr"/>
            <a:r>
              <a:rPr lang="pl-PL" sz="2200" dirty="0">
                <a:latin typeface="Georgia" panose="02040502050405020303" pitchFamily="18" charset="0"/>
              </a:rPr>
              <a:t> Krakowski Szpital Specjalistyczny im Jana Pawła 2</a:t>
            </a:r>
          </a:p>
          <a:p>
            <a:endParaRPr lang="pl-PL" sz="2000" dirty="0">
              <a:latin typeface="Cambria" panose="02040503050406030204" pitchFamily="18" charset="0"/>
            </a:endParaRPr>
          </a:p>
        </p:txBody>
      </p:sp>
      <p:pic>
        <p:nvPicPr>
          <p:cNvPr id="4" name="Obraz 3" descr="godło.jpg">
            <a:extLst>
              <a:ext uri="{FF2B5EF4-FFF2-40B4-BE49-F238E27FC236}">
                <a16:creationId xmlns:a16="http://schemas.microsoft.com/office/drawing/2014/main" id="{CB3C89FF-64F6-0BF0-34D9-6E5F72675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14" y="2073675"/>
            <a:ext cx="1476000" cy="1830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 descr="krakowski_szpital_jana_pawla.png">
            <a:extLst>
              <a:ext uri="{FF2B5EF4-FFF2-40B4-BE49-F238E27FC236}">
                <a16:creationId xmlns:a16="http://schemas.microsoft.com/office/drawing/2014/main" id="{14D4229A-325B-4B75-9B20-DFB56A19F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773" y="3214255"/>
            <a:ext cx="2544102" cy="291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84F64FB-1EB2-18BA-DC34-3715C88D9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9327" y="1601304"/>
            <a:ext cx="4253346" cy="3056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5839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C50F86-5A05-10A2-2F13-2F8AA6F0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>
                <a:solidFill>
                  <a:srgbClr val="0070C0"/>
                </a:solidFill>
                <a:latin typeface="Cambria" panose="02040503050406030204" pitchFamily="18" charset="0"/>
              </a:rPr>
              <a:t>Oświadczenie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7B5E8E-CCB6-72D4-1556-591AE01CD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226" y="1944894"/>
            <a:ext cx="10515600" cy="4351338"/>
          </a:xfrm>
        </p:spPr>
        <p:txBody>
          <a:bodyPr/>
          <a:lstStyle/>
          <a:p>
            <a:r>
              <a:rPr lang="pl-PL" sz="2400" dirty="0">
                <a:latin typeface="Cambria" panose="02040503050406030204" pitchFamily="18" charset="0"/>
              </a:rPr>
              <a:t>Brak konfliktu interesów</a:t>
            </a:r>
          </a:p>
          <a:p>
            <a:r>
              <a:rPr lang="pl-PL" sz="2400" dirty="0">
                <a:latin typeface="Cambria" panose="02040503050406030204" pitchFamily="18" charset="0"/>
              </a:rPr>
              <a:t>W wykładzie wykorzystano sztuczna inteligencję (AI) jedynie do technicznego wykonywania grafik</a:t>
            </a:r>
          </a:p>
          <a:p>
            <a:r>
              <a:rPr lang="pl-PL" sz="2400" dirty="0">
                <a:latin typeface="Cambria" panose="02040503050406030204" pitchFamily="18" charset="0"/>
              </a:rPr>
              <a:t>Nie używano AI w kreowaniu merytorycznej treści prezentacji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317F45-3EF0-D13B-7A7E-4497768CD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748" y="4516581"/>
            <a:ext cx="2680026" cy="20989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79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33441B37-01DD-5C0C-7301-35022FEBF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" y="166255"/>
            <a:ext cx="11901055" cy="669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2FD893-EF27-42BA-B38C-54ACDA06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91" y="-1143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Cambria" panose="02040503050406030204" pitchFamily="18" charset="0"/>
              </a:rPr>
              <a:t>Ograniczenia w naszych badaniach nad wpływem zanieczyszczeń na zdrowie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1F0264B-EEC1-2BA4-B5AA-B1E268AD7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2271"/>
            <a:ext cx="12192000" cy="555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45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C8FFC28-EE29-E550-35F6-C0881CABE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2" y="138545"/>
            <a:ext cx="12095017" cy="671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21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7CA384-3C94-59DB-2A9C-DC1079FAE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016"/>
            <a:ext cx="11940209" cy="1219201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srgbClr val="0070C0"/>
                </a:solidFill>
                <a:latin typeface="Cambria" panose="02040503050406030204" pitchFamily="18" charset="0"/>
              </a:rPr>
              <a:t>Polskie prace </a:t>
            </a:r>
            <a:r>
              <a:rPr lang="pl-PL" sz="3200" b="1" dirty="0" err="1">
                <a:solidFill>
                  <a:srgbClr val="0070C0"/>
                </a:solidFill>
                <a:latin typeface="Cambria" panose="02040503050406030204" pitchFamily="18" charset="0"/>
              </a:rPr>
              <a:t>orginalne</a:t>
            </a:r>
            <a:r>
              <a:rPr lang="pl-PL" sz="3200" b="1" dirty="0">
                <a:solidFill>
                  <a:srgbClr val="0070C0"/>
                </a:solidFill>
                <a:latin typeface="Cambria" panose="02040503050406030204" pitchFamily="18" charset="0"/>
              </a:rPr>
              <a:t> na temat wpływu zanieczyszczenia powietrza na u krążenia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853BFCD-2B9D-DFC4-5D52-9DF9F3464C8D}"/>
              </a:ext>
            </a:extLst>
          </p:cNvPr>
          <p:cNvSpPr txBox="1"/>
          <p:nvPr/>
        </p:nvSpPr>
        <p:spPr>
          <a:xfrm>
            <a:off x="251791" y="1494075"/>
            <a:ext cx="1168841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latin typeface="Cambria" panose="02040503050406030204" pitchFamily="18" charset="0"/>
              </a:rPr>
              <a:t>Konduracka E,</a:t>
            </a:r>
            <a:r>
              <a:rPr lang="pl-PL" dirty="0">
                <a:latin typeface="Cambria" panose="02040503050406030204" pitchFamily="18" charset="0"/>
              </a:rPr>
              <a:t> Niewiara Ł, Guzik B, </a:t>
            </a:r>
            <a:r>
              <a:rPr lang="pl-PL" dirty="0" err="1">
                <a:latin typeface="Cambria" panose="02040503050406030204" pitchFamily="18" charset="0"/>
              </a:rPr>
              <a:t>Kotynia</a:t>
            </a:r>
            <a:r>
              <a:rPr lang="pl-PL" dirty="0">
                <a:latin typeface="Cambria" panose="02040503050406030204" pitchFamily="18" charset="0"/>
              </a:rPr>
              <a:t> M, Szolc P, Gajos G, </a:t>
            </a:r>
            <a:r>
              <a:rPr lang="pl-PL" dirty="0" err="1">
                <a:latin typeface="Cambria" panose="02040503050406030204" pitchFamily="18" charset="0"/>
              </a:rPr>
              <a:t>Nessler</a:t>
            </a:r>
            <a:r>
              <a:rPr lang="pl-PL" dirty="0">
                <a:latin typeface="Cambria" panose="02040503050406030204" pitchFamily="18" charset="0"/>
              </a:rPr>
              <a:t> J, </a:t>
            </a:r>
            <a:r>
              <a:rPr lang="pl-PL" dirty="0" err="1">
                <a:latin typeface="Cambria" panose="02040503050406030204" pitchFamily="18" charset="0"/>
              </a:rPr>
              <a:t>Podolec</a:t>
            </a:r>
            <a:r>
              <a:rPr lang="pl-PL" dirty="0">
                <a:latin typeface="Cambria" panose="02040503050406030204" pitchFamily="18" charset="0"/>
              </a:rPr>
              <a:t> P, </a:t>
            </a:r>
            <a:r>
              <a:rPr lang="pl-PL" dirty="0" err="1">
                <a:latin typeface="Cambria" panose="02040503050406030204" pitchFamily="18" charset="0"/>
              </a:rPr>
              <a:t>Żmudka</a:t>
            </a:r>
            <a:r>
              <a:rPr lang="pl-PL" dirty="0">
                <a:latin typeface="Cambria" panose="02040503050406030204" pitchFamily="18" charset="0"/>
              </a:rPr>
              <a:t> K. </a:t>
            </a:r>
            <a:r>
              <a:rPr lang="pl-PL" dirty="0" err="1">
                <a:latin typeface="Cambria" panose="02040503050406030204" pitchFamily="18" charset="0"/>
              </a:rPr>
              <a:t>Effect</a:t>
            </a:r>
            <a:r>
              <a:rPr lang="pl-PL" dirty="0">
                <a:latin typeface="Cambria" panose="02040503050406030204" pitchFamily="18" charset="0"/>
              </a:rPr>
              <a:t> of </a:t>
            </a:r>
            <a:r>
              <a:rPr lang="pl-PL" dirty="0" err="1">
                <a:latin typeface="Cambria" panose="02040503050406030204" pitchFamily="18" charset="0"/>
              </a:rPr>
              <a:t>short</a:t>
            </a:r>
            <a:r>
              <a:rPr lang="pl-PL" dirty="0">
                <a:latin typeface="Cambria" panose="02040503050406030204" pitchFamily="18" charset="0"/>
              </a:rPr>
              <a:t>-term </a:t>
            </a:r>
            <a:r>
              <a:rPr lang="pl-PL" dirty="0" err="1">
                <a:latin typeface="Cambria" panose="02040503050406030204" pitchFamily="18" charset="0"/>
              </a:rPr>
              <a:t>fluctuations</a:t>
            </a:r>
            <a:r>
              <a:rPr lang="pl-PL" dirty="0">
                <a:latin typeface="Cambria" panose="02040503050406030204" pitchFamily="18" charset="0"/>
              </a:rPr>
              <a:t> in </a:t>
            </a:r>
            <a:r>
              <a:rPr lang="pl-PL" dirty="0" err="1">
                <a:latin typeface="Cambria" panose="02040503050406030204" pitchFamily="18" charset="0"/>
              </a:rPr>
              <a:t>outdoor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air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pollution</a:t>
            </a:r>
            <a:r>
              <a:rPr lang="pl-PL" dirty="0">
                <a:latin typeface="Cambria" panose="02040503050406030204" pitchFamily="18" charset="0"/>
              </a:rPr>
              <a:t> on the </a:t>
            </a:r>
            <a:r>
              <a:rPr lang="pl-PL" dirty="0" err="1">
                <a:latin typeface="Cambria" panose="02040503050406030204" pitchFamily="18" charset="0"/>
              </a:rPr>
              <a:t>number</a:t>
            </a:r>
            <a:r>
              <a:rPr lang="pl-PL" dirty="0">
                <a:latin typeface="Cambria" panose="02040503050406030204" pitchFamily="18" charset="0"/>
              </a:rPr>
              <a:t> of </a:t>
            </a:r>
            <a:r>
              <a:rPr lang="pl-PL" dirty="0" err="1">
                <a:latin typeface="Cambria" panose="02040503050406030204" pitchFamily="18" charset="0"/>
              </a:rPr>
              <a:t>hospital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admissions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due</a:t>
            </a:r>
            <a:r>
              <a:rPr lang="pl-PL" dirty="0">
                <a:latin typeface="Cambria" panose="02040503050406030204" pitchFamily="18" charset="0"/>
              </a:rPr>
              <a:t> to </a:t>
            </a:r>
            <a:r>
              <a:rPr lang="pl-PL" dirty="0" err="1">
                <a:latin typeface="Cambria" panose="02040503050406030204" pitchFamily="18" charset="0"/>
              </a:rPr>
              <a:t>acute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myocardial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infarction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among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inhabitants</a:t>
            </a:r>
            <a:r>
              <a:rPr lang="pl-PL" dirty="0">
                <a:latin typeface="Cambria" panose="02040503050406030204" pitchFamily="18" charset="0"/>
              </a:rPr>
              <a:t> of Kraków, Poland. Pol </a:t>
            </a:r>
            <a:r>
              <a:rPr lang="pl-PL" dirty="0" err="1">
                <a:latin typeface="Cambria" panose="02040503050406030204" pitchFamily="18" charset="0"/>
              </a:rPr>
              <a:t>Arch</a:t>
            </a:r>
            <a:r>
              <a:rPr lang="pl-PL" dirty="0">
                <a:latin typeface="Cambria" panose="02040503050406030204" pitchFamily="18" charset="0"/>
              </a:rPr>
              <a:t> Intern Med. 2019 </a:t>
            </a:r>
            <a:r>
              <a:rPr lang="pl-PL" dirty="0" err="1">
                <a:latin typeface="Cambria" panose="02040503050406030204" pitchFamily="18" charset="0"/>
              </a:rPr>
              <a:t>Feb</a:t>
            </a:r>
            <a:r>
              <a:rPr lang="pl-PL" dirty="0">
                <a:latin typeface="Cambria" panose="02040503050406030204" pitchFamily="18" charset="0"/>
              </a:rPr>
              <a:t> 28;129(2):88-96. doi: 10.20452/pamw.4424. </a:t>
            </a:r>
            <a:r>
              <a:rPr lang="pl-PL" dirty="0" err="1">
                <a:latin typeface="Cambria" panose="02040503050406030204" pitchFamily="18" charset="0"/>
              </a:rPr>
              <a:t>Epub</a:t>
            </a:r>
            <a:r>
              <a:rPr lang="pl-PL" dirty="0">
                <a:latin typeface="Cambria" panose="02040503050406030204" pitchFamily="18" charset="0"/>
              </a:rPr>
              <a:t> 2019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latin typeface="Cambria" panose="02040503050406030204" pitchFamily="18" charset="0"/>
              </a:rPr>
              <a:t>Konduracka E</a:t>
            </a:r>
            <a:r>
              <a:rPr lang="pl-PL" dirty="0">
                <a:latin typeface="Cambria" panose="02040503050406030204" pitchFamily="18" charset="0"/>
              </a:rPr>
              <a:t>, Krawczyk K, </a:t>
            </a:r>
            <a:r>
              <a:rPr lang="pl-PL" dirty="0" err="1">
                <a:latin typeface="Cambria" panose="02040503050406030204" pitchFamily="18" charset="0"/>
              </a:rPr>
              <a:t>Surmiak</a:t>
            </a:r>
            <a:r>
              <a:rPr lang="pl-PL" dirty="0">
                <a:latin typeface="Cambria" panose="02040503050406030204" pitchFamily="18" charset="0"/>
              </a:rPr>
              <a:t> M, Pudełek M, Malinowski KP, Mastalerz L, Zimnoch M, Samek L, Styszko K, Furman L, Gałkowski M, </a:t>
            </a:r>
            <a:r>
              <a:rPr lang="pl-PL" dirty="0" err="1">
                <a:latin typeface="Cambria" panose="02040503050406030204" pitchFamily="18" charset="0"/>
              </a:rPr>
              <a:t>Nessler</a:t>
            </a:r>
            <a:r>
              <a:rPr lang="pl-PL" dirty="0">
                <a:latin typeface="Cambria" panose="02040503050406030204" pitchFamily="18" charset="0"/>
              </a:rPr>
              <a:t> J, Różański K, </a:t>
            </a:r>
            <a:r>
              <a:rPr lang="pl-PL" dirty="0" err="1">
                <a:latin typeface="Cambria" panose="02040503050406030204" pitchFamily="18" charset="0"/>
              </a:rPr>
              <a:t>Sanak</a:t>
            </a:r>
            <a:r>
              <a:rPr lang="pl-PL" dirty="0">
                <a:latin typeface="Cambria" panose="02040503050406030204" pitchFamily="18" charset="0"/>
              </a:rPr>
              <a:t> M. </a:t>
            </a:r>
            <a:r>
              <a:rPr lang="pl-PL" dirty="0" err="1">
                <a:latin typeface="Cambria" panose="02040503050406030204" pitchFamily="18" charset="0"/>
              </a:rPr>
              <a:t>Monocyte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exposure</a:t>
            </a:r>
            <a:r>
              <a:rPr lang="pl-PL" dirty="0">
                <a:latin typeface="Cambria" panose="02040503050406030204" pitchFamily="18" charset="0"/>
              </a:rPr>
              <a:t> to fine </a:t>
            </a:r>
            <a:r>
              <a:rPr lang="pl-PL" dirty="0" err="1">
                <a:latin typeface="Cambria" panose="02040503050406030204" pitchFamily="18" charset="0"/>
              </a:rPr>
              <a:t>particulate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matter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results</a:t>
            </a:r>
            <a:r>
              <a:rPr lang="pl-PL" dirty="0">
                <a:latin typeface="Cambria" panose="02040503050406030204" pitchFamily="18" charset="0"/>
              </a:rPr>
              <a:t> in </a:t>
            </a:r>
            <a:r>
              <a:rPr lang="pl-PL" dirty="0" err="1">
                <a:latin typeface="Cambria" panose="02040503050406030204" pitchFamily="18" charset="0"/>
              </a:rPr>
              <a:t>miRNA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release</a:t>
            </a:r>
            <a:r>
              <a:rPr lang="pl-PL" dirty="0">
                <a:latin typeface="Cambria" panose="02040503050406030204" pitchFamily="18" charset="0"/>
              </a:rPr>
              <a:t>: A link </a:t>
            </a:r>
            <a:r>
              <a:rPr lang="pl-PL" dirty="0" err="1">
                <a:latin typeface="Cambria" panose="02040503050406030204" pitchFamily="18" charset="0"/>
              </a:rPr>
              <a:t>between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air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pollution</a:t>
            </a:r>
            <a:r>
              <a:rPr lang="pl-PL" dirty="0">
                <a:latin typeface="Cambria" panose="02040503050406030204" pitchFamily="18" charset="0"/>
              </a:rPr>
              <a:t> and </a:t>
            </a:r>
            <a:r>
              <a:rPr lang="pl-PL" dirty="0" err="1">
                <a:latin typeface="Cambria" panose="02040503050406030204" pitchFamily="18" charset="0"/>
              </a:rPr>
              <a:t>potential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clinical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complication</a:t>
            </a:r>
            <a:r>
              <a:rPr lang="pl-PL" dirty="0">
                <a:latin typeface="Cambria" panose="02040503050406030204" pitchFamily="18" charset="0"/>
              </a:rPr>
              <a:t>. </a:t>
            </a:r>
            <a:r>
              <a:rPr lang="pl-PL" dirty="0" err="1">
                <a:latin typeface="Cambria" panose="02040503050406030204" pitchFamily="18" charset="0"/>
              </a:rPr>
              <a:t>Environ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Toxicol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Pharmacol</a:t>
            </a:r>
            <a:r>
              <a:rPr lang="pl-PL" dirty="0">
                <a:latin typeface="Cambria" panose="02040503050406030204" pitchFamily="18" charset="0"/>
              </a:rPr>
              <a:t>. 2022 Nov;96:103996. doi: 10.1016/j.etap.2022.103996. </a:t>
            </a:r>
            <a:r>
              <a:rPr lang="pl-PL" dirty="0" err="1">
                <a:latin typeface="Cambria" panose="02040503050406030204" pitchFamily="18" charset="0"/>
              </a:rPr>
              <a:t>Epub</a:t>
            </a:r>
            <a:r>
              <a:rPr lang="pl-PL" dirty="0">
                <a:latin typeface="Cambria" panose="02040503050406030204" pitchFamily="18" charset="0"/>
              </a:rPr>
              <a:t> 2022 </a:t>
            </a:r>
            <a:r>
              <a:rPr lang="pl-PL" dirty="0" err="1">
                <a:latin typeface="Cambria" panose="02040503050406030204" pitchFamily="18" charset="0"/>
              </a:rPr>
              <a:t>Oct</a:t>
            </a:r>
            <a:r>
              <a:rPr lang="pl-PL" dirty="0">
                <a:latin typeface="Cambria" panose="02040503050406030204" pitchFamily="18" charset="0"/>
              </a:rPr>
              <a:t> 10. PMID: 36228992.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mbria" panose="02040503050406030204" pitchFamily="18" charset="0"/>
              </a:rPr>
              <a:t>Kuciński J, Krawczyk K, Kieca K, </a:t>
            </a:r>
            <a:r>
              <a:rPr lang="pl-PL" dirty="0" err="1">
                <a:latin typeface="Cambria" panose="02040503050406030204" pitchFamily="18" charset="0"/>
              </a:rPr>
              <a:t>Siniarski</a:t>
            </a:r>
            <a:r>
              <a:rPr lang="pl-PL" dirty="0">
                <a:latin typeface="Cambria" panose="02040503050406030204" pitchFamily="18" charset="0"/>
              </a:rPr>
              <a:t> A, Ząbczyk M, </a:t>
            </a:r>
            <a:r>
              <a:rPr lang="pl-PL" b="1" dirty="0">
                <a:latin typeface="Cambria" panose="02040503050406030204" pitchFamily="18" charset="0"/>
              </a:rPr>
              <a:t>Konduracka E. </a:t>
            </a:r>
            <a:r>
              <a:rPr lang="pl-PL" dirty="0" err="1">
                <a:latin typeface="Cambria" panose="02040503050406030204" pitchFamily="18" charset="0"/>
              </a:rPr>
              <a:t>Effect</a:t>
            </a:r>
            <a:r>
              <a:rPr lang="pl-PL" dirty="0">
                <a:latin typeface="Cambria" panose="02040503050406030204" pitchFamily="18" charset="0"/>
              </a:rPr>
              <a:t> of </a:t>
            </a:r>
            <a:r>
              <a:rPr lang="pl-PL" dirty="0" err="1">
                <a:latin typeface="Cambria" panose="02040503050406030204" pitchFamily="18" charset="0"/>
              </a:rPr>
              <a:t>Perfluorooctanesulfonic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Acid</a:t>
            </a:r>
            <a:r>
              <a:rPr lang="pl-PL" dirty="0">
                <a:latin typeface="Cambria" panose="02040503050406030204" pitchFamily="18" charset="0"/>
              </a:rPr>
              <a:t> on </a:t>
            </a:r>
            <a:r>
              <a:rPr lang="pl-PL" dirty="0" err="1">
                <a:latin typeface="Cambria" panose="02040503050406030204" pitchFamily="18" charset="0"/>
              </a:rPr>
              <a:t>Fibrin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Clot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Properties</a:t>
            </a:r>
            <a:r>
              <a:rPr lang="pl-PL" dirty="0">
                <a:latin typeface="Cambria" panose="02040503050406030204" pitchFamily="18" charset="0"/>
              </a:rPr>
              <a:t> and </a:t>
            </a:r>
            <a:r>
              <a:rPr lang="pl-PL" dirty="0" err="1">
                <a:latin typeface="Cambria" panose="02040503050406030204" pitchFamily="18" charset="0"/>
              </a:rPr>
              <a:t>Thrombin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Generation</a:t>
            </a:r>
            <a:r>
              <a:rPr lang="pl-PL" dirty="0">
                <a:latin typeface="Cambria" panose="02040503050406030204" pitchFamily="18" charset="0"/>
              </a:rPr>
              <a:t>: </a:t>
            </a:r>
            <a:r>
              <a:rPr lang="pl-PL" dirty="0" err="1">
                <a:latin typeface="Cambria" panose="02040503050406030204" pitchFamily="18" charset="0"/>
              </a:rPr>
              <a:t>Linking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Environmental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Pollution</a:t>
            </a:r>
            <a:r>
              <a:rPr lang="pl-PL" dirty="0">
                <a:latin typeface="Cambria" panose="02040503050406030204" pitchFamily="18" charset="0"/>
              </a:rPr>
              <a:t> with </a:t>
            </a:r>
            <a:r>
              <a:rPr lang="pl-PL" dirty="0" err="1">
                <a:latin typeface="Cambria" panose="02040503050406030204" pitchFamily="18" charset="0"/>
              </a:rPr>
              <a:t>Cardiovascular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Diseases</a:t>
            </a:r>
            <a:r>
              <a:rPr lang="pl-PL" dirty="0">
                <a:latin typeface="Cambria" panose="02040503050406030204" pitchFamily="18" charset="0"/>
              </a:rPr>
              <a:t>. J </a:t>
            </a:r>
            <a:r>
              <a:rPr lang="pl-PL" dirty="0" err="1">
                <a:latin typeface="Cambria" panose="02040503050406030204" pitchFamily="18" charset="0"/>
              </a:rPr>
              <a:t>Cardiovasc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Dev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Dis</a:t>
            </a:r>
            <a:r>
              <a:rPr lang="pl-PL" dirty="0">
                <a:latin typeface="Cambria" panose="02040503050406030204" pitchFamily="18" charset="0"/>
              </a:rPr>
              <a:t>. 2026 May 13;13(5):209. </a:t>
            </a:r>
          </a:p>
          <a:p>
            <a:endParaRPr lang="pl-PL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mbria" panose="02040503050406030204" pitchFamily="18" charset="0"/>
              </a:rPr>
              <a:t>Januszek R, Staszczak B, Siudak Z, Bartuś J, </a:t>
            </a:r>
            <a:r>
              <a:rPr lang="pl-PL" dirty="0" err="1">
                <a:latin typeface="Cambria" panose="02040503050406030204" pitchFamily="18" charset="0"/>
              </a:rPr>
              <a:t>Plens</a:t>
            </a:r>
            <a:r>
              <a:rPr lang="pl-PL" dirty="0">
                <a:latin typeface="Cambria" panose="02040503050406030204" pitchFamily="18" charset="0"/>
              </a:rPr>
              <a:t> K, Bartuś S, Dudek D. The </a:t>
            </a:r>
            <a:r>
              <a:rPr lang="pl-PL" dirty="0" err="1">
                <a:latin typeface="Cambria" panose="02040503050406030204" pitchFamily="18" charset="0"/>
              </a:rPr>
              <a:t>relationship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between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increased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air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pollution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expressed</a:t>
            </a:r>
            <a:r>
              <a:rPr lang="pl-PL" dirty="0">
                <a:latin typeface="Cambria" panose="02040503050406030204" pitchFamily="18" charset="0"/>
              </a:rPr>
              <a:t> as PM</a:t>
            </a:r>
            <a:r>
              <a:rPr lang="pl-PL" baseline="-25000" dirty="0">
                <a:latin typeface="Cambria" panose="02040503050406030204" pitchFamily="18" charset="0"/>
              </a:rPr>
              <a:t>10</a:t>
            </a:r>
            <a:r>
              <a:rPr lang="pl-PL" dirty="0">
                <a:latin typeface="Cambria" panose="02040503050406030204" pitchFamily="18" charset="0"/>
              </a:rPr>
              <a:t> </a:t>
            </a:r>
            <a:r>
              <a:rPr lang="pl-PL" dirty="0" err="1">
                <a:latin typeface="Cambria" panose="02040503050406030204" pitchFamily="18" charset="0"/>
              </a:rPr>
              <a:t>concentration</a:t>
            </a:r>
            <a:r>
              <a:rPr lang="pl-PL" dirty="0">
                <a:latin typeface="Cambria" panose="02040503050406030204" pitchFamily="18" charset="0"/>
              </a:rPr>
              <a:t> and the </a:t>
            </a:r>
            <a:r>
              <a:rPr lang="pl-PL" dirty="0" err="1">
                <a:latin typeface="Cambria" panose="02040503050406030204" pitchFamily="18" charset="0"/>
              </a:rPr>
              <a:t>frequency</a:t>
            </a:r>
            <a:r>
              <a:rPr lang="pl-PL" dirty="0">
                <a:latin typeface="Cambria" panose="02040503050406030204" pitchFamily="18" charset="0"/>
              </a:rPr>
              <a:t> of </a:t>
            </a:r>
            <a:r>
              <a:rPr lang="pl-PL" dirty="0" err="1">
                <a:latin typeface="Cambria" panose="02040503050406030204" pitchFamily="18" charset="0"/>
              </a:rPr>
              <a:t>percutaneous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coronary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interventions</a:t>
            </a:r>
            <a:r>
              <a:rPr lang="pl-PL" dirty="0">
                <a:latin typeface="Cambria" panose="02040503050406030204" pitchFamily="18" charset="0"/>
              </a:rPr>
              <a:t> in </a:t>
            </a:r>
            <a:r>
              <a:rPr lang="pl-PL" dirty="0" err="1">
                <a:latin typeface="Cambria" panose="02040503050406030204" pitchFamily="18" charset="0"/>
              </a:rPr>
              <a:t>patients</a:t>
            </a:r>
            <a:r>
              <a:rPr lang="pl-PL" dirty="0">
                <a:latin typeface="Cambria" panose="02040503050406030204" pitchFamily="18" charset="0"/>
              </a:rPr>
              <a:t> with </a:t>
            </a:r>
            <a:r>
              <a:rPr lang="pl-PL" dirty="0" err="1">
                <a:latin typeface="Cambria" panose="02040503050406030204" pitchFamily="18" charset="0"/>
              </a:rPr>
              <a:t>acute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coronary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syndromes</a:t>
            </a:r>
            <a:r>
              <a:rPr lang="pl-PL" dirty="0">
                <a:latin typeface="Cambria" panose="02040503050406030204" pitchFamily="18" charset="0"/>
              </a:rPr>
              <a:t>-a </a:t>
            </a:r>
            <a:r>
              <a:rPr lang="pl-PL" dirty="0" err="1">
                <a:latin typeface="Cambria" panose="02040503050406030204" pitchFamily="18" charset="0"/>
              </a:rPr>
              <a:t>seasonal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differences</a:t>
            </a:r>
            <a:r>
              <a:rPr lang="pl-PL" dirty="0">
                <a:latin typeface="Cambria" panose="02040503050406030204" pitchFamily="18" charset="0"/>
              </a:rPr>
              <a:t>. </a:t>
            </a:r>
            <a:r>
              <a:rPr lang="pl-PL" dirty="0" err="1">
                <a:latin typeface="Cambria" panose="02040503050406030204" pitchFamily="18" charset="0"/>
              </a:rPr>
              <a:t>Environ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Sci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</a:t>
            </a:r>
            <a:r>
              <a:rPr lang="pl-PL" dirty="0">
                <a:latin typeface="Cambria" panose="02040503050406030204" pitchFamily="18" charset="0"/>
              </a:rPr>
              <a:t> Res </a:t>
            </a:r>
            <a:r>
              <a:rPr lang="pl-PL" dirty="0" err="1">
                <a:latin typeface="Cambria" panose="02040503050406030204" pitchFamily="18" charset="0"/>
              </a:rPr>
              <a:t>Int</a:t>
            </a:r>
            <a:r>
              <a:rPr lang="pl-PL" dirty="0">
                <a:latin typeface="Cambria" panose="02040503050406030204" pitchFamily="18" charset="0"/>
              </a:rPr>
              <a:t>. 2020 Jun;27(17):21320-21330. doi: 10.1007/s11356-020-08339-6. </a:t>
            </a:r>
            <a:r>
              <a:rPr lang="pl-PL" dirty="0" err="1">
                <a:latin typeface="Cambria" panose="02040503050406030204" pitchFamily="18" charset="0"/>
              </a:rPr>
              <a:t>Epub</a:t>
            </a:r>
            <a:r>
              <a:rPr lang="pl-PL" dirty="0">
                <a:latin typeface="Cambria" panose="02040503050406030204" pitchFamily="18" charset="0"/>
              </a:rPr>
              <a:t> 2020 </a:t>
            </a:r>
            <a:r>
              <a:rPr lang="pl-PL" dirty="0" err="1">
                <a:latin typeface="Cambria" panose="02040503050406030204" pitchFamily="18" charset="0"/>
              </a:rPr>
              <a:t>Apr</a:t>
            </a:r>
            <a:r>
              <a:rPr lang="pl-PL" dirty="0">
                <a:latin typeface="Cambria" panose="02040503050406030204" pitchFamily="18" charset="0"/>
              </a:rPr>
              <a:t> 8. PMID: 32266627; PMCID: PMC7245590.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13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662339D-5C7C-2C55-C4D6-EA2F1453E760}"/>
              </a:ext>
            </a:extLst>
          </p:cNvPr>
          <p:cNvSpPr txBox="1"/>
          <p:nvPr/>
        </p:nvSpPr>
        <p:spPr>
          <a:xfrm>
            <a:off x="311426" y="685518"/>
            <a:ext cx="1133060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Cambria" panose="02040503050406030204" pitchFamily="18" charset="0"/>
              </a:rPr>
              <a:t>Kuźma Ł, </a:t>
            </a:r>
            <a:r>
              <a:rPr lang="pl-PL" sz="1800" dirty="0" err="1">
                <a:latin typeface="Cambria" panose="02040503050406030204" pitchFamily="18" charset="0"/>
              </a:rPr>
              <a:t>Wańha</a:t>
            </a:r>
            <a:r>
              <a:rPr lang="pl-PL" sz="1800" dirty="0">
                <a:latin typeface="Cambria" panose="02040503050406030204" pitchFamily="18" charset="0"/>
              </a:rPr>
              <a:t> W, </a:t>
            </a:r>
            <a:r>
              <a:rPr lang="pl-PL" sz="1800" dirty="0" err="1">
                <a:latin typeface="Cambria" panose="02040503050406030204" pitchFamily="18" charset="0"/>
              </a:rPr>
              <a:t>Kralisz</a:t>
            </a:r>
            <a:r>
              <a:rPr lang="pl-PL" sz="1800" dirty="0">
                <a:latin typeface="Cambria" panose="02040503050406030204" pitchFamily="18" charset="0"/>
              </a:rPr>
              <a:t> P, </a:t>
            </a:r>
            <a:r>
              <a:rPr lang="pl-PL" sz="1800" dirty="0" err="1">
                <a:latin typeface="Cambria" panose="02040503050406030204" pitchFamily="18" charset="0"/>
              </a:rPr>
              <a:t>Kazmierski</a:t>
            </a:r>
            <a:r>
              <a:rPr lang="pl-PL" sz="1800" dirty="0">
                <a:latin typeface="Cambria" panose="02040503050406030204" pitchFamily="18" charset="0"/>
              </a:rPr>
              <a:t> M, </a:t>
            </a:r>
            <a:r>
              <a:rPr lang="pl-PL" sz="1800" dirty="0" err="1">
                <a:latin typeface="Cambria" panose="02040503050406030204" pitchFamily="18" charset="0"/>
              </a:rPr>
              <a:t>Bachórzewska</a:t>
            </a:r>
            <a:r>
              <a:rPr lang="pl-PL" sz="1800" dirty="0">
                <a:latin typeface="Cambria" panose="02040503050406030204" pitchFamily="18" charset="0"/>
              </a:rPr>
              <a:t>-Gajewska H, Wojakowski W, Dobrzycki S. </a:t>
            </a:r>
            <a:r>
              <a:rPr lang="pl-PL" sz="1800" dirty="0" err="1">
                <a:latin typeface="Cambria" panose="02040503050406030204" pitchFamily="18" charset="0"/>
              </a:rPr>
              <a:t>Impact</a:t>
            </a:r>
            <a:r>
              <a:rPr lang="pl-PL" sz="1800" dirty="0">
                <a:latin typeface="Cambria" panose="02040503050406030204" pitchFamily="18" charset="0"/>
              </a:rPr>
              <a:t> of </a:t>
            </a:r>
            <a:r>
              <a:rPr lang="pl-PL" sz="1800" dirty="0" err="1">
                <a:latin typeface="Cambria" panose="02040503050406030204" pitchFamily="18" charset="0"/>
              </a:rPr>
              <a:t>short</a:t>
            </a:r>
            <a:r>
              <a:rPr lang="pl-PL" sz="1800" dirty="0">
                <a:latin typeface="Cambria" panose="02040503050406030204" pitchFamily="18" charset="0"/>
              </a:rPr>
              <a:t>-term </a:t>
            </a:r>
            <a:r>
              <a:rPr lang="pl-PL" sz="1800" dirty="0" err="1">
                <a:latin typeface="Cambria" panose="02040503050406030204" pitchFamily="18" charset="0"/>
              </a:rPr>
              <a:t>air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pollution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exposure</a:t>
            </a:r>
            <a:r>
              <a:rPr lang="pl-PL" sz="1800" dirty="0">
                <a:latin typeface="Cambria" panose="02040503050406030204" pitchFamily="18" charset="0"/>
              </a:rPr>
              <a:t> on </a:t>
            </a:r>
            <a:r>
              <a:rPr lang="pl-PL" sz="1800" dirty="0" err="1">
                <a:latin typeface="Cambria" panose="02040503050406030204" pitchFamily="18" charset="0"/>
              </a:rPr>
              <a:t>acute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coronary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syndrome</a:t>
            </a:r>
            <a:r>
              <a:rPr lang="pl-PL" sz="1800" dirty="0">
                <a:latin typeface="Cambria" panose="02040503050406030204" pitchFamily="18" charset="0"/>
              </a:rPr>
              <a:t> in </a:t>
            </a:r>
            <a:r>
              <a:rPr lang="pl-PL" sz="1800" dirty="0" err="1">
                <a:latin typeface="Cambria" panose="02040503050406030204" pitchFamily="18" charset="0"/>
              </a:rPr>
              <a:t>two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cohorts</a:t>
            </a:r>
            <a:r>
              <a:rPr lang="pl-PL" sz="1800" dirty="0">
                <a:latin typeface="Cambria" panose="02040503050406030204" pitchFamily="18" charset="0"/>
              </a:rPr>
              <a:t> of </a:t>
            </a:r>
            <a:r>
              <a:rPr lang="pl-PL" sz="1800" dirty="0" err="1">
                <a:latin typeface="Cambria" panose="02040503050406030204" pitchFamily="18" charset="0"/>
              </a:rPr>
              <a:t>industrial</a:t>
            </a:r>
            <a:r>
              <a:rPr lang="pl-PL" sz="1800" dirty="0">
                <a:latin typeface="Cambria" panose="02040503050406030204" pitchFamily="18" charset="0"/>
              </a:rPr>
              <a:t> and non-</a:t>
            </a:r>
            <a:r>
              <a:rPr lang="pl-PL" sz="1800" dirty="0" err="1">
                <a:latin typeface="Cambria" panose="02040503050406030204" pitchFamily="18" charset="0"/>
              </a:rPr>
              <a:t>industrial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areas</a:t>
            </a:r>
            <a:r>
              <a:rPr lang="pl-PL" sz="1800" dirty="0">
                <a:latin typeface="Cambria" panose="02040503050406030204" pitchFamily="18" charset="0"/>
              </a:rPr>
              <a:t>: A </a:t>
            </a:r>
            <a:r>
              <a:rPr lang="pl-PL" sz="1800" dirty="0" err="1">
                <a:latin typeface="Cambria" panose="02040503050406030204" pitchFamily="18" charset="0"/>
              </a:rPr>
              <a:t>time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series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regression</a:t>
            </a:r>
            <a:r>
              <a:rPr lang="pl-PL" sz="1800" dirty="0">
                <a:latin typeface="Cambria" panose="02040503050406030204" pitchFamily="18" charset="0"/>
              </a:rPr>
              <a:t> with 6,000,000 person-</a:t>
            </a:r>
            <a:r>
              <a:rPr lang="pl-PL" sz="1800" dirty="0" err="1">
                <a:latin typeface="Cambria" panose="02040503050406030204" pitchFamily="18" charset="0"/>
              </a:rPr>
              <a:t>years</a:t>
            </a:r>
            <a:r>
              <a:rPr lang="pl-PL" sz="1800" dirty="0">
                <a:latin typeface="Cambria" panose="02040503050406030204" pitchFamily="18" charset="0"/>
              </a:rPr>
              <a:t> of </a:t>
            </a:r>
            <a:r>
              <a:rPr lang="pl-PL" sz="1800" dirty="0" err="1">
                <a:latin typeface="Cambria" panose="02040503050406030204" pitchFamily="18" charset="0"/>
              </a:rPr>
              <a:t>follow-up</a:t>
            </a:r>
            <a:r>
              <a:rPr lang="pl-PL" sz="1800" dirty="0">
                <a:latin typeface="Cambria" panose="02040503050406030204" pitchFamily="18" charset="0"/>
              </a:rPr>
              <a:t> (ACS - </a:t>
            </a:r>
            <a:r>
              <a:rPr lang="pl-PL" sz="1800" dirty="0" err="1">
                <a:latin typeface="Cambria" panose="02040503050406030204" pitchFamily="18" charset="0"/>
              </a:rPr>
              <a:t>Air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Pollution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Study</a:t>
            </a:r>
            <a:r>
              <a:rPr lang="pl-PL" sz="1800" dirty="0">
                <a:latin typeface="Cambria" panose="02040503050406030204" pitchFamily="18" charset="0"/>
              </a:rPr>
              <a:t>). </a:t>
            </a:r>
            <a:r>
              <a:rPr lang="pl-PL" sz="1800" dirty="0" err="1">
                <a:latin typeface="Cambria" panose="02040503050406030204" pitchFamily="18" charset="0"/>
              </a:rPr>
              <a:t>Environ</a:t>
            </a:r>
            <a:r>
              <a:rPr lang="pl-PL" sz="1800" dirty="0">
                <a:latin typeface="Cambria" panose="02040503050406030204" pitchFamily="18" charset="0"/>
              </a:rPr>
              <a:t> Res. 2021</a:t>
            </a:r>
          </a:p>
          <a:p>
            <a:endParaRPr lang="pl-PL" sz="18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mbria" panose="02040503050406030204" pitchFamily="18" charset="0"/>
              </a:rPr>
              <a:t>Kuźma Ł, Pogorzelski S, </a:t>
            </a:r>
            <a:r>
              <a:rPr lang="pl-PL" dirty="0" err="1">
                <a:latin typeface="Cambria" panose="02040503050406030204" pitchFamily="18" charset="0"/>
              </a:rPr>
              <a:t>Struniawski</a:t>
            </a:r>
            <a:r>
              <a:rPr lang="pl-PL" dirty="0">
                <a:latin typeface="Cambria" panose="02040503050406030204" pitchFamily="18" charset="0"/>
              </a:rPr>
              <a:t> K, </a:t>
            </a:r>
            <a:r>
              <a:rPr lang="pl-PL" dirty="0" err="1">
                <a:latin typeface="Cambria" panose="02040503050406030204" pitchFamily="18" charset="0"/>
              </a:rPr>
              <a:t>Bachórzewska</a:t>
            </a:r>
            <a:r>
              <a:rPr lang="pl-PL" dirty="0">
                <a:latin typeface="Cambria" panose="02040503050406030204" pitchFamily="18" charset="0"/>
              </a:rPr>
              <a:t>-Gajewska H, Dobrzycki S. </a:t>
            </a:r>
            <a:r>
              <a:rPr lang="pl-PL" dirty="0" err="1">
                <a:latin typeface="Cambria" panose="02040503050406030204" pitchFamily="18" charset="0"/>
              </a:rPr>
              <a:t>Exposure</a:t>
            </a:r>
            <a:r>
              <a:rPr lang="pl-PL" dirty="0">
                <a:latin typeface="Cambria" panose="02040503050406030204" pitchFamily="18" charset="0"/>
              </a:rPr>
              <a:t> to </a:t>
            </a:r>
            <a:r>
              <a:rPr lang="pl-PL" dirty="0" err="1">
                <a:latin typeface="Cambria" panose="02040503050406030204" pitchFamily="18" charset="0"/>
              </a:rPr>
              <a:t>air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pollution</a:t>
            </a:r>
            <a:r>
              <a:rPr lang="pl-PL" dirty="0">
                <a:latin typeface="Cambria" panose="02040503050406030204" pitchFamily="18" charset="0"/>
              </a:rPr>
              <a:t>-a </a:t>
            </a:r>
            <a:r>
              <a:rPr lang="pl-PL" dirty="0" err="1">
                <a:latin typeface="Cambria" panose="02040503050406030204" pitchFamily="18" charset="0"/>
              </a:rPr>
              <a:t>trigger</a:t>
            </a:r>
            <a:r>
              <a:rPr lang="pl-PL" dirty="0">
                <a:latin typeface="Cambria" panose="02040503050406030204" pitchFamily="18" charset="0"/>
              </a:rPr>
              <a:t> for </a:t>
            </a:r>
            <a:r>
              <a:rPr lang="pl-PL" dirty="0" err="1">
                <a:latin typeface="Cambria" panose="02040503050406030204" pitchFamily="18" charset="0"/>
              </a:rPr>
              <a:t>myocardial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infarction</a:t>
            </a:r>
            <a:r>
              <a:rPr lang="pl-PL" dirty="0">
                <a:latin typeface="Cambria" panose="02040503050406030204" pitchFamily="18" charset="0"/>
              </a:rPr>
              <a:t>? A </a:t>
            </a:r>
            <a:r>
              <a:rPr lang="pl-PL" dirty="0" err="1">
                <a:latin typeface="Cambria" panose="02040503050406030204" pitchFamily="18" charset="0"/>
              </a:rPr>
              <a:t>nine-year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study</a:t>
            </a:r>
            <a:r>
              <a:rPr lang="pl-PL" dirty="0">
                <a:latin typeface="Cambria" panose="02040503050406030204" pitchFamily="18" charset="0"/>
              </a:rPr>
              <a:t> in </a:t>
            </a:r>
            <a:r>
              <a:rPr lang="pl-PL" dirty="0" err="1">
                <a:latin typeface="Cambria" panose="02040503050406030204" pitchFamily="18" charset="0"/>
              </a:rPr>
              <a:t>Bialystok</a:t>
            </a:r>
            <a:r>
              <a:rPr lang="pl-PL" dirty="0">
                <a:latin typeface="Cambria" panose="02040503050406030204" pitchFamily="18" charset="0"/>
              </a:rPr>
              <a:t>-the </a:t>
            </a:r>
            <a:r>
              <a:rPr lang="pl-PL" dirty="0" err="1">
                <a:latin typeface="Cambria" panose="02040503050406030204" pitchFamily="18" charset="0"/>
              </a:rPr>
              <a:t>capital</a:t>
            </a:r>
            <a:r>
              <a:rPr lang="pl-PL" dirty="0">
                <a:latin typeface="Cambria" panose="02040503050406030204" pitchFamily="18" charset="0"/>
              </a:rPr>
              <a:t> of the Green </a:t>
            </a:r>
            <a:r>
              <a:rPr lang="pl-PL" dirty="0" err="1">
                <a:latin typeface="Cambria" panose="02040503050406030204" pitchFamily="18" charset="0"/>
              </a:rPr>
              <a:t>Lungs</a:t>
            </a:r>
            <a:r>
              <a:rPr lang="pl-PL" dirty="0">
                <a:latin typeface="Cambria" panose="02040503050406030204" pitchFamily="18" charset="0"/>
              </a:rPr>
              <a:t> of Poland (BIA-ACS registry). </a:t>
            </a:r>
            <a:r>
              <a:rPr lang="pl-PL" dirty="0" err="1">
                <a:latin typeface="Cambria" panose="02040503050406030204" pitchFamily="18" charset="0"/>
              </a:rPr>
              <a:t>Int</a:t>
            </a:r>
            <a:r>
              <a:rPr lang="pl-PL" dirty="0">
                <a:latin typeface="Cambria" panose="02040503050406030204" pitchFamily="18" charset="0"/>
              </a:rPr>
              <a:t> J </a:t>
            </a:r>
            <a:r>
              <a:rPr lang="pl-PL" dirty="0" err="1">
                <a:latin typeface="Cambria" panose="02040503050406030204" pitchFamily="18" charset="0"/>
              </a:rPr>
              <a:t>Hyg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Environ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Health</a:t>
            </a:r>
            <a:r>
              <a:rPr lang="pl-PL" dirty="0">
                <a:latin typeface="Cambria" panose="02040503050406030204" pitchFamily="18" charset="0"/>
              </a:rPr>
              <a:t>. 2020 ;229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dirty="0">
              <a:solidFill>
                <a:srgbClr val="222222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Ciarkowska, K., </a:t>
            </a:r>
            <a:r>
              <a:rPr lang="pl-PL" sz="1800" b="1" dirty="0">
                <a:solidFill>
                  <a:srgbClr val="222222"/>
                </a:solidFill>
                <a:latin typeface="Cambria" panose="02040503050406030204" pitchFamily="18" charset="0"/>
              </a:rPr>
              <a:t>Konduracka, E., 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&amp;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Gambus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, F. (2022).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Primary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soil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contaminants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and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their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risks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, and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their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relationship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to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myocardial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infarction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susceptibility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in Urban </a:t>
            </a:r>
            <a:r>
              <a:rPr lang="pl-PL" sz="1800" dirty="0" err="1">
                <a:solidFill>
                  <a:srgbClr val="222222"/>
                </a:solidFill>
                <a:latin typeface="Cambria" panose="02040503050406030204" pitchFamily="18" charset="0"/>
              </a:rPr>
              <a:t>Krakow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 (Poland). </a:t>
            </a:r>
            <a:r>
              <a:rPr lang="pl-PL" sz="1800" i="1" dirty="0" err="1">
                <a:solidFill>
                  <a:srgbClr val="222222"/>
                </a:solidFill>
                <a:latin typeface="Cambria" panose="02040503050406030204" pitchFamily="18" charset="0"/>
              </a:rPr>
              <a:t>Exposure</a:t>
            </a:r>
            <a:r>
              <a:rPr lang="pl-PL" sz="1800" i="1" dirty="0">
                <a:solidFill>
                  <a:srgbClr val="222222"/>
                </a:solidFill>
                <a:latin typeface="Cambria" panose="02040503050406030204" pitchFamily="18" charset="0"/>
              </a:rPr>
              <a:t> and </a:t>
            </a:r>
            <a:r>
              <a:rPr lang="pl-PL" sz="1800" i="1" dirty="0" err="1">
                <a:solidFill>
                  <a:srgbClr val="222222"/>
                </a:solidFill>
                <a:latin typeface="Cambria" panose="02040503050406030204" pitchFamily="18" charset="0"/>
              </a:rPr>
              <a:t>Health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, </a:t>
            </a:r>
            <a:r>
              <a:rPr lang="pl-PL" sz="1800" i="1" dirty="0">
                <a:solidFill>
                  <a:srgbClr val="222222"/>
                </a:solidFill>
                <a:latin typeface="Cambria" panose="02040503050406030204" pitchFamily="18" charset="0"/>
              </a:rPr>
              <a:t>14</a:t>
            </a:r>
            <a:r>
              <a:rPr lang="pl-PL" sz="1800" dirty="0">
                <a:solidFill>
                  <a:srgbClr val="222222"/>
                </a:solidFill>
                <a:latin typeface="Cambria" panose="02040503050406030204" pitchFamily="18" charset="0"/>
              </a:rPr>
              <a:t>(3), 515-529.</a:t>
            </a:r>
          </a:p>
          <a:p>
            <a:endParaRPr lang="pl-PL" sz="18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Cambria" panose="02040503050406030204" pitchFamily="18" charset="0"/>
              </a:rPr>
              <a:t>Czernych R, Badyda AJ, Kozera G, </a:t>
            </a:r>
            <a:r>
              <a:rPr lang="pl-PL" sz="1800" dirty="0" err="1">
                <a:latin typeface="Cambria" panose="02040503050406030204" pitchFamily="18" charset="0"/>
              </a:rPr>
              <a:t>Zagożdżon</a:t>
            </a:r>
            <a:r>
              <a:rPr lang="pl-PL" sz="1800" dirty="0">
                <a:latin typeface="Cambria" panose="02040503050406030204" pitchFamily="18" charset="0"/>
              </a:rPr>
              <a:t> P. </a:t>
            </a:r>
            <a:r>
              <a:rPr lang="pl-PL" sz="1800" dirty="0" err="1">
                <a:latin typeface="Cambria" panose="02040503050406030204" pitchFamily="18" charset="0"/>
              </a:rPr>
              <a:t>Assessment</a:t>
            </a:r>
            <a:r>
              <a:rPr lang="pl-PL" sz="1800" dirty="0">
                <a:latin typeface="Cambria" panose="02040503050406030204" pitchFamily="18" charset="0"/>
              </a:rPr>
              <a:t> of </a:t>
            </a:r>
            <a:r>
              <a:rPr lang="pl-PL" sz="1800" dirty="0" err="1">
                <a:latin typeface="Cambria" panose="02040503050406030204" pitchFamily="18" charset="0"/>
              </a:rPr>
              <a:t>Low</a:t>
            </a:r>
            <a:r>
              <a:rPr lang="pl-PL" sz="1800" dirty="0">
                <a:latin typeface="Cambria" panose="02040503050406030204" pitchFamily="18" charset="0"/>
              </a:rPr>
              <a:t>-Level </a:t>
            </a:r>
            <a:r>
              <a:rPr lang="pl-PL" sz="1800" dirty="0" err="1">
                <a:latin typeface="Cambria" panose="02040503050406030204" pitchFamily="18" charset="0"/>
              </a:rPr>
              <a:t>Air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Pollution</a:t>
            </a:r>
            <a:r>
              <a:rPr lang="pl-PL" sz="1800" dirty="0">
                <a:latin typeface="Cambria" panose="02040503050406030204" pitchFamily="18" charset="0"/>
              </a:rPr>
              <a:t> and </a:t>
            </a:r>
            <a:r>
              <a:rPr lang="pl-PL" sz="1800" dirty="0" err="1">
                <a:latin typeface="Cambria" panose="02040503050406030204" pitchFamily="18" charset="0"/>
              </a:rPr>
              <a:t>Cardiovascular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Incidence</a:t>
            </a:r>
            <a:r>
              <a:rPr lang="pl-PL" sz="1800" dirty="0">
                <a:latin typeface="Cambria" panose="02040503050406030204" pitchFamily="18" charset="0"/>
              </a:rPr>
              <a:t> in </a:t>
            </a:r>
            <a:r>
              <a:rPr lang="pl-PL" sz="1800" dirty="0" err="1">
                <a:latin typeface="Cambria" panose="02040503050406030204" pitchFamily="18" charset="0"/>
              </a:rPr>
              <a:t>Gdansk</a:t>
            </a:r>
            <a:r>
              <a:rPr lang="pl-PL" sz="1800" dirty="0">
                <a:latin typeface="Cambria" panose="02040503050406030204" pitchFamily="18" charset="0"/>
              </a:rPr>
              <a:t>, Poland: Time-Series Cross-</a:t>
            </a:r>
            <a:r>
              <a:rPr lang="pl-PL" sz="1800" dirty="0" err="1">
                <a:latin typeface="Cambria" panose="02040503050406030204" pitchFamily="18" charset="0"/>
              </a:rPr>
              <a:t>Sectional</a:t>
            </a:r>
            <a:r>
              <a:rPr lang="pl-PL" sz="1800" dirty="0">
                <a:latin typeface="Cambria" panose="02040503050406030204" pitchFamily="18" charset="0"/>
              </a:rPr>
              <a:t> Analysis. J </a:t>
            </a:r>
            <a:r>
              <a:rPr lang="pl-PL" sz="1800" dirty="0" err="1">
                <a:latin typeface="Cambria" panose="02040503050406030204" pitchFamily="18" charset="0"/>
              </a:rPr>
              <a:t>Clin</a:t>
            </a:r>
            <a:r>
              <a:rPr lang="pl-PL" sz="1800" dirty="0">
                <a:latin typeface="Cambria" panose="02040503050406030204" pitchFamily="18" charset="0"/>
              </a:rPr>
              <a:t> Med. 2023 Mar 13;12(6):2206</a:t>
            </a:r>
            <a:endParaRPr lang="pl-PL" sz="1800" dirty="0">
              <a:solidFill>
                <a:srgbClr val="222222"/>
              </a:solidFill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dirty="0">
                <a:latin typeface="Cambria" panose="02040503050406030204" pitchFamily="18" charset="0"/>
              </a:rPr>
              <a:t>Kuźma Ł, Dąbrowski EJ, Kurasz A, Święczkowski M, </a:t>
            </a:r>
            <a:r>
              <a:rPr lang="pl-PL" sz="1800" dirty="0" err="1">
                <a:latin typeface="Cambria" panose="02040503050406030204" pitchFamily="18" charset="0"/>
              </a:rPr>
              <a:t>Jemielita</a:t>
            </a:r>
            <a:r>
              <a:rPr lang="pl-PL" sz="1800" dirty="0">
                <a:latin typeface="Cambria" panose="02040503050406030204" pitchFamily="18" charset="0"/>
              </a:rPr>
              <a:t> P, Kowalewski M, </a:t>
            </a:r>
            <a:r>
              <a:rPr lang="pl-PL" sz="1800" dirty="0" err="1">
                <a:latin typeface="Cambria" panose="02040503050406030204" pitchFamily="18" charset="0"/>
              </a:rPr>
              <a:t>Wańha</a:t>
            </a:r>
            <a:r>
              <a:rPr lang="pl-PL" sz="1800" dirty="0">
                <a:latin typeface="Cambria" panose="02040503050406030204" pitchFamily="18" charset="0"/>
              </a:rPr>
              <a:t> W, </a:t>
            </a:r>
            <a:r>
              <a:rPr lang="pl-PL" sz="1800" dirty="0" err="1">
                <a:latin typeface="Cambria" panose="02040503050406030204" pitchFamily="18" charset="0"/>
              </a:rPr>
              <a:t>Kralisz</a:t>
            </a:r>
            <a:r>
              <a:rPr lang="pl-PL" sz="1800" dirty="0">
                <a:latin typeface="Cambria" panose="02040503050406030204" pitchFamily="18" charset="0"/>
              </a:rPr>
              <a:t> P, Tomaszuk-</a:t>
            </a:r>
            <a:r>
              <a:rPr lang="pl-PL" sz="1800" dirty="0" err="1">
                <a:latin typeface="Cambria" panose="02040503050406030204" pitchFamily="18" charset="0"/>
              </a:rPr>
              <a:t>Kazberuk</a:t>
            </a:r>
            <a:r>
              <a:rPr lang="pl-PL" sz="1800" dirty="0">
                <a:latin typeface="Cambria" panose="02040503050406030204" pitchFamily="18" charset="0"/>
              </a:rPr>
              <a:t> A, </a:t>
            </a:r>
            <a:r>
              <a:rPr lang="pl-PL" sz="1800" dirty="0" err="1">
                <a:latin typeface="Cambria" panose="02040503050406030204" pitchFamily="18" charset="0"/>
              </a:rPr>
              <a:t>Bachórzewska</a:t>
            </a:r>
            <a:r>
              <a:rPr lang="pl-PL" sz="1800" dirty="0">
                <a:latin typeface="Cambria" panose="02040503050406030204" pitchFamily="18" charset="0"/>
              </a:rPr>
              <a:t>-Gajewska H, Dobrzycki S, Lip GYH. </a:t>
            </a:r>
            <a:r>
              <a:rPr lang="pl-PL" sz="1800" dirty="0" err="1">
                <a:latin typeface="Cambria" panose="02040503050406030204" pitchFamily="18" charset="0"/>
              </a:rPr>
              <a:t>Effect</a:t>
            </a:r>
            <a:r>
              <a:rPr lang="pl-PL" sz="1800" dirty="0">
                <a:latin typeface="Cambria" panose="02040503050406030204" pitchFamily="18" charset="0"/>
              </a:rPr>
              <a:t> of </a:t>
            </a:r>
            <a:r>
              <a:rPr lang="pl-PL" sz="1800" dirty="0" err="1">
                <a:latin typeface="Cambria" panose="02040503050406030204" pitchFamily="18" charset="0"/>
              </a:rPr>
              <a:t>air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pollution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exposure</a:t>
            </a:r>
            <a:r>
              <a:rPr lang="pl-PL" sz="1800" dirty="0">
                <a:latin typeface="Cambria" panose="02040503050406030204" pitchFamily="18" charset="0"/>
              </a:rPr>
              <a:t> on </a:t>
            </a:r>
            <a:r>
              <a:rPr lang="pl-PL" sz="1800" dirty="0" err="1">
                <a:latin typeface="Cambria" panose="02040503050406030204" pitchFamily="18" charset="0"/>
              </a:rPr>
              <a:t>risk</a:t>
            </a:r>
            <a:r>
              <a:rPr lang="pl-PL" sz="1800" dirty="0">
                <a:latin typeface="Cambria" panose="02040503050406030204" pitchFamily="18" charset="0"/>
              </a:rPr>
              <a:t> of </a:t>
            </a:r>
            <a:r>
              <a:rPr lang="pl-PL" sz="1800" dirty="0" err="1">
                <a:latin typeface="Cambria" panose="02040503050406030204" pitchFamily="18" charset="0"/>
              </a:rPr>
              <a:t>acute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coronary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syndromes</a:t>
            </a:r>
            <a:r>
              <a:rPr lang="pl-PL" sz="1800" dirty="0">
                <a:latin typeface="Cambria" panose="02040503050406030204" pitchFamily="18" charset="0"/>
              </a:rPr>
              <a:t> in Poland: a </a:t>
            </a:r>
            <a:r>
              <a:rPr lang="pl-PL" sz="1800" dirty="0" err="1">
                <a:latin typeface="Cambria" panose="02040503050406030204" pitchFamily="18" charset="0"/>
              </a:rPr>
              <a:t>nationwide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population-based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study</a:t>
            </a:r>
            <a:r>
              <a:rPr lang="pl-PL" sz="1800" dirty="0">
                <a:latin typeface="Cambria" panose="02040503050406030204" pitchFamily="18" charset="0"/>
              </a:rPr>
              <a:t> (EP-PARTICLES </a:t>
            </a:r>
            <a:r>
              <a:rPr lang="pl-PL" sz="1800" dirty="0" err="1">
                <a:latin typeface="Cambria" panose="02040503050406030204" pitchFamily="18" charset="0"/>
              </a:rPr>
              <a:t>study</a:t>
            </a:r>
            <a:r>
              <a:rPr lang="pl-PL" sz="1800" dirty="0">
                <a:latin typeface="Cambria" panose="02040503050406030204" pitchFamily="18" charset="0"/>
              </a:rPr>
              <a:t>). Lancet Reg </a:t>
            </a:r>
            <a:r>
              <a:rPr lang="pl-PL" sz="1800" dirty="0" err="1">
                <a:latin typeface="Cambria" panose="02040503050406030204" pitchFamily="18" charset="0"/>
              </a:rPr>
              <a:t>Health</a:t>
            </a:r>
            <a:r>
              <a:rPr lang="pl-PL" sz="1800" dirty="0">
                <a:latin typeface="Cambria" panose="02040503050406030204" pitchFamily="18" charset="0"/>
              </a:rPr>
              <a:t> </a:t>
            </a:r>
            <a:r>
              <a:rPr lang="pl-PL" sz="1800" dirty="0" err="1">
                <a:latin typeface="Cambria" panose="02040503050406030204" pitchFamily="18" charset="0"/>
              </a:rPr>
              <a:t>Eur</a:t>
            </a:r>
            <a:r>
              <a:rPr lang="pl-PL" sz="1800" dirty="0">
                <a:latin typeface="Cambria" panose="02040503050406030204" pitchFamily="18" charset="0"/>
              </a:rPr>
              <a:t>. 2024</a:t>
            </a:r>
          </a:p>
          <a:p>
            <a:endParaRPr lang="pl-PL" sz="1800" dirty="0">
              <a:solidFill>
                <a:srgbClr val="21212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12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795C34AA-4D15-DD0B-AB9F-0629E7931DF5}"/>
              </a:ext>
            </a:extLst>
          </p:cNvPr>
          <p:cNvSpPr txBox="1"/>
          <p:nvPr/>
        </p:nvSpPr>
        <p:spPr>
          <a:xfrm>
            <a:off x="238540" y="335845"/>
            <a:ext cx="1219199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Wądołek A, Drwiła D, Oszajca M, Stochel G, </a:t>
            </a:r>
            <a:r>
              <a:rPr lang="pl-PL" sz="1800" b="1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Konduracka E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Brindell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M. Blood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Plasma's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Protective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Ability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against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the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Degradation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of S-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Nitrosoglutathione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under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the Influence of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Air-Pollution-Derived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Metal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Ions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in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Patients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with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Exacerbation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of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Heart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Failure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and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Coronary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Artery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Disease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.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Int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J Mol </a:t>
            </a:r>
            <a:r>
              <a:rPr lang="pl-PL" sz="1800" b="0" i="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Sci</a:t>
            </a:r>
            <a:r>
              <a:rPr lang="pl-PL" sz="18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. 2021</a:t>
            </a:r>
          </a:p>
          <a:p>
            <a:endParaRPr lang="pl-PL" sz="1800" b="0" i="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r>
              <a:rPr lang="pl-PL" b="1" dirty="0" err="1">
                <a:solidFill>
                  <a:srgbClr val="212121"/>
                </a:solidFill>
                <a:latin typeface="Cambria" panose="02040503050406030204" pitchFamily="18" charset="0"/>
              </a:rPr>
              <a:t>Dąbrowiecki</a:t>
            </a:r>
            <a:r>
              <a:rPr lang="pl-PL" b="1" dirty="0">
                <a:solidFill>
                  <a:srgbClr val="212121"/>
                </a:solidFill>
                <a:latin typeface="Cambria" panose="02040503050406030204" pitchFamily="18" charset="0"/>
              </a:rPr>
              <a:t> P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, </a:t>
            </a:r>
            <a:r>
              <a:rPr lang="pl-PL" b="1" dirty="0">
                <a:solidFill>
                  <a:srgbClr val="212121"/>
                </a:solidFill>
                <a:latin typeface="Cambria" panose="02040503050406030204" pitchFamily="18" charset="0"/>
              </a:rPr>
              <a:t>Konduracka E,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Kołtowski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Ł,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Chciałowski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A,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Dąbrowiecka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A, Kępa P, Czechowski P, Owczarek T, </a:t>
            </a:r>
            <a:r>
              <a:rPr lang="pl-PL" b="1" dirty="0">
                <a:solidFill>
                  <a:srgbClr val="212121"/>
                </a:solidFill>
                <a:latin typeface="Cambria" panose="02040503050406030204" pitchFamily="18" charset="0"/>
              </a:rPr>
              <a:t>Badyda A.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Ambient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air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pollution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and a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risk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of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hospital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admission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due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to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acute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and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chronic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coronary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syndromes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: a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time-stratified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</a:p>
          <a:p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case-crossover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study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in the 3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largest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urban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agglomerations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in Poland. Pol </a:t>
            </a:r>
            <a:r>
              <a:rPr lang="pl-PL" dirty="0" err="1">
                <a:solidFill>
                  <a:srgbClr val="212121"/>
                </a:solidFill>
                <a:latin typeface="Cambria" panose="02040503050406030204" pitchFamily="18" charset="0"/>
              </a:rPr>
              <a:t>Arch</a:t>
            </a:r>
            <a:r>
              <a:rPr lang="pl-PL" dirty="0">
                <a:solidFill>
                  <a:srgbClr val="212121"/>
                </a:solidFill>
                <a:latin typeface="Cambria" panose="02040503050406030204" pitchFamily="18" charset="0"/>
              </a:rPr>
              <a:t> Intern Med. 2025 Mar 24;135(3):16925</a:t>
            </a:r>
            <a:endParaRPr lang="pl-PL" dirty="0">
              <a:latin typeface="Cambria" panose="02040503050406030204" pitchFamily="18" charset="0"/>
            </a:endParaRPr>
          </a:p>
          <a:p>
            <a:endParaRPr lang="pl-PL" sz="1800" b="0" i="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endParaRPr lang="pl-PL" dirty="0">
              <a:latin typeface="Cambria" panose="02040503050406030204" pitchFamily="18" charset="0"/>
            </a:endParaRPr>
          </a:p>
          <a:p>
            <a:r>
              <a:rPr lang="pl-PL" dirty="0">
                <a:latin typeface="Cambria" panose="02040503050406030204" pitchFamily="18" charset="0"/>
              </a:rPr>
              <a:t>Kurasz A, Lip GYH, Święczkowski M, Tomaszuk-</a:t>
            </a:r>
            <a:r>
              <a:rPr lang="pl-PL" dirty="0" err="1">
                <a:latin typeface="Cambria" panose="02040503050406030204" pitchFamily="18" charset="0"/>
              </a:rPr>
              <a:t>Kazberuk</a:t>
            </a:r>
            <a:r>
              <a:rPr lang="pl-PL" dirty="0">
                <a:latin typeface="Cambria" panose="02040503050406030204" pitchFamily="18" charset="0"/>
              </a:rPr>
              <a:t> A, Dobrzycki S, Kuźma Ł. </a:t>
            </a:r>
            <a:r>
              <a:rPr lang="pl-PL" dirty="0" err="1">
                <a:latin typeface="Cambria" panose="02040503050406030204" pitchFamily="18" charset="0"/>
              </a:rPr>
              <a:t>Air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quality</a:t>
            </a:r>
            <a:r>
              <a:rPr lang="pl-PL" dirty="0">
                <a:latin typeface="Cambria" panose="02040503050406030204" pitchFamily="18" charset="0"/>
              </a:rPr>
              <a:t> and the </a:t>
            </a:r>
            <a:r>
              <a:rPr lang="pl-PL" dirty="0" err="1">
                <a:latin typeface="Cambria" panose="02040503050406030204" pitchFamily="18" charset="0"/>
              </a:rPr>
              <a:t>risk</a:t>
            </a:r>
            <a:r>
              <a:rPr lang="pl-PL" dirty="0">
                <a:latin typeface="Cambria" panose="02040503050406030204" pitchFamily="18" charset="0"/>
              </a:rPr>
              <a:t> of </a:t>
            </a:r>
            <a:r>
              <a:rPr lang="pl-PL" dirty="0" err="1">
                <a:latin typeface="Cambria" panose="02040503050406030204" pitchFamily="18" charset="0"/>
              </a:rPr>
              <a:t>acute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atrial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fibrillation</a:t>
            </a:r>
            <a:r>
              <a:rPr lang="pl-PL" dirty="0">
                <a:latin typeface="Cambria" panose="02040503050406030204" pitchFamily="18" charset="0"/>
              </a:rPr>
              <a:t> (EP-PARTICLES </a:t>
            </a:r>
            <a:r>
              <a:rPr lang="pl-PL" dirty="0" err="1">
                <a:latin typeface="Cambria" panose="02040503050406030204" pitchFamily="18" charset="0"/>
              </a:rPr>
              <a:t>study</a:t>
            </a:r>
            <a:r>
              <a:rPr lang="pl-PL" dirty="0">
                <a:latin typeface="Cambria" panose="02040503050406030204" pitchFamily="18" charset="0"/>
              </a:rPr>
              <a:t>): a </a:t>
            </a:r>
            <a:r>
              <a:rPr lang="pl-PL" dirty="0" err="1">
                <a:latin typeface="Cambria" panose="02040503050406030204" pitchFamily="18" charset="0"/>
              </a:rPr>
              <a:t>nationwide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study</a:t>
            </a:r>
            <a:r>
              <a:rPr lang="pl-PL" dirty="0">
                <a:latin typeface="Cambria" panose="02040503050406030204" pitchFamily="18" charset="0"/>
              </a:rPr>
              <a:t> in Poland. </a:t>
            </a:r>
            <a:r>
              <a:rPr lang="pl-PL" dirty="0" err="1">
                <a:latin typeface="Cambria" panose="02040503050406030204" pitchFamily="18" charset="0"/>
              </a:rPr>
              <a:t>Eur</a:t>
            </a:r>
            <a:r>
              <a:rPr lang="pl-PL" dirty="0">
                <a:latin typeface="Cambria" panose="02040503050406030204" pitchFamily="18" charset="0"/>
              </a:rPr>
              <a:t> J </a:t>
            </a:r>
            <a:r>
              <a:rPr lang="pl-PL" dirty="0" err="1">
                <a:latin typeface="Cambria" panose="02040503050406030204" pitchFamily="18" charset="0"/>
              </a:rPr>
              <a:t>Prev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Cardiol</a:t>
            </a:r>
            <a:r>
              <a:rPr lang="pl-PL" dirty="0">
                <a:latin typeface="Cambria" panose="02040503050406030204" pitchFamily="18" charset="0"/>
              </a:rPr>
              <a:t>. 2025 Dec 23;32(18):1852-1863</a:t>
            </a:r>
          </a:p>
          <a:p>
            <a:endParaRPr lang="pl-PL" dirty="0">
              <a:latin typeface="Cambria" panose="02040503050406030204" pitchFamily="18" charset="0"/>
            </a:endParaRPr>
          </a:p>
          <a:p>
            <a:r>
              <a:rPr lang="pl-PL" dirty="0" err="1">
                <a:latin typeface="Cambria" panose="02040503050406030204" pitchFamily="18" charset="0"/>
              </a:rPr>
              <a:t>Jemielita</a:t>
            </a:r>
            <a:r>
              <a:rPr lang="pl-PL" dirty="0">
                <a:latin typeface="Cambria" panose="02040503050406030204" pitchFamily="18" charset="0"/>
              </a:rPr>
              <a:t> P, Lip GYH, Święczkowski M, Kurasz A, </a:t>
            </a:r>
            <a:r>
              <a:rPr lang="pl-PL" dirty="0" err="1">
                <a:latin typeface="Cambria" panose="02040503050406030204" pitchFamily="18" charset="0"/>
              </a:rPr>
              <a:t>Krepsztul-Jemielita</a:t>
            </a:r>
            <a:r>
              <a:rPr lang="pl-PL" dirty="0">
                <a:latin typeface="Cambria" panose="02040503050406030204" pitchFamily="18" charset="0"/>
              </a:rPr>
              <a:t> A, Dobrzycki S, Kuźma Ł. Narażenie na zanieczyszczenie światłem a ryzyko hospitalizacji z powodu chorób układu krążenia w Polsce: badanie populacyjne (badanie EP-PARTICLES). Pol </a:t>
            </a:r>
            <a:r>
              <a:rPr lang="pl-PL" dirty="0" err="1">
                <a:latin typeface="Cambria" panose="02040503050406030204" pitchFamily="18" charset="0"/>
              </a:rPr>
              <a:t>Arch</a:t>
            </a:r>
            <a:r>
              <a:rPr lang="pl-PL" dirty="0">
                <a:latin typeface="Cambria" panose="02040503050406030204" pitchFamily="18" charset="0"/>
              </a:rPr>
              <a:t> Intern Med. 26 sierpnia 2025</a:t>
            </a:r>
          </a:p>
          <a:p>
            <a:endParaRPr lang="pl-PL" dirty="0">
              <a:latin typeface="Cambria" panose="02040503050406030204" pitchFamily="18" charset="0"/>
            </a:endParaRPr>
          </a:p>
          <a:p>
            <a:r>
              <a:rPr lang="pl-PL" dirty="0">
                <a:latin typeface="Cambria" panose="02040503050406030204" pitchFamily="18" charset="0"/>
              </a:rPr>
              <a:t>Kramarz E, Piotrowicz R, Stańczyk A. The </a:t>
            </a:r>
            <a:r>
              <a:rPr lang="pl-PL" dirty="0" err="1">
                <a:latin typeface="Cambria" panose="02040503050406030204" pitchFamily="18" charset="0"/>
              </a:rPr>
              <a:t>impact</a:t>
            </a:r>
            <a:r>
              <a:rPr lang="pl-PL" dirty="0">
                <a:latin typeface="Cambria" panose="02040503050406030204" pitchFamily="18" charset="0"/>
              </a:rPr>
              <a:t> of </a:t>
            </a:r>
            <a:r>
              <a:rPr lang="pl-PL" dirty="0" err="1">
                <a:latin typeface="Cambria" panose="02040503050406030204" pitchFamily="18" charset="0"/>
              </a:rPr>
              <a:t>chronic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exposure</a:t>
            </a:r>
            <a:r>
              <a:rPr lang="pl-PL" dirty="0">
                <a:latin typeface="Cambria" panose="02040503050406030204" pitchFamily="18" charset="0"/>
              </a:rPr>
              <a:t> to </a:t>
            </a:r>
            <a:r>
              <a:rPr lang="pl-PL" dirty="0" err="1">
                <a:latin typeface="Cambria" panose="02040503050406030204" pitchFamily="18" charset="0"/>
              </a:rPr>
              <a:t>air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pollution</a:t>
            </a:r>
            <a:r>
              <a:rPr lang="pl-PL" dirty="0">
                <a:latin typeface="Cambria" panose="02040503050406030204" pitchFamily="18" charset="0"/>
              </a:rPr>
              <a:t> on </a:t>
            </a:r>
            <a:r>
              <a:rPr lang="pl-PL" dirty="0" err="1">
                <a:latin typeface="Cambria" panose="02040503050406030204" pitchFamily="18" charset="0"/>
              </a:rPr>
              <a:t>electrocardiographic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parameters</a:t>
            </a:r>
            <a:r>
              <a:rPr lang="pl-PL" dirty="0">
                <a:latin typeface="Cambria" panose="02040503050406030204" pitchFamily="18" charset="0"/>
              </a:rPr>
              <a:t>. </a:t>
            </a:r>
            <a:r>
              <a:rPr lang="pl-PL" dirty="0" err="1">
                <a:latin typeface="Cambria" panose="02040503050406030204" pitchFamily="18" charset="0"/>
              </a:rPr>
              <a:t>Int</a:t>
            </a:r>
            <a:r>
              <a:rPr lang="pl-PL" dirty="0">
                <a:latin typeface="Cambria" panose="02040503050406030204" pitchFamily="18" charset="0"/>
              </a:rPr>
              <a:t> J </a:t>
            </a:r>
            <a:r>
              <a:rPr lang="pl-PL" dirty="0" err="1">
                <a:latin typeface="Cambria" panose="02040503050406030204" pitchFamily="18" charset="0"/>
              </a:rPr>
              <a:t>Occup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Med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Environ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Health</a:t>
            </a:r>
            <a:r>
              <a:rPr lang="pl-PL" dirty="0">
                <a:latin typeface="Cambria" panose="02040503050406030204" pitchFamily="18" charset="0"/>
              </a:rPr>
              <a:t>. 2022 </a:t>
            </a:r>
          </a:p>
          <a:p>
            <a:endParaRPr lang="pl-PL" dirty="0">
              <a:latin typeface="Cambria" panose="02040503050406030204" pitchFamily="18" charset="0"/>
            </a:endParaRPr>
          </a:p>
          <a:p>
            <a:r>
              <a:rPr lang="pl-PL" dirty="0">
                <a:latin typeface="Cambria" panose="02040503050406030204" pitchFamily="18" charset="0"/>
              </a:rPr>
              <a:t>Marchewka WM, </a:t>
            </a:r>
            <a:r>
              <a:rPr lang="pl-PL" dirty="0" err="1">
                <a:latin typeface="Cambria" panose="02040503050406030204" pitchFamily="18" charset="0"/>
              </a:rPr>
              <a:t>Bryniarski</a:t>
            </a:r>
            <a:r>
              <a:rPr lang="pl-PL" dirty="0">
                <a:latin typeface="Cambria" panose="02040503050406030204" pitchFamily="18" charset="0"/>
              </a:rPr>
              <a:t> KL, Marchewka JM, Popiołek I, Dębski G, Badacz R, Marchewka I, </a:t>
            </a:r>
            <a:r>
              <a:rPr lang="pl-PL" dirty="0" err="1">
                <a:latin typeface="Cambria" panose="02040503050406030204" pitchFamily="18" charset="0"/>
              </a:rPr>
              <a:t>Podolec</a:t>
            </a:r>
            <a:r>
              <a:rPr lang="pl-PL" dirty="0">
                <a:latin typeface="Cambria" panose="02040503050406030204" pitchFamily="18" charset="0"/>
              </a:rPr>
              <a:t>-Szczepara N, Jasiewicz-Honkisz B, Mikołajczyk TP, Guzik TJ. Sex-</a:t>
            </a:r>
            <a:r>
              <a:rPr lang="pl-PL" dirty="0" err="1">
                <a:latin typeface="Cambria" panose="02040503050406030204" pitchFamily="18" charset="0"/>
              </a:rPr>
              <a:t>specific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associations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between</a:t>
            </a:r>
            <a:r>
              <a:rPr lang="pl-PL" dirty="0">
                <a:latin typeface="Cambria" panose="02040503050406030204" pitchFamily="18" charset="0"/>
              </a:rPr>
              <a:t> the </a:t>
            </a:r>
            <a:r>
              <a:rPr lang="pl-PL" dirty="0" err="1">
                <a:latin typeface="Cambria" panose="02040503050406030204" pitchFamily="18" charset="0"/>
              </a:rPr>
              <a:t>environmental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exposures</a:t>
            </a:r>
            <a:r>
              <a:rPr lang="pl-PL" dirty="0">
                <a:latin typeface="Cambria" panose="02040503050406030204" pitchFamily="18" charset="0"/>
              </a:rPr>
              <a:t> and </a:t>
            </a:r>
            <a:r>
              <a:rPr lang="pl-PL" dirty="0" err="1">
                <a:latin typeface="Cambria" panose="02040503050406030204" pitchFamily="18" charset="0"/>
              </a:rPr>
              <a:t>low-grade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inflammation</a:t>
            </a:r>
            <a:r>
              <a:rPr lang="pl-PL" dirty="0">
                <a:latin typeface="Cambria" panose="02040503050406030204" pitchFamily="18" charset="0"/>
              </a:rPr>
              <a:t> and </a:t>
            </a:r>
            <a:r>
              <a:rPr lang="pl-PL" dirty="0" err="1">
                <a:latin typeface="Cambria" panose="02040503050406030204" pitchFamily="18" charset="0"/>
              </a:rPr>
              <a:t>increased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blood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pressure</a:t>
            </a:r>
            <a:r>
              <a:rPr lang="pl-PL" dirty="0">
                <a:latin typeface="Cambria" panose="02040503050406030204" pitchFamily="18" charset="0"/>
              </a:rPr>
              <a:t> in </a:t>
            </a:r>
            <a:r>
              <a:rPr lang="pl-PL" dirty="0" err="1">
                <a:latin typeface="Cambria" panose="02040503050406030204" pitchFamily="18" charset="0"/>
              </a:rPr>
              <a:t>young</a:t>
            </a:r>
            <a:r>
              <a:rPr lang="pl-PL" dirty="0">
                <a:latin typeface="Cambria" panose="02040503050406030204" pitchFamily="18" charset="0"/>
              </a:rPr>
              <a:t>, </a:t>
            </a:r>
            <a:r>
              <a:rPr lang="pl-PL" dirty="0" err="1">
                <a:latin typeface="Cambria" panose="02040503050406030204" pitchFamily="18" charset="0"/>
              </a:rPr>
              <a:t>healthy</a:t>
            </a:r>
            <a:r>
              <a:rPr lang="pl-PL" dirty="0">
                <a:latin typeface="Cambria" panose="02040503050406030204" pitchFamily="18" charset="0"/>
              </a:rPr>
              <a:t> </a:t>
            </a:r>
            <a:r>
              <a:rPr lang="pl-PL" dirty="0" err="1">
                <a:latin typeface="Cambria" panose="02040503050406030204" pitchFamily="18" charset="0"/>
              </a:rPr>
              <a:t>subjects</a:t>
            </a:r>
            <a:r>
              <a:rPr lang="pl-PL" dirty="0">
                <a:latin typeface="Cambria" panose="02040503050406030204" pitchFamily="18" charset="0"/>
              </a:rPr>
              <a:t>. </a:t>
            </a:r>
            <a:r>
              <a:rPr lang="pl-PL" dirty="0" err="1">
                <a:latin typeface="Cambria" panose="02040503050406030204" pitchFamily="18" charset="0"/>
              </a:rPr>
              <a:t>Sci</a:t>
            </a:r>
            <a:r>
              <a:rPr lang="pl-PL" dirty="0">
                <a:latin typeface="Cambria" panose="02040503050406030204" pitchFamily="18" charset="0"/>
              </a:rPr>
              <a:t> Rep. 2024</a:t>
            </a:r>
          </a:p>
        </p:txBody>
      </p:sp>
    </p:spTree>
    <p:extLst>
      <p:ext uri="{BB962C8B-B14F-4D97-AF65-F5344CB8AC3E}">
        <p14:creationId xmlns:p14="http://schemas.microsoft.com/office/powerpoint/2010/main" val="2302842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2AD061-EF27-BEF7-685E-BF3222B9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753D899-11D8-12CA-F688-803752C3F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17" y="108581"/>
            <a:ext cx="11579352" cy="521879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6FFA82B0-E458-3883-FEB5-47D227C133C2}"/>
              </a:ext>
            </a:extLst>
          </p:cNvPr>
          <p:cNvSpPr txBox="1"/>
          <p:nvPr/>
        </p:nvSpPr>
        <p:spPr>
          <a:xfrm>
            <a:off x="7786584" y="4589016"/>
            <a:ext cx="26163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i="1" dirty="0"/>
              <a:t>Warszawa, luty 2026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985B46A-37E8-8A8E-16D8-4E73A6157723}"/>
              </a:ext>
            </a:extLst>
          </p:cNvPr>
          <p:cNvSpPr txBox="1"/>
          <p:nvPr/>
        </p:nvSpPr>
        <p:spPr>
          <a:xfrm>
            <a:off x="6096000" y="547545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0" u="none" strike="noStrike" dirty="0">
                <a:effectLst/>
                <a:latin typeface="+mn-lt"/>
              </a:rPr>
              <a:t>Ponad </a:t>
            </a:r>
            <a:r>
              <a:rPr lang="pl-PL" sz="1800" b="1" u="none" strike="noStrike" dirty="0">
                <a:solidFill>
                  <a:srgbClr val="0070C0"/>
                </a:solidFill>
                <a:effectLst/>
                <a:latin typeface="+mn-lt"/>
              </a:rPr>
              <a:t>750 000 interwencji medycznych rocznie </a:t>
            </a:r>
            <a:r>
              <a:rPr lang="pl-PL" sz="1800" b="0" u="none" strike="noStrike" dirty="0">
                <a:effectLst/>
                <a:latin typeface="+mn-lt"/>
              </a:rPr>
              <a:t>(hospitalizacji, podstawowej opieki zdrowotnej, wizyt na pogotowiu) jest bezpośrednio związanych z narażeniem na smog w systemie krajowym.</a:t>
            </a:r>
            <a:r>
              <a:rPr lang="pl-PL" dirty="0"/>
              <a:t> [</a:t>
            </a:r>
            <a:r>
              <a:rPr lang="pl-PL" dirty="0">
                <a:hlinkClick r:id="rId3"/>
              </a:rPr>
              <a:t>1</a:t>
            </a:r>
            <a:r>
              <a:rPr lang="pl-PL" dirty="0"/>
              <a:t>]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E2F6519-2C22-0BAD-F766-613BA143901A}"/>
              </a:ext>
            </a:extLst>
          </p:cNvPr>
          <p:cNvSpPr txBox="1"/>
          <p:nvPr/>
        </p:nvSpPr>
        <p:spPr>
          <a:xfrm>
            <a:off x="427117" y="5720981"/>
            <a:ext cx="5016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Ekspozycja na PM2.5 przekraczająca zalecenia WHO (5ug/m3) odpowiada za </a:t>
            </a:r>
            <a:r>
              <a:rPr lang="pl-PL" b="1" dirty="0">
                <a:solidFill>
                  <a:srgbClr val="0070C0"/>
                </a:solidFill>
              </a:rPr>
              <a:t>32 tysiące przedwczesnych zgonów rocznie</a:t>
            </a:r>
          </a:p>
        </p:txBody>
      </p:sp>
    </p:spTree>
    <p:extLst>
      <p:ext uri="{BB962C8B-B14F-4D97-AF65-F5344CB8AC3E}">
        <p14:creationId xmlns:p14="http://schemas.microsoft.com/office/powerpoint/2010/main" val="205845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B9C938-A6D5-020D-99DD-88FB330E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6292F5E-656B-8577-140A-5FAB6258F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965"/>
            <a:ext cx="12019722" cy="664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7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CBD70E8-D339-7016-F73D-C954C30C0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FE5B9BD-F3A0-799F-F48C-40587EDD5D0C}"/>
              </a:ext>
            </a:extLst>
          </p:cNvPr>
          <p:cNvSpPr txBox="1"/>
          <p:nvPr/>
        </p:nvSpPr>
        <p:spPr>
          <a:xfrm>
            <a:off x="5367131" y="6364045"/>
            <a:ext cx="6202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i="1" dirty="0" err="1"/>
              <a:t>Bevan</a:t>
            </a:r>
            <a:r>
              <a:rPr lang="pl-PL" sz="1400" i="1" dirty="0"/>
              <a:t> et al., 2021; </a:t>
            </a:r>
            <a:r>
              <a:rPr lang="pl-PL" sz="1400" i="1" dirty="0" err="1"/>
              <a:t>Ding</a:t>
            </a:r>
            <a:r>
              <a:rPr lang="pl-PL" sz="1400" i="1" dirty="0"/>
              <a:t> et al., 2024; </a:t>
            </a:r>
            <a:r>
              <a:rPr lang="pl-PL" sz="1400" i="1" dirty="0" err="1"/>
              <a:t>Alexeeff</a:t>
            </a:r>
            <a:r>
              <a:rPr lang="pl-PL" sz="1400" i="1" dirty="0"/>
              <a:t> et al., 2023 </a:t>
            </a:r>
          </a:p>
        </p:txBody>
      </p:sp>
    </p:spTree>
    <p:extLst>
      <p:ext uri="{BB962C8B-B14F-4D97-AF65-F5344CB8AC3E}">
        <p14:creationId xmlns:p14="http://schemas.microsoft.com/office/powerpoint/2010/main" val="3262607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942A85B-88B2-687F-A800-87D587A9F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255" y="166255"/>
            <a:ext cx="853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64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/pastel_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8">
              <a:alpha val="80000"/>
            </a:srgbClr>
          </a:solidFill>
          <a:ln w="12700">
            <a:solidFill>
              <a:srgbClr val="FFFD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" name="Shape 1"/>
          <p:cNvSpPr/>
          <p:nvPr/>
        </p:nvSpPr>
        <p:spPr>
          <a:xfrm>
            <a:off x="411480" y="256032"/>
            <a:ext cx="11365992" cy="950976"/>
          </a:xfrm>
          <a:prstGeom prst="roundRect">
            <a:avLst>
              <a:gd name="adj" fmla="val 7692"/>
            </a:avLst>
          </a:prstGeom>
          <a:solidFill>
            <a:srgbClr val="FFFDF8">
              <a:alpha val="93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2"/>
          <p:cNvSpPr/>
          <p:nvPr/>
        </p:nvSpPr>
        <p:spPr>
          <a:xfrm>
            <a:off x="658368" y="1179576"/>
            <a:ext cx="1828800" cy="1"/>
          </a:xfrm>
          <a:prstGeom prst="line">
            <a:avLst/>
          </a:prstGeom>
          <a:noFill/>
          <a:ln w="50800">
            <a:solidFill>
              <a:srgbClr val="E89B92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658368" y="438911"/>
            <a:ext cx="11530584" cy="676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9D3717"/>
                </a:solidFill>
              </a:rPr>
              <a:t>Redukcja zanieczyszczeń przynosi korzyść sercowo-naczyniową</a:t>
            </a:r>
            <a:endParaRPr lang="en-US" sz="2800" dirty="0">
              <a:solidFill>
                <a:srgbClr val="9D3717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502920" y="1481328"/>
            <a:ext cx="3474720" cy="4343400"/>
          </a:xfrm>
          <a:prstGeom prst="roundRect">
            <a:avLst>
              <a:gd name="adj" fmla="val 2105"/>
            </a:avLst>
          </a:prstGeom>
          <a:solidFill>
            <a:srgbClr val="FFFDF8">
              <a:alpha val="96000"/>
            </a:srgbClr>
          </a:solidFill>
          <a:ln w="15240">
            <a:solidFill>
              <a:srgbClr val="E89B9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6"/>
          <p:cNvSpPr/>
          <p:nvPr/>
        </p:nvSpPr>
        <p:spPr>
          <a:xfrm>
            <a:off x="731520" y="1728216"/>
            <a:ext cx="274320" cy="274320"/>
          </a:xfrm>
          <a:prstGeom prst="ellipse">
            <a:avLst/>
          </a:prstGeom>
          <a:solidFill>
            <a:srgbClr val="E89B92"/>
          </a:solidFill>
          <a:ln w="12700">
            <a:solidFill>
              <a:srgbClr val="E89B92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7"/>
          <p:cNvSpPr/>
          <p:nvPr/>
        </p:nvSpPr>
        <p:spPr>
          <a:xfrm>
            <a:off x="1057504" y="1801368"/>
            <a:ext cx="28529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9D3717"/>
                </a:solidFill>
              </a:rPr>
              <a:t>DUBLIN • COAL BAN</a:t>
            </a:r>
            <a:endParaRPr lang="en-US" sz="2400" dirty="0">
              <a:solidFill>
                <a:srgbClr val="9D3717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777240" y="2286000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9D3717"/>
                </a:solidFill>
              </a:rPr>
              <a:t>−10,3%</a:t>
            </a:r>
            <a:endParaRPr lang="en-US" sz="2600" dirty="0">
              <a:solidFill>
                <a:srgbClr val="9D3717"/>
              </a:solidFill>
            </a:endParaRPr>
          </a:p>
        </p:txBody>
      </p:sp>
      <p:sp>
        <p:nvSpPr>
          <p:cNvPr id="12" name="Shape 9"/>
          <p:cNvSpPr/>
          <p:nvPr/>
        </p:nvSpPr>
        <p:spPr>
          <a:xfrm>
            <a:off x="1005840" y="2962656"/>
            <a:ext cx="2468880" cy="1"/>
          </a:xfrm>
          <a:prstGeom prst="line">
            <a:avLst/>
          </a:prstGeom>
          <a:noFill/>
          <a:ln w="12700">
            <a:solidFill>
              <a:srgbClr val="E89B92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0"/>
          <p:cNvSpPr/>
          <p:nvPr/>
        </p:nvSpPr>
        <p:spPr>
          <a:xfrm>
            <a:off x="886968" y="3182112"/>
            <a:ext cx="2706624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 err="1">
                <a:solidFill>
                  <a:srgbClr val="355166"/>
                </a:solidFill>
              </a:rPr>
              <a:t>Redukcja</a:t>
            </a:r>
            <a:r>
              <a:rPr lang="en-US" dirty="0">
                <a:solidFill>
                  <a:srgbClr val="355166"/>
                </a:solidFill>
              </a:rPr>
              <a:t> </a:t>
            </a:r>
            <a:r>
              <a:rPr lang="en-US" dirty="0" err="1">
                <a:solidFill>
                  <a:srgbClr val="355166"/>
                </a:solidFill>
              </a:rPr>
              <a:t>śmiertelności</a:t>
            </a:r>
            <a:r>
              <a:rPr lang="en-US" dirty="0">
                <a:solidFill>
                  <a:srgbClr val="355166"/>
                </a:solidFill>
              </a:rPr>
              <a:t> sercowo-naczyniowej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Black smoke: −70%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≈243 mniej zgonów CV rocznie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4361688" y="1481328"/>
            <a:ext cx="3474720" cy="4343400"/>
          </a:xfrm>
          <a:prstGeom prst="roundRect">
            <a:avLst>
              <a:gd name="adj" fmla="val 2105"/>
            </a:avLst>
          </a:prstGeom>
          <a:solidFill>
            <a:srgbClr val="FFFDF8">
              <a:alpha val="96000"/>
            </a:srgbClr>
          </a:solidFill>
          <a:ln w="15240">
            <a:solidFill>
              <a:srgbClr val="9FC8D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Shape 12"/>
          <p:cNvSpPr/>
          <p:nvPr/>
        </p:nvSpPr>
        <p:spPr>
          <a:xfrm>
            <a:off x="4590288" y="1728216"/>
            <a:ext cx="274320" cy="274320"/>
          </a:xfrm>
          <a:prstGeom prst="ellipse">
            <a:avLst/>
          </a:prstGeom>
          <a:solidFill>
            <a:srgbClr val="9FC8DC"/>
          </a:solidFill>
          <a:ln w="12700">
            <a:solidFill>
              <a:srgbClr val="9FC8DC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3"/>
          <p:cNvSpPr/>
          <p:nvPr/>
        </p:nvSpPr>
        <p:spPr>
          <a:xfrm>
            <a:off x="4974336" y="1746504"/>
            <a:ext cx="262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D3717"/>
                </a:solidFill>
              </a:rPr>
              <a:t>CHINA CLEAN AIR ACT</a:t>
            </a:r>
            <a:endParaRPr lang="en-US" sz="2000" dirty="0">
              <a:solidFill>
                <a:srgbClr val="9D3717"/>
              </a:solidFill>
            </a:endParaRPr>
          </a:p>
        </p:txBody>
      </p:sp>
      <p:sp>
        <p:nvSpPr>
          <p:cNvPr id="17" name="Text 14"/>
          <p:cNvSpPr/>
          <p:nvPr/>
        </p:nvSpPr>
        <p:spPr>
          <a:xfrm>
            <a:off x="4636008" y="2286000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−3,95%</a:t>
            </a:r>
            <a:endParaRPr lang="en-US" sz="2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864608" y="2962656"/>
            <a:ext cx="2468880" cy="1"/>
          </a:xfrm>
          <a:prstGeom prst="line">
            <a:avLst/>
          </a:prstGeom>
          <a:noFill/>
          <a:ln w="12700">
            <a:solidFill>
              <a:srgbClr val="9FC8DC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Text 16"/>
          <p:cNvSpPr/>
          <p:nvPr/>
        </p:nvSpPr>
        <p:spPr>
          <a:xfrm>
            <a:off x="4526279" y="3182112"/>
            <a:ext cx="3179369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mniejszy wzrost przewidywanego 10-letniego ryzyka CVD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Badanie quasi-eksperymentalne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n=34 862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8211312" y="1481328"/>
            <a:ext cx="3474720" cy="4343400"/>
          </a:xfrm>
          <a:prstGeom prst="roundRect">
            <a:avLst>
              <a:gd name="adj" fmla="val 2105"/>
            </a:avLst>
          </a:prstGeom>
          <a:solidFill>
            <a:srgbClr val="FFFDF8">
              <a:alpha val="96000"/>
            </a:srgbClr>
          </a:solidFill>
          <a:ln w="15240">
            <a:solidFill>
              <a:srgbClr val="AFC7B1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1" name="Shape 18"/>
          <p:cNvSpPr/>
          <p:nvPr/>
        </p:nvSpPr>
        <p:spPr>
          <a:xfrm>
            <a:off x="8439912" y="1728216"/>
            <a:ext cx="274320" cy="274320"/>
          </a:xfrm>
          <a:prstGeom prst="ellipse">
            <a:avLst/>
          </a:prstGeom>
          <a:solidFill>
            <a:srgbClr val="AFC7B1"/>
          </a:solidFill>
          <a:ln w="12700">
            <a:solidFill>
              <a:srgbClr val="AFC7B1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2" name="Text 19"/>
          <p:cNvSpPr/>
          <p:nvPr/>
        </p:nvSpPr>
        <p:spPr>
          <a:xfrm>
            <a:off x="8778240" y="1696212"/>
            <a:ext cx="29992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9D3717"/>
                </a:solidFill>
              </a:rPr>
              <a:t>CHINA MULTI-ETHNIC COHORT</a:t>
            </a:r>
            <a:endParaRPr lang="en-US" dirty="0">
              <a:solidFill>
                <a:srgbClr val="9D3717"/>
              </a:solidFill>
            </a:endParaRPr>
          </a:p>
        </p:txBody>
      </p:sp>
      <p:sp>
        <p:nvSpPr>
          <p:cNvPr id="23" name="Text 20"/>
          <p:cNvSpPr/>
          <p:nvPr/>
        </p:nvSpPr>
        <p:spPr>
          <a:xfrm>
            <a:off x="8485632" y="2286000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0000"/>
                </a:solidFill>
              </a:rPr>
              <a:t>541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24" name="Shape 21"/>
          <p:cNvSpPr/>
          <p:nvPr/>
        </p:nvSpPr>
        <p:spPr>
          <a:xfrm>
            <a:off x="8714232" y="2962656"/>
            <a:ext cx="2468880" cy="1"/>
          </a:xfrm>
          <a:prstGeom prst="line">
            <a:avLst/>
          </a:prstGeom>
          <a:noFill/>
          <a:ln w="12700">
            <a:solidFill>
              <a:srgbClr val="AFC7B1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5" name="Text 22"/>
          <p:cNvSpPr/>
          <p:nvPr/>
        </p:nvSpPr>
        <p:spPr>
          <a:xfrm>
            <a:off x="8375904" y="3182112"/>
            <a:ext cx="3035808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unikniętych przypadków CVD / 100 000 osób dla PM₂.₅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355166"/>
                </a:solidFill>
              </a:rPr>
              <a:t>95% CI: 184–914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92949" y="5340096"/>
            <a:ext cx="12046027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7485F"/>
                </a:solidFill>
              </a:rPr>
              <a:t>MNIEJ ZANIECZYSZCZEŃ  →  MNIEJ CHORÓB I ZGONÓW SERCOWO-NACZYNIOWYCH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530352" y="6583680"/>
            <a:ext cx="110642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607989"/>
                </a:solidFill>
              </a:rPr>
              <a:t>Clancy et al., Lancet 2002 • Sun et al., Lancet Planet Health 2026 • Xie et al., Eur J Prev Cardiol 2026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E11DF394-B5E4-6E19-F58B-6C87EE91A952}"/>
              </a:ext>
            </a:extLst>
          </p:cNvPr>
          <p:cNvSpPr txBox="1"/>
          <p:nvPr/>
        </p:nvSpPr>
        <p:spPr>
          <a:xfrm>
            <a:off x="5910469" y="5897217"/>
            <a:ext cx="3490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/>
              <a:t>Dziękuję za uwagę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971A890-A610-115D-0623-4D40B810F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7" y="536954"/>
            <a:ext cx="1088003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37472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4A9E425-8336-2549-B615-B179BA3FA386}">
  <we:reference id="WA200003964" version="1.0.0.0" store="Omex" storeType="OMEX"/>
  <we:alternateReferences>
    <we:reference id="WA200003964" version="1.0.0.0" store="WA200003964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1000</TotalTime>
  <Words>1151</Words>
  <Application>Microsoft Macintosh PowerPoint</Application>
  <PresentationFormat>Panoramiczny</PresentationFormat>
  <Paragraphs>67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Aptos</vt:lpstr>
      <vt:lpstr>Arial</vt:lpstr>
      <vt:lpstr>Cambria</vt:lpstr>
      <vt:lpstr>Georgia</vt:lpstr>
      <vt:lpstr>Neue Haas Grotesk Text Pro</vt:lpstr>
      <vt:lpstr>Helena</vt:lpstr>
      <vt:lpstr>Smog a serce – zawał, choroba wieńcowa, niewydolność serca i ryzyko sercowo-naczyniowe</vt:lpstr>
      <vt:lpstr>Oświadczenie</vt:lpstr>
      <vt:lpstr>Prezentacja programu PowerPoint</vt:lpstr>
      <vt:lpstr>Ograniczenia w naszych badaniach nad wpływem zanieczyszczeń na zdrowie</vt:lpstr>
      <vt:lpstr>Prezentacja programu PowerPoint</vt:lpstr>
      <vt:lpstr>Polskie prace orginalne na temat wpływu zanieczyszczenia powietrza na u krążenia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Ewa Konduracka</dc:creator>
  <cp:lastModifiedBy>Ewa Konduracka</cp:lastModifiedBy>
  <cp:revision>67</cp:revision>
  <dcterms:created xsi:type="dcterms:W3CDTF">2026-10-16T16:19:07Z</dcterms:created>
  <dcterms:modified xsi:type="dcterms:W3CDTF">2026-10-21T11:42:44Z</dcterms:modified>
</cp:coreProperties>
</file>