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70" r:id="rId3"/>
    <p:sldId id="259" r:id="rId4"/>
    <p:sldId id="986" r:id="rId5"/>
    <p:sldId id="988" r:id="rId6"/>
    <p:sldId id="990" r:id="rId7"/>
    <p:sldId id="985" r:id="rId8"/>
    <p:sldId id="274" r:id="rId9"/>
    <p:sldId id="989" r:id="rId10"/>
    <p:sldId id="992" r:id="rId11"/>
    <p:sldId id="273" r:id="rId12"/>
    <p:sldId id="991" r:id="rId13"/>
    <p:sldId id="994" r:id="rId14"/>
    <p:sldId id="272" r:id="rId15"/>
    <p:sldId id="984" r:id="rId16"/>
    <p:sldId id="996" r:id="rId17"/>
    <p:sldId id="275" r:id="rId18"/>
    <p:sldId id="261" r:id="rId19"/>
    <p:sldId id="999" r:id="rId20"/>
    <p:sldId id="262" r:id="rId21"/>
    <p:sldId id="982" r:id="rId22"/>
    <p:sldId id="983" r:id="rId23"/>
    <p:sldId id="981" r:id="rId24"/>
    <p:sldId id="276" r:id="rId25"/>
    <p:sldId id="998" r:id="rId26"/>
    <p:sldId id="1011" r:id="rId27"/>
    <p:sldId id="1012" r:id="rId28"/>
    <p:sldId id="997" r:id="rId29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2836FC-F17A-48E6-8686-4D56E0E8EC18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E99F5-B12D-424E-A402-24856D5C243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81847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ACEA - </a:t>
            </a:r>
            <a:r>
              <a:rPr lang="pl-PL" sz="1200" kern="1200" noProof="0" dirty="0">
                <a:solidFill>
                  <a:srgbClr val="0F4662"/>
                </a:solidFill>
                <a:latin typeface="+mn-lt"/>
                <a:ea typeface="+mn-ea"/>
                <a:cs typeface="+mn-cs"/>
              </a:rPr>
              <a:t>European Automobile </a:t>
            </a:r>
            <a:r>
              <a:rPr lang="pl-PL" sz="1200" kern="1200" noProof="0" dirty="0" err="1">
                <a:solidFill>
                  <a:srgbClr val="0F4662"/>
                </a:solidFill>
                <a:latin typeface="+mn-lt"/>
                <a:ea typeface="+mn-ea"/>
                <a:cs typeface="+mn-cs"/>
              </a:rPr>
              <a:t>Manufacturers</a:t>
            </a:r>
            <a:r>
              <a:rPr lang="pl-PL" sz="1200" kern="1200" noProof="0" dirty="0">
                <a:solidFill>
                  <a:srgbClr val="0F4662"/>
                </a:solidFill>
                <a:latin typeface="+mn-lt"/>
                <a:ea typeface="+mn-ea"/>
                <a:cs typeface="+mn-cs"/>
              </a:rPr>
              <a:t>’ </a:t>
            </a:r>
            <a:r>
              <a:rPr lang="pl-PL" sz="1200" kern="1200" noProof="0" dirty="0" err="1">
                <a:solidFill>
                  <a:srgbClr val="0F4662"/>
                </a:solidFill>
                <a:latin typeface="+mn-lt"/>
                <a:ea typeface="+mn-ea"/>
                <a:cs typeface="+mn-cs"/>
              </a:rPr>
              <a:t>Association</a:t>
            </a:r>
            <a:r>
              <a:rPr lang="pl-PL" sz="1200" kern="1200" noProof="0" dirty="0">
                <a:solidFill>
                  <a:srgbClr val="0F4662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endParaRPr lang="pl-PL" sz="1200" kern="1200" noProof="0" dirty="0">
              <a:solidFill>
                <a:srgbClr val="0F4662"/>
              </a:solidFill>
              <a:latin typeface="+mn-lt"/>
              <a:ea typeface="+mn-ea"/>
              <a:cs typeface="+mn-cs"/>
            </a:endParaRPr>
          </a:p>
          <a:p>
            <a:r>
              <a:rPr lang="pl-PL" sz="1200" kern="1200" noProof="0" dirty="0">
                <a:solidFill>
                  <a:srgbClr val="0F4662"/>
                </a:solidFill>
                <a:latin typeface="+mn-lt"/>
                <a:ea typeface="+mn-ea"/>
                <a:cs typeface="+mn-cs"/>
              </a:rPr>
              <a:t>Nawet po korekcie liczby pojazdów z 2024 roku i uwzględnieniu danych z 2025 roku wskaźnik zmotoryzowania w PL wynosi 652 samochody osobowe na 1000 mieszkańców (co daje 4. miejsce w Europie po Luksemburgu, Włoszech i Chorwacji). </a:t>
            </a:r>
          </a:p>
          <a:p>
            <a:endParaRPr lang="pl-PL" sz="1200" kern="1200" noProof="0" dirty="0">
              <a:solidFill>
                <a:srgbClr val="0F4662"/>
              </a:solidFill>
              <a:latin typeface="+mn-lt"/>
              <a:ea typeface="+mn-ea"/>
              <a:cs typeface="+mn-cs"/>
            </a:endParaRPr>
          </a:p>
          <a:p>
            <a:r>
              <a:rPr lang="pl-PL" sz="1200" kern="1200" noProof="0" dirty="0">
                <a:solidFill>
                  <a:srgbClr val="0F4662"/>
                </a:solidFill>
                <a:latin typeface="+mn-lt"/>
                <a:ea typeface="+mn-ea"/>
                <a:cs typeface="+mn-cs"/>
              </a:rPr>
              <a:t>Najwyższy średni wiek pojazdów jest w Grecji (17,3 lat) oraz Estonii (16,6 lat), a najniższy w Luksemburgu (7,9 lat) oraz Austrii i Danii (po 8,9 lat). </a:t>
            </a:r>
          </a:p>
          <a:p>
            <a:endParaRPr lang="pl-PL" sz="1200" kern="1200" noProof="0" dirty="0">
              <a:solidFill>
                <a:srgbClr val="0F4662"/>
              </a:solidFill>
              <a:latin typeface="+mn-lt"/>
              <a:ea typeface="+mn-ea"/>
              <a:cs typeface="+mn-cs"/>
            </a:endParaRPr>
          </a:p>
          <a:p>
            <a:r>
              <a:rPr lang="pl-PL" sz="1200" kern="1200" noProof="0" dirty="0">
                <a:solidFill>
                  <a:srgbClr val="0F4662"/>
                </a:solidFill>
                <a:latin typeface="+mn-lt"/>
                <a:ea typeface="+mn-ea"/>
                <a:cs typeface="+mn-cs"/>
              </a:rPr>
              <a:t>Średni wiek samochodów dla całej UE-27 wynosi 12,3 lat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34D616-4319-4D3B-BC7A-808566073762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73641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B42CB7F-FAEB-2313-C578-36DCAB9951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52C47A68-7353-6D5F-29F7-070E974C4C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942DC80-ABC4-0E0B-7A60-78B0ACBFA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A77B12B-66D6-423F-AE00-99F7B771F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F6EF3C-EEC9-1A14-1D54-0CD36AFF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30111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03277D-7223-95EB-5502-D60BC8EAB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D25DCAD-BA6D-B7C5-6BE2-F8FB4DD00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1AF67533-D42C-736C-8956-3E1630074F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31CC070-7EFF-8CE1-8AC4-EDBC0E008A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32C1789-81FB-455C-10B5-695913539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655341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50D02FC-D574-A2A5-591D-854D6DCF4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6ABE850-EC16-105D-28B1-408CB366EB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0A0B19C-42EA-EDFC-CE8F-039CBFBECC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DC47B1F-E29B-7BB8-C2BB-7B320C5482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93F9A6C-B032-F805-288A-FC5D8B44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37445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85A4722-C361-8751-B97A-032E8C07A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F62999-7C3A-6EBD-F62C-6D7224ED36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42DAB1-58A2-032C-4FF8-8E4D637858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9A265E62-D5A0-B85F-8D60-A91D9B30B4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4B17A9E-6248-5FD5-E052-757F82625A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3083D95-9924-62AD-F668-28685754D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4551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A4164-7B70-6117-E264-A3140D840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F7C29FF-9D10-E5E9-2DAB-2909170C5D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42B49E2-DEC3-F4A4-F2C4-B0226836D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F825B326-813D-2D25-0878-FB00BDD985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6EA263E8-E532-5ED4-69B7-7A93B9851A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6005DDC8-2716-F0C2-FFA3-BA4EDD8504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D39F8D2-B174-FAF1-7EA4-EC9FCF3EC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3BB4E4B-A08E-CAF9-63CA-C7A8C7749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7138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3FBABBC-8110-3685-D505-C1D629861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C6BE5BC-0600-05EB-299A-CCF6D257B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46CEB4F-5856-0662-CCBD-621209C32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E19FAD8-1E1A-E9C6-9ECD-B72B0F0A4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96439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D67D6359-0D03-9C5A-91E5-5A95A89B7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90250D21-6F1E-E9C0-FA5D-2DC6C5CF1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96C2F2-426B-3933-5B6F-7C8624DDB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53004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CF671F-3BF5-15AE-AB50-3E6FE0EF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175380F-71BD-8DA5-EF3B-E8E75F2EBF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A3C1DE4-7C0B-62FC-42C2-6D6A1B2EF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9CDF4C8-B9FC-D7C1-1ADC-33A9A6E72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3FC7D326-90E5-28D3-F64F-7D96B061C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8F35270F-626F-5715-01C5-2FEC392B9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60635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AD0DEB1-3FF8-2AC4-4E8F-A5A6A06AE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F5090CC0-433B-FD75-62EA-0690941AA9A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62D7C78-B5AB-67A4-8987-05D3D1C901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7643651-445D-2319-5B38-53B88D2C8C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88E318C-3E1F-38C8-A99B-DCF04B3E1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69BEA9E-54F3-8532-17D3-4DEE4F313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809912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1CAE00D-5D74-2FBB-12A8-BAE9CF5A4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0138139E-E6B3-EFCA-5250-D73BC9AB06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C8D92DB-D0D3-AC40-D9A8-916C73B79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690E424A-7385-6FC7-B18A-0FA46D358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0A9D9E5-6DAF-6305-BE3A-12752F30E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640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C8B85AEE-0FCB-74D0-C8C8-54507BEF6A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326D569-812E-3142-0C78-F2752A4252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C18124D4-D4C3-ED2D-1C8D-F80006B4A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E19B5B3-E7A5-B7F6-C6AA-75B095D64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5F4B059-BA11-5301-DD24-E538523BC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19070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4A3E6851-1B87-6386-FE2C-0E61460E8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BCEE516-D39B-95BD-F47F-A1C0326DB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FDD6F4-982B-5CEB-1554-DAE430A1F6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D7495-7D66-4C9D-919E-384C6EE39DF5}" type="datetimeFigureOut">
              <a:rPr lang="pl-PL" smtClean="0"/>
              <a:t>27.10.2026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59B38C1-6D3D-C3F4-C890-868C1DD89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0161600-DE61-4521-3FF7-5E6A26DF96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F64E6B9-3D5B-456E-A6F4-231865E84743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9100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11" Type="http://schemas.openxmlformats.org/officeDocument/2006/relationships/image" Target="../media/image17.jpg"/><Relationship Id="rId5" Type="http://schemas.openxmlformats.org/officeDocument/2006/relationships/image" Target="../media/image11.jpg"/><Relationship Id="rId10" Type="http://schemas.openxmlformats.org/officeDocument/2006/relationships/image" Target="../media/image16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rtur.badyda@pw.edu.pl" TargetMode="Externa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5843" y="1652228"/>
            <a:ext cx="1081996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Od komina do organizmu – jak ekspozycję </a:t>
            </a:r>
            <a:b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 zanieczyszczenia powietrza przekładamy </a:t>
            </a:r>
            <a:b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 rzeczywiste skutki? 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6105824" y="660400"/>
            <a:ext cx="540998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4" name="AutoShape 4"/>
          <p:cNvSpPr/>
          <p:nvPr/>
        </p:nvSpPr>
        <p:spPr>
          <a:xfrm>
            <a:off x="695843" y="6197600"/>
            <a:ext cx="540998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5" name="Freeform 5"/>
          <p:cNvSpPr/>
          <p:nvPr/>
        </p:nvSpPr>
        <p:spPr>
          <a:xfrm>
            <a:off x="6412471" y="6024995"/>
            <a:ext cx="1979236" cy="294411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TextBox 6"/>
          <p:cNvSpPr txBox="1"/>
          <p:nvPr/>
        </p:nvSpPr>
        <p:spPr>
          <a:xfrm>
            <a:off x="1825026" y="3938983"/>
            <a:ext cx="8541948" cy="558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3"/>
              </a:lnSpc>
              <a:spcBef>
                <a:spcPct val="0"/>
              </a:spcBef>
            </a:pPr>
            <a:r>
              <a:rPr lang="pl-PL" sz="3259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Artur Badyda</a:t>
            </a:r>
            <a:endParaRPr lang="en-US" sz="3259" dirty="0">
              <a:solidFill>
                <a:srgbClr val="0F4662"/>
              </a:solidFill>
              <a:latin typeface="+mj-lt"/>
              <a:ea typeface="Quicksand"/>
              <a:cs typeface="Quicksand"/>
              <a:sym typeface="Quicksan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766502" y="4688046"/>
            <a:ext cx="4658997" cy="35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1"/>
              </a:lnSpc>
              <a:spcBef>
                <a:spcPct val="0"/>
              </a:spcBef>
            </a:pPr>
            <a:r>
              <a:rPr lang="en-GB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Krak</a:t>
            </a:r>
            <a:r>
              <a:rPr lang="pl-PL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ów</a:t>
            </a:r>
            <a:r>
              <a:rPr lang="en-GB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, </a:t>
            </a:r>
            <a:r>
              <a:rPr lang="pl-PL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28 października</a:t>
            </a:r>
            <a:r>
              <a:rPr lang="en-GB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 202</a:t>
            </a:r>
            <a:r>
              <a:rPr lang="pl-PL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6</a:t>
            </a:r>
            <a:endParaRPr lang="en-GB" sz="2094" dirty="0">
              <a:solidFill>
                <a:srgbClr val="0F4662"/>
              </a:solidFill>
              <a:latin typeface="+mj-lt"/>
              <a:ea typeface="Quicksand"/>
              <a:cs typeface="Quicksand"/>
              <a:sym typeface="Quicksand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3764495" y="538595"/>
            <a:ext cx="1979236" cy="294411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3" descr="Logo02">
            <a:extLst>
              <a:ext uri="{FF2B5EF4-FFF2-40B4-BE49-F238E27FC236}">
                <a16:creationId xmlns:a16="http://schemas.microsoft.com/office/drawing/2014/main" id="{12605729-BFB6-0A31-C167-4857E8D66D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800" y="5539488"/>
            <a:ext cx="1151108" cy="109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PW-g-25">
            <a:extLst>
              <a:ext uri="{FF2B5EF4-FFF2-40B4-BE49-F238E27FC236}">
                <a16:creationId xmlns:a16="http://schemas.microsoft.com/office/drawing/2014/main" id="{36BE28FF-8C62-E2DE-83C1-5EDFB1EDC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68475" y="5539488"/>
            <a:ext cx="1091456" cy="10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82923" y="434601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Konflikty interesów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/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C649E2A-CB99-06C9-1409-05FB197BE4BF}"/>
              </a:ext>
            </a:extLst>
          </p:cNvPr>
          <p:cNvSpPr txBox="1"/>
          <p:nvPr/>
        </p:nvSpPr>
        <p:spPr>
          <a:xfrm>
            <a:off x="685800" y="1628346"/>
            <a:ext cx="8610601" cy="3354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defRPr/>
            </a:pPr>
            <a:r>
              <a:rPr lang="pl-PL" sz="2133" dirty="0">
                <a:solidFill>
                  <a:srgbClr val="0F4662"/>
                </a:solidFill>
                <a:latin typeface="+mj-lt"/>
              </a:rPr>
              <a:t>Deklaruję brak konfliktów interesów związanych z prezentowanym materiałem</a:t>
            </a:r>
            <a:endParaRPr lang="en-GB" sz="2133" dirty="0">
              <a:solidFill>
                <a:srgbClr val="0F4662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/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8"/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Jakość powietrza – globalny problem dla zdrowia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85800" y="1628346"/>
            <a:ext cx="8710129" cy="36474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Zła jakość powietrza stanowi poważny problem w skali globalnej </a:t>
            </a:r>
          </a:p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Według Światowej Organizacji Zdrowia zanieczyszczenie powietrza jest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najważniejszym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środowiskowym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zagrożeniem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dla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zdrowia człowieka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(w tym w szczególności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zdrowia dzieci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) </a:t>
            </a:r>
          </a:p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Jest to również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drugi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co do wielkości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czynnik ryzyka chorób niezakaźnych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którego zwalczanie jest kluczowe dla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ochrony zdrowia publicznego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Oddychanie zanieczyszczonym powietrzem stanowi również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czwarty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najważniejszy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czynnik ryzyka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przyczyniający się do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przedwczesnych zgonów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b="1" dirty="0">
                <a:solidFill>
                  <a:srgbClr val="FF0000"/>
                </a:solidFill>
                <a:latin typeface="+mj-lt"/>
              </a:rPr>
              <a:t>99% !!!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światowej populacji zamieszkującej zarówno miasta, jak i tereny wiejskie, żyje </a:t>
            </a:r>
            <a:br>
              <a:rPr lang="pl-PL" sz="1867" dirty="0">
                <a:solidFill>
                  <a:srgbClr val="0F4662"/>
                </a:solidFill>
                <a:latin typeface="+mj-lt"/>
              </a:rPr>
            </a:br>
            <a:r>
              <a:rPr lang="pl-PL" sz="1867" dirty="0">
                <a:solidFill>
                  <a:srgbClr val="0F4662"/>
                </a:solidFill>
                <a:latin typeface="+mj-lt"/>
              </a:rPr>
              <a:t>w warunkach niedotrzymania standardów jakości powietrza zalecanych przez WHO*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9023603E-92CA-F270-5AF2-9FCD268AA44D}"/>
              </a:ext>
            </a:extLst>
          </p:cNvPr>
          <p:cNvSpPr txBox="1"/>
          <p:nvPr/>
        </p:nvSpPr>
        <p:spPr>
          <a:xfrm>
            <a:off x="6096000" y="5609076"/>
            <a:ext cx="3012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na podstawie danych z 2019 roku</a:t>
            </a:r>
            <a:endParaRPr lang="en-GB" sz="1600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2D55D7B-7E17-DD42-3796-13FE75AE99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928" y="1337552"/>
            <a:ext cx="2796071" cy="419410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D847C-4CC0-7337-C430-C349B9165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F1ABF73-281E-B51A-EB29-58B9C30232C4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A90D213-A5C0-67EC-C666-9C35244C8223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18DF4E0-FD92-7638-B709-BC00566847A9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2EC0418C-DC6B-9108-B520-AD8421C684BC}"/>
              </a:ext>
            </a:extLst>
          </p:cNvPr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C545FE4-2677-B0CE-2382-2F0A06C4CD88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Jakość powietrza – globalny problem dla zdrowia 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4A53FC6-DDE9-1164-976C-61CBBB00EB7B}"/>
              </a:ext>
            </a:extLst>
          </p:cNvPr>
          <p:cNvSpPr txBox="1"/>
          <p:nvPr/>
        </p:nvSpPr>
        <p:spPr>
          <a:xfrm>
            <a:off x="685800" y="1628346"/>
            <a:ext cx="8710129" cy="28523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Zanieczyszczenie powietrza, jako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kluczowy czynnik środowiskowy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zagrażający zdrowiu, stanowi problem dotykający zarówno krajów o niskich, średnich, jak i wysokich poziomach dochodów </a:t>
            </a:r>
          </a:p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Niemniej jednak w skali globalnej sytuacja w zakresie jakości powietrza, jak również skutków zdrowotnych jest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silnie zróżnicowana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WHO szacuje również, że w skali globalnej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6,6 mln* przedwczesnych zgonów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można przypisać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zanieczyszczeniu powietrza atmosferycznego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oraz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powietrza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we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wnętrzach pomieszczeń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84D8AB8-04E3-617F-DC22-DF8B44A689CB}"/>
              </a:ext>
            </a:extLst>
          </p:cNvPr>
          <p:cNvSpPr txBox="1"/>
          <p:nvPr/>
        </p:nvSpPr>
        <p:spPr>
          <a:xfrm>
            <a:off x="6096000" y="5609076"/>
            <a:ext cx="30128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na podstawie danych z 2021 roku</a:t>
            </a:r>
            <a:endParaRPr lang="en-GB" sz="1600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E41BAB09-9D06-C421-25A3-655D0A69F3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926" y="1337551"/>
            <a:ext cx="2796071" cy="419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01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E4C5C-93BB-475A-F98A-0AD85FA1E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Obraz 38">
            <a:extLst>
              <a:ext uri="{FF2B5EF4-FFF2-40B4-BE49-F238E27FC236}">
                <a16:creationId xmlns:a16="http://schemas.microsoft.com/office/drawing/2014/main" id="{246CF2CB-6C18-8517-1A9D-E91BEF6C18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84"/>
          <a:stretch>
            <a:fillRect/>
          </a:stretch>
        </p:blipFill>
        <p:spPr>
          <a:xfrm>
            <a:off x="1" y="7"/>
            <a:ext cx="9956799" cy="6857993"/>
          </a:xfrm>
          <a:prstGeom prst="rect">
            <a:avLst/>
          </a:prstGeom>
        </p:spPr>
      </p:pic>
      <p:sp>
        <p:nvSpPr>
          <p:cNvPr id="13" name="Freeform 13">
            <a:extLst>
              <a:ext uri="{FF2B5EF4-FFF2-40B4-BE49-F238E27FC236}">
                <a16:creationId xmlns:a16="http://schemas.microsoft.com/office/drawing/2014/main" id="{A8D76483-F928-0545-C995-47BF2F06F18B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AB950E64-2067-C327-3608-711D914B574D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56" name="TextBox 8">
            <a:extLst>
              <a:ext uri="{FF2B5EF4-FFF2-40B4-BE49-F238E27FC236}">
                <a16:creationId xmlns:a16="http://schemas.microsoft.com/office/drawing/2014/main" id="{FC46D13D-7E02-667A-C5BC-2BB3C35D518E}"/>
              </a:ext>
            </a:extLst>
          </p:cNvPr>
          <p:cNvSpPr txBox="1"/>
          <p:nvPr/>
        </p:nvSpPr>
        <p:spPr>
          <a:xfrm>
            <a:off x="685801" y="399806"/>
            <a:ext cx="957579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pl-PL" sz="2933" b="1" i="1" dirty="0">
                <a:solidFill>
                  <a:srgbClr val="FF0000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Jak zatem łączymy komin z naszymi płucami? </a:t>
            </a:r>
          </a:p>
        </p:txBody>
      </p:sp>
    </p:spTree>
    <p:extLst>
      <p:ext uri="{BB962C8B-B14F-4D97-AF65-F5344CB8AC3E}">
        <p14:creationId xmlns:p14="http://schemas.microsoft.com/office/powerpoint/2010/main" val="24852742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AE3C4-BEF2-7578-3B20-3FC1FB5BF0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4E3FD5F6-76D8-2110-674A-F2BAC97CE1CC}"/>
              </a:ext>
            </a:extLst>
          </p:cNvPr>
          <p:cNvSpPr txBox="1"/>
          <p:nvPr/>
        </p:nvSpPr>
        <p:spPr>
          <a:xfrm>
            <a:off x="682923" y="434601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Model DPSIR 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9DC3D33-9C1B-DBD7-7A8C-D6C6C36CEE19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E612888B-BEB0-7DC9-237E-688F7AE05135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71850A4-C166-13E8-4BDE-F39142F5B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939800"/>
            <a:ext cx="9754961" cy="5804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082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F09335-DAD0-0779-4283-4A1AC61AF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>
            <a:extLst>
              <a:ext uri="{FF2B5EF4-FFF2-40B4-BE49-F238E27FC236}">
                <a16:creationId xmlns:a16="http://schemas.microsoft.com/office/drawing/2014/main" id="{8BEFD750-8F42-497D-9FDC-A5157DD36C34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43C6A90D-3971-3426-83AB-1D984F36D08E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7" name="Obraz 6" descr="Obraz zawierający na wolnym powietrzu, mgła, tekst, pojazd&#10;&#10;Zawartość wygenerowana przez AI może być niepoprawna.">
            <a:extLst>
              <a:ext uri="{FF2B5EF4-FFF2-40B4-BE49-F238E27FC236}">
                <a16:creationId xmlns:a16="http://schemas.microsoft.com/office/drawing/2014/main" id="{A71D553A-A7F3-C858-0B60-D79FE17C5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05" y="1199068"/>
            <a:ext cx="3968749" cy="2229933"/>
          </a:xfrm>
          <a:prstGeom prst="rect">
            <a:avLst/>
          </a:prstGeom>
        </p:spPr>
      </p:pic>
      <p:pic>
        <p:nvPicPr>
          <p:cNvPr id="12" name="Obraz 11" descr="Obraz zawierający budynek, dach, na wolnym powietrzu, okno&#10;&#10;Zawartość wygenerowana przez AI może być niepoprawna.">
            <a:extLst>
              <a:ext uri="{FF2B5EF4-FFF2-40B4-BE49-F238E27FC236}">
                <a16:creationId xmlns:a16="http://schemas.microsoft.com/office/drawing/2014/main" id="{02F051FC-0693-CE4E-2CA1-35350DD0CB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3550477"/>
            <a:ext cx="4496942" cy="2802671"/>
          </a:xfrm>
          <a:prstGeom prst="rect">
            <a:avLst/>
          </a:prstGeom>
        </p:spPr>
      </p:pic>
      <p:pic>
        <p:nvPicPr>
          <p:cNvPr id="16" name="Obraz 15" descr="Obraz zawierający niebo, na wolnym powietrzu, chmura, samolot&#10;&#10;Zawartość wygenerowana przez AI może być niepoprawna.">
            <a:extLst>
              <a:ext uri="{FF2B5EF4-FFF2-40B4-BE49-F238E27FC236}">
                <a16:creationId xmlns:a16="http://schemas.microsoft.com/office/drawing/2014/main" id="{4301E1FC-7C85-3C20-A560-E571265B6F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041" y="1593903"/>
            <a:ext cx="2590800" cy="1724059"/>
          </a:xfrm>
          <a:prstGeom prst="rect">
            <a:avLst/>
          </a:prstGeom>
        </p:spPr>
      </p:pic>
      <p:pic>
        <p:nvPicPr>
          <p:cNvPr id="19" name="Obraz 18" descr="Obraz zawierający niebo, chmura, na wolnym powietrzu, budynek&#10;&#10;Zawartość wygenerowana przez AI może być niepoprawna.">
            <a:extLst>
              <a:ext uri="{FF2B5EF4-FFF2-40B4-BE49-F238E27FC236}">
                <a16:creationId xmlns:a16="http://schemas.microsoft.com/office/drawing/2014/main" id="{695D0AD7-709C-09A2-2BE1-F5B40CC153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2416" y="881955"/>
            <a:ext cx="3516161" cy="2116997"/>
          </a:xfrm>
          <a:prstGeom prst="rect">
            <a:avLst/>
          </a:prstGeom>
        </p:spPr>
      </p:pic>
      <p:pic>
        <p:nvPicPr>
          <p:cNvPr id="21" name="Obraz 20" descr="Obraz zawierający fabryka, niebo, zanieczyszczenie, budynek&#10;&#10;Zawartość wygenerowana przez AI może być niepoprawna.">
            <a:extLst>
              <a:ext uri="{FF2B5EF4-FFF2-40B4-BE49-F238E27FC236}">
                <a16:creationId xmlns:a16="http://schemas.microsoft.com/office/drawing/2014/main" id="{3FD24269-F1ED-8D2F-0DFB-C425820055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342" y="3393786"/>
            <a:ext cx="3575373" cy="2228313"/>
          </a:xfrm>
          <a:prstGeom prst="rect">
            <a:avLst/>
          </a:prstGeom>
        </p:spPr>
      </p:pic>
      <p:pic>
        <p:nvPicPr>
          <p:cNvPr id="23" name="Obraz 22" descr="Obraz zawierający chmura, natura, na wolnym powietrzu, góra&#10;&#10;Zawartość wygenerowana przez AI może być niepoprawna.">
            <a:extLst>
              <a:ext uri="{FF2B5EF4-FFF2-40B4-BE49-F238E27FC236}">
                <a16:creationId xmlns:a16="http://schemas.microsoft.com/office/drawing/2014/main" id="{05DCE3F9-50B1-719D-A223-1C78EEA620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812" y="863201"/>
            <a:ext cx="3764577" cy="2819799"/>
          </a:xfrm>
          <a:prstGeom prst="rect">
            <a:avLst/>
          </a:prstGeom>
        </p:spPr>
      </p:pic>
      <p:pic>
        <p:nvPicPr>
          <p:cNvPr id="25" name="Obraz 24" descr="Obraz zawierający na wolnym powietrzu, zanieczyszczenie, ogień, niekontrolowany ogień&#10;&#10;Zawartość wygenerowana przez AI może być niepoprawna.">
            <a:extLst>
              <a:ext uri="{FF2B5EF4-FFF2-40B4-BE49-F238E27FC236}">
                <a16:creationId xmlns:a16="http://schemas.microsoft.com/office/drawing/2014/main" id="{E1939AE7-18F7-354A-5FF7-31EAD17DAC5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836" y="3986824"/>
            <a:ext cx="3764577" cy="2062441"/>
          </a:xfrm>
          <a:prstGeom prst="rect">
            <a:avLst/>
          </a:prstGeom>
        </p:spPr>
      </p:pic>
      <p:pic>
        <p:nvPicPr>
          <p:cNvPr id="27" name="Obraz 26" descr="Obraz zawierający niebo, chmura, na wolnym powietrzu, dym&#10;&#10;Zawartość wygenerowana przez AI może być niepoprawna.">
            <a:extLst>
              <a:ext uri="{FF2B5EF4-FFF2-40B4-BE49-F238E27FC236}">
                <a16:creationId xmlns:a16="http://schemas.microsoft.com/office/drawing/2014/main" id="{46DCC1A0-2BDB-E955-877F-DBDEEDD8D65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145" y="5105400"/>
            <a:ext cx="2287735" cy="1522384"/>
          </a:xfrm>
          <a:prstGeom prst="rect">
            <a:avLst/>
          </a:prstGeom>
        </p:spPr>
      </p:pic>
      <p:pic>
        <p:nvPicPr>
          <p:cNvPr id="29" name="Obraz 28" descr="Obraz zawierający niebo, na wolnym powietrzu, samolot, transport&#10;&#10;Zawartość wygenerowana przez AI może być niepoprawna.">
            <a:extLst>
              <a:ext uri="{FF2B5EF4-FFF2-40B4-BE49-F238E27FC236}">
                <a16:creationId xmlns:a16="http://schemas.microsoft.com/office/drawing/2014/main" id="{9050E63B-5C7A-3602-737C-EF873AA1CC0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3684" y="5172035"/>
            <a:ext cx="2539314" cy="1689798"/>
          </a:xfrm>
          <a:prstGeom prst="rect">
            <a:avLst/>
          </a:prstGeom>
        </p:spPr>
      </p:pic>
      <p:sp>
        <p:nvSpPr>
          <p:cNvPr id="3" name="TextBox 8">
            <a:extLst>
              <a:ext uri="{FF2B5EF4-FFF2-40B4-BE49-F238E27FC236}">
                <a16:creationId xmlns:a16="http://schemas.microsoft.com/office/drawing/2014/main" id="{8AE7963F-CCA6-9333-9C92-3E66FB2D36D5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Źródła emisji zanieczyszczeń do powietrza </a:t>
            </a:r>
            <a:endParaRPr lang="en-GB" sz="2933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  <p:extLst>
      <p:ext uri="{BB962C8B-B14F-4D97-AF65-F5344CB8AC3E}">
        <p14:creationId xmlns:p14="http://schemas.microsoft.com/office/powerpoint/2010/main" val="1567369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8864B-BF0D-F236-3CE1-999D227436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B2A9E3F-B83E-EDC8-5900-23BD5F4B9D21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3362710-CDDF-9C26-D5C2-C3C911FCC41A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7BF72D4-B99C-D6AC-7CF3-D1F32E2D1920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716F2EE8-C054-A650-EA02-2F10DD5A4D7A}"/>
              </a:ext>
            </a:extLst>
          </p:cNvPr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124201B9-3D4A-1677-32D3-545112B189D8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Najważniejsze źródła emisji zanieczyszczeń w Polsce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C2517D12-818F-A845-89D5-BC536C2F495B}"/>
              </a:ext>
            </a:extLst>
          </p:cNvPr>
          <p:cNvSpPr txBox="1"/>
          <p:nvPr/>
        </p:nvSpPr>
        <p:spPr>
          <a:xfrm>
            <a:off x="685800" y="1628346"/>
            <a:ext cx="8610601" cy="2057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Źródła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komunalno-bytowe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odpowiadają za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przeważającą część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emisji kluczowych dla zdrowia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zanieczyszczeń powietrza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GB" sz="1867" dirty="0">
                <a:solidFill>
                  <a:srgbClr val="0F4662"/>
                </a:solidFill>
                <a:latin typeface="+mj-lt"/>
              </a:rPr>
              <a:t>6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4,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3%*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całkowitej emisji pyłów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PM</a:t>
            </a:r>
            <a:r>
              <a:rPr lang="en-GB" sz="1867" baseline="-25000" dirty="0">
                <a:solidFill>
                  <a:srgbClr val="0F4662"/>
                </a:solidFill>
                <a:latin typeface="+mj-lt"/>
              </a:rPr>
              <a:t>10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(średnia dla UE-27 – 39,8%*) </a:t>
            </a:r>
            <a:endParaRPr lang="en-GB" sz="1867" dirty="0">
              <a:solidFill>
                <a:srgbClr val="0F4662"/>
              </a:solidFill>
              <a:latin typeface="+mj-lt"/>
            </a:endParaRP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GB" sz="1867" dirty="0">
                <a:solidFill>
                  <a:srgbClr val="0F4662"/>
                </a:solidFill>
                <a:latin typeface="+mj-lt"/>
              </a:rPr>
              <a:t>8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3,5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%*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całkowitej emisji pyłów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PM</a:t>
            </a:r>
            <a:r>
              <a:rPr lang="en-GB" sz="1867" baseline="-25000" dirty="0">
                <a:solidFill>
                  <a:srgbClr val="0F4662"/>
                </a:solidFill>
                <a:latin typeface="+mj-lt"/>
              </a:rPr>
              <a:t>2</a:t>
            </a:r>
            <a:r>
              <a:rPr lang="pl-PL" sz="1867" baseline="-25000" dirty="0">
                <a:solidFill>
                  <a:srgbClr val="0F4662"/>
                </a:solidFill>
                <a:latin typeface="+mj-lt"/>
              </a:rPr>
              <a:t>,</a:t>
            </a:r>
            <a:r>
              <a:rPr lang="en-GB" sz="1867" baseline="-25000" dirty="0">
                <a:solidFill>
                  <a:srgbClr val="0F4662"/>
                </a:solidFill>
                <a:latin typeface="+mj-lt"/>
              </a:rPr>
              <a:t>5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(średnia dla UE-27 – 60,8%*) </a:t>
            </a:r>
            <a:endParaRPr lang="en-GB" sz="1867" dirty="0">
              <a:solidFill>
                <a:srgbClr val="0F4662"/>
              </a:solidFill>
              <a:latin typeface="+mj-lt"/>
            </a:endParaRP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7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,7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%*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całkowitej emisji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CO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(średnia dla UE-27 – 25,2%*) </a:t>
            </a:r>
            <a:endParaRPr lang="en-GB" sz="1867" dirty="0">
              <a:solidFill>
                <a:srgbClr val="0F4662"/>
              </a:solidFill>
              <a:latin typeface="+mj-lt"/>
            </a:endParaRP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GB" sz="1867" dirty="0">
                <a:solidFill>
                  <a:srgbClr val="0F4662"/>
                </a:solidFill>
                <a:latin typeface="+mj-lt"/>
              </a:rPr>
              <a:t>96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,0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%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/92,4%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*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całkowitej emisji </a:t>
            </a:r>
            <a:r>
              <a:rPr lang="pl-PL" sz="1867" dirty="0" err="1">
                <a:solidFill>
                  <a:srgbClr val="0F4662"/>
                </a:solidFill>
                <a:latin typeface="+mj-lt"/>
              </a:rPr>
              <a:t>BaP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/WWA (średnia dla UE-27 – 89,7%/81,9%*) </a:t>
            </a:r>
            <a:endParaRPr lang="en-GB" sz="1867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433392CB-7D9B-802B-4EB2-4D3AC47B87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928" y="4800600"/>
            <a:ext cx="2796071" cy="181022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A43A385-67FB-043B-CA84-5B5A8C95918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929" y="2894435"/>
            <a:ext cx="2796071" cy="153588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DD9EAC77-A046-F652-425F-41BDAF90B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928" y="871660"/>
            <a:ext cx="2796072" cy="1652494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9458D613-FF28-E766-A2FF-C4907544451A}"/>
              </a:ext>
            </a:extLst>
          </p:cNvPr>
          <p:cNvSpPr txBox="1"/>
          <p:nvPr/>
        </p:nvSpPr>
        <p:spPr>
          <a:xfrm>
            <a:off x="3708400" y="6150589"/>
            <a:ext cx="568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zgodnie z danymi 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EEA National air pollutant emissions data viewer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algn="r"/>
            <a:r>
              <a:rPr lang="en-GB" sz="1200" dirty="0">
                <a:solidFill>
                  <a:srgbClr val="0F4662"/>
                </a:solidFill>
                <a:latin typeface="+mj-lt"/>
              </a:rPr>
              <a:t>https://www.eea.europa.eu/en/topics/in-depth/</a:t>
            </a:r>
            <a:br>
              <a:rPr lang="pl-PL" sz="1200" dirty="0">
                <a:solidFill>
                  <a:srgbClr val="0F4662"/>
                </a:solidFill>
                <a:latin typeface="+mj-lt"/>
              </a:rPr>
            </a:br>
            <a:r>
              <a:rPr lang="en-GB" sz="1200" dirty="0">
                <a:solidFill>
                  <a:srgbClr val="0F4662"/>
                </a:solidFill>
                <a:latin typeface="+mj-lt"/>
              </a:rPr>
              <a:t>air-pollution/air-pollutant-emissions-data-viewer-1990-2024</a:t>
            </a:r>
          </a:p>
        </p:txBody>
      </p:sp>
    </p:spTree>
    <p:extLst>
      <p:ext uri="{BB962C8B-B14F-4D97-AF65-F5344CB8AC3E}">
        <p14:creationId xmlns:p14="http://schemas.microsoft.com/office/powerpoint/2010/main" val="1718583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1F47C-2580-67E8-DB78-D04E01332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B923906-073A-6506-4103-19112FEB7F6A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62ECDD5-83F2-23FF-FD1C-65DBE39DD3AD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DBA4082-4BD7-1EB0-070D-964DAC0C9D37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4A0C6E6-B73F-CCED-A9CB-CD79AF9C095F}"/>
              </a:ext>
            </a:extLst>
          </p:cNvPr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5C4E21A9-225B-DF59-B33D-E02432668E42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Najważniejsze źródła emisji zanieczyszczeń w Polsce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34117658-CE63-CD82-1E9C-49455C0F375B}"/>
              </a:ext>
            </a:extLst>
          </p:cNvPr>
          <p:cNvSpPr txBox="1"/>
          <p:nvPr/>
        </p:nvSpPr>
        <p:spPr>
          <a:xfrm>
            <a:off x="685800" y="1628346"/>
            <a:ext cx="8610601" cy="41421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Choć ostatnie lata przyniosły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wyraźny spadek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liczby budynków mieszkalnych wykorzystujących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paliwa stałe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jako podstawowe źródło energii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(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redukcja z </a:t>
            </a:r>
            <a:r>
              <a:rPr lang="en-GB" sz="1867" b="1" dirty="0">
                <a:solidFill>
                  <a:srgbClr val="FF0000"/>
                </a:solidFill>
                <a:latin typeface="+mj-lt"/>
              </a:rPr>
              <a:t>83%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w 2014 roku d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o </a:t>
            </a:r>
            <a:r>
              <a:rPr lang="en-GB" sz="1867" b="1" dirty="0">
                <a:solidFill>
                  <a:srgbClr val="FF0000"/>
                </a:solidFill>
                <a:latin typeface="+mj-lt"/>
              </a:rPr>
              <a:t>61%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w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2023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roku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)...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en-GB" sz="1867" dirty="0">
                <a:solidFill>
                  <a:srgbClr val="0F4662"/>
                </a:solidFill>
                <a:latin typeface="+mj-lt"/>
              </a:rPr>
              <a:t>...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nadal szacuje się, że ok. </a:t>
            </a:r>
            <a:r>
              <a:rPr lang="en-GB" sz="1867" b="1" dirty="0">
                <a:solidFill>
                  <a:srgbClr val="FF0000"/>
                </a:solidFill>
                <a:latin typeface="+mj-lt"/>
              </a:rPr>
              <a:t>38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-</a:t>
            </a:r>
            <a:r>
              <a:rPr lang="en-GB" sz="1867" b="1" dirty="0">
                <a:solidFill>
                  <a:srgbClr val="FF0000"/>
                </a:solidFill>
                <a:latin typeface="+mj-lt"/>
              </a:rPr>
              <a:t>50%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gospodarstw domowych w Polsce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wykorzystuje przestarzałe źródła ciepła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Oznacza to, że do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pilnej wymiany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pozostaje pomiędzy 2 250 000 a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3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000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  <a:r>
              <a:rPr lang="en-GB" sz="1867" dirty="0">
                <a:solidFill>
                  <a:srgbClr val="0F4662"/>
                </a:solidFill>
                <a:latin typeface="+mj-lt"/>
              </a:rPr>
              <a:t>000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kotłów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na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paliwa stałe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które nie spełniają wymogów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uchwał antysmogowych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obowiązujących </a:t>
            </a:r>
            <a:br>
              <a:rPr lang="pl-PL" sz="1867" dirty="0">
                <a:solidFill>
                  <a:srgbClr val="0F4662"/>
                </a:solidFill>
                <a:latin typeface="+mj-lt"/>
              </a:rPr>
            </a:br>
            <a:r>
              <a:rPr lang="pl-PL" sz="1867" dirty="0">
                <a:solidFill>
                  <a:srgbClr val="0F4662"/>
                </a:solidFill>
                <a:latin typeface="+mj-lt"/>
              </a:rPr>
              <a:t>w większości województw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Dodatkowym wyzwaniem jest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niedostateczna termoizolacja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budynków </a:t>
            </a:r>
          </a:p>
          <a:p>
            <a:pPr marL="533427" lvl="1" indent="-228611" algn="just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733" dirty="0">
                <a:solidFill>
                  <a:srgbClr val="0F4662"/>
                </a:solidFill>
                <a:latin typeface="+mj-lt"/>
              </a:rPr>
              <a:t>W około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30%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 budynków jednorodzinnych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brakuje izolacji ścian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, zaś w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33%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izolacji stropów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533427" lvl="1" indent="-228611" algn="just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733" dirty="0">
                <a:solidFill>
                  <a:srgbClr val="0F4662"/>
                </a:solidFill>
                <a:latin typeface="+mj-lt"/>
              </a:rPr>
              <a:t>W domach korzystających z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przestarzałych źródeł ciepła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 odsetki te wynoszą odpowiednio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40%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 i </a:t>
            </a:r>
            <a:r>
              <a:rPr lang="pl-PL" sz="1733" b="1" dirty="0">
                <a:solidFill>
                  <a:srgbClr val="FF0000"/>
                </a:solidFill>
                <a:latin typeface="+mj-lt"/>
              </a:rPr>
              <a:t>45%</a:t>
            </a:r>
            <a:r>
              <a:rPr lang="pl-PL" sz="1733" dirty="0">
                <a:solidFill>
                  <a:srgbClr val="0F4662"/>
                </a:solidFill>
                <a:latin typeface="+mj-lt"/>
              </a:rPr>
              <a:t> 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5B49306B-5C8D-425C-2611-8A719A355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928" y="4800600"/>
            <a:ext cx="2796071" cy="1810229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56665A5B-3079-697F-EADF-38400EAE72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929" y="2894435"/>
            <a:ext cx="2796071" cy="153588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3B053463-92D5-DFFC-2470-27A30828F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5928" y="871660"/>
            <a:ext cx="2796072" cy="1652494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2328FB80-FE3F-B8C1-0D28-7272AC14D4EF}"/>
              </a:ext>
            </a:extLst>
          </p:cNvPr>
          <p:cNvSpPr txBox="1"/>
          <p:nvPr/>
        </p:nvSpPr>
        <p:spPr>
          <a:xfrm>
            <a:off x="3556000" y="6150589"/>
            <a:ext cx="584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na podstawie: </a:t>
            </a:r>
            <a:r>
              <a:rPr lang="pl-PL" sz="1600" i="1" dirty="0">
                <a:solidFill>
                  <a:srgbClr val="0F4662"/>
                </a:solidFill>
                <a:latin typeface="+mj-lt"/>
              </a:rPr>
              <a:t>Zmiany w ogrzewaniu i stanie energetycznym domów jednorodzinnych w Polsce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. Instytut Ekonomii Środowiska, 2024</a:t>
            </a:r>
          </a:p>
        </p:txBody>
      </p:sp>
    </p:spTree>
    <p:extLst>
      <p:ext uri="{BB962C8B-B14F-4D97-AF65-F5344CB8AC3E}">
        <p14:creationId xmlns:p14="http://schemas.microsoft.com/office/powerpoint/2010/main" val="382666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DD4DA-A66F-E2B6-79C1-4E2A616C8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F6BB9380-D22C-2D7E-F205-E93FC5E4C731}"/>
              </a:ext>
            </a:extLst>
          </p:cNvPr>
          <p:cNvSpPr txBox="1"/>
          <p:nvPr/>
        </p:nvSpPr>
        <p:spPr>
          <a:xfrm>
            <a:off x="682923" y="434601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Zmiany emisji zanieczyszczeń w sektorze komunalno-bytowym 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1AD14D9F-FFD8-7CF3-9D57-482CC4593BC9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7E221DA-866D-E5A7-8D47-A22F520AB14E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835CE5C-0C25-5E50-57EA-F9B8BD82A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939800"/>
            <a:ext cx="4407856" cy="2879661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C700B3F-EEBD-16B1-D2DB-658F0A807D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81" y="3894389"/>
            <a:ext cx="4408375" cy="2880000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4F3A38C-BF81-E0F3-D0C5-D416DA97B2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469" y="939800"/>
            <a:ext cx="4408375" cy="2880000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ECA04087-E7F5-9BA0-C3CE-A3024A27C4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3949" y="3894389"/>
            <a:ext cx="4408375" cy="2880000"/>
          </a:xfrm>
          <a:prstGeom prst="rect">
            <a:avLst/>
          </a:prstGeom>
        </p:spPr>
      </p:pic>
      <p:sp>
        <p:nvSpPr>
          <p:cNvPr id="24" name="pole tekstowe 23">
            <a:extLst>
              <a:ext uri="{FF2B5EF4-FFF2-40B4-BE49-F238E27FC236}">
                <a16:creationId xmlns:a16="http://schemas.microsoft.com/office/drawing/2014/main" id="{920BC7DF-6C32-B78B-EFD3-E4EB9964B59B}"/>
              </a:ext>
            </a:extLst>
          </p:cNvPr>
          <p:cNvSpPr txBox="1"/>
          <p:nvPr/>
        </p:nvSpPr>
        <p:spPr>
          <a:xfrm>
            <a:off x="9652000" y="2717800"/>
            <a:ext cx="24465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EEA National air pollutant emissions data viewer</a:t>
            </a:r>
            <a:endParaRPr lang="pl-PL" sz="1600" dirty="0">
              <a:solidFill>
                <a:srgbClr val="0F4662"/>
              </a:solidFill>
              <a:latin typeface="+mj-lt"/>
            </a:endParaRPr>
          </a:p>
          <a:p>
            <a:br>
              <a:rPr lang="en-GB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https://www.eea.europa.eu/en/topics/in-depth/</a:t>
            </a:r>
            <a:br>
              <a:rPr lang="en-GB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air-pollution/air-pollutant-emissions-data-viewer-1990-2024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588A4FFA-77EC-0F20-E5B9-FBD31A4F74E5}"/>
              </a:ext>
            </a:extLst>
          </p:cNvPr>
          <p:cNvSpPr txBox="1"/>
          <p:nvPr/>
        </p:nvSpPr>
        <p:spPr>
          <a:xfrm>
            <a:off x="3556000" y="10414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chemeClr val="accent2"/>
                </a:solidFill>
              </a:rPr>
              <a:t>30,6% ↘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A8E225BA-09DD-DACD-904F-3D0C0616FEC8}"/>
              </a:ext>
            </a:extLst>
          </p:cNvPr>
          <p:cNvSpPr txBox="1"/>
          <p:nvPr/>
        </p:nvSpPr>
        <p:spPr>
          <a:xfrm>
            <a:off x="3556000" y="13869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chemeClr val="accent2"/>
                </a:solidFill>
              </a:rPr>
              <a:t>25,2% ↘</a:t>
            </a:r>
          </a:p>
        </p:txBody>
      </p:sp>
      <p:sp>
        <p:nvSpPr>
          <p:cNvPr id="31" name="pole tekstowe 30">
            <a:extLst>
              <a:ext uri="{FF2B5EF4-FFF2-40B4-BE49-F238E27FC236}">
                <a16:creationId xmlns:a16="http://schemas.microsoft.com/office/drawing/2014/main" id="{5870AE16-1480-5D34-C8C9-F076F0B608DA}"/>
              </a:ext>
            </a:extLst>
          </p:cNvPr>
          <p:cNvSpPr txBox="1"/>
          <p:nvPr/>
        </p:nvSpPr>
        <p:spPr>
          <a:xfrm>
            <a:off x="8077200" y="1109246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FFC000"/>
                </a:solidFill>
              </a:rPr>
              <a:t>45,6% ↘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17CFD530-290D-275A-FEBA-B29641A2D6B4}"/>
              </a:ext>
            </a:extLst>
          </p:cNvPr>
          <p:cNvSpPr txBox="1"/>
          <p:nvPr/>
        </p:nvSpPr>
        <p:spPr>
          <a:xfrm>
            <a:off x="8077200" y="1454746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FFC000"/>
                </a:solidFill>
              </a:rPr>
              <a:t>44,5% ↘</a:t>
            </a:r>
          </a:p>
        </p:txBody>
      </p:sp>
      <p:sp>
        <p:nvSpPr>
          <p:cNvPr id="33" name="pole tekstowe 32">
            <a:extLst>
              <a:ext uri="{FF2B5EF4-FFF2-40B4-BE49-F238E27FC236}">
                <a16:creationId xmlns:a16="http://schemas.microsoft.com/office/drawing/2014/main" id="{F440F7FB-A312-EE02-162F-8F081E44BEC6}"/>
              </a:ext>
            </a:extLst>
          </p:cNvPr>
          <p:cNvSpPr txBox="1"/>
          <p:nvPr/>
        </p:nvSpPr>
        <p:spPr>
          <a:xfrm>
            <a:off x="3556000" y="40894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FFC000"/>
                </a:solidFill>
              </a:rPr>
              <a:t>48,1% ↘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74D60EAD-0752-305E-3941-0D1382E4974B}"/>
              </a:ext>
            </a:extLst>
          </p:cNvPr>
          <p:cNvSpPr txBox="1"/>
          <p:nvPr/>
        </p:nvSpPr>
        <p:spPr>
          <a:xfrm>
            <a:off x="8077200" y="40894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FFC000"/>
                </a:solidFill>
              </a:rPr>
              <a:t>48,9% ↘</a:t>
            </a:r>
          </a:p>
        </p:txBody>
      </p:sp>
      <p:pic>
        <p:nvPicPr>
          <p:cNvPr id="40" name="Obraz 39">
            <a:extLst>
              <a:ext uri="{FF2B5EF4-FFF2-40B4-BE49-F238E27FC236}">
                <a16:creationId xmlns:a16="http://schemas.microsoft.com/office/drawing/2014/main" id="{0569B48B-ED2C-ADAB-04D9-A897CDB3B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11" y="1098000"/>
            <a:ext cx="8816751" cy="5760000"/>
          </a:xfrm>
          <a:prstGeom prst="rect">
            <a:avLst/>
          </a:prstGeom>
        </p:spPr>
      </p:pic>
      <p:pic>
        <p:nvPicPr>
          <p:cNvPr id="42" name="Obraz 41">
            <a:extLst>
              <a:ext uri="{FF2B5EF4-FFF2-40B4-BE49-F238E27FC236}">
                <a16:creationId xmlns:a16="http://schemas.microsoft.com/office/drawing/2014/main" id="{4AA2F664-C38B-39CF-DF16-22262088A9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11" y="1098000"/>
            <a:ext cx="8816751" cy="5760000"/>
          </a:xfrm>
          <a:prstGeom prst="rect">
            <a:avLst/>
          </a:prstGeom>
        </p:spPr>
      </p:pic>
      <p:pic>
        <p:nvPicPr>
          <p:cNvPr id="44" name="Obraz 43">
            <a:extLst>
              <a:ext uri="{FF2B5EF4-FFF2-40B4-BE49-F238E27FC236}">
                <a16:creationId xmlns:a16="http://schemas.microsoft.com/office/drawing/2014/main" id="{2F530F03-6DE1-98EF-F792-697B781EEE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892" y="1097661"/>
            <a:ext cx="8816751" cy="5760000"/>
          </a:xfrm>
          <a:prstGeom prst="rect">
            <a:avLst/>
          </a:prstGeom>
        </p:spPr>
      </p:pic>
      <p:pic>
        <p:nvPicPr>
          <p:cNvPr id="46" name="Obraz 45">
            <a:extLst>
              <a:ext uri="{FF2B5EF4-FFF2-40B4-BE49-F238E27FC236}">
                <a16:creationId xmlns:a16="http://schemas.microsoft.com/office/drawing/2014/main" id="{9AB983C9-EA7E-9447-0866-6D30F8137E5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373" y="1097321"/>
            <a:ext cx="8816751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30" grpId="0"/>
      <p:bldP spid="31" grpId="0"/>
      <p:bldP spid="32" grpId="0"/>
      <p:bldP spid="33" grpId="0"/>
      <p:bldP spid="3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518FB-8E29-0DEF-50F6-52C0D4DA2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E649C66-FF81-D9B1-3E4F-1252975CC23B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EE2ACA9-3932-9E45-DB69-39736E2E102E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D5B739C-96B5-36B4-7FA2-E6D8A8DE33DE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A8FCB31-71D2-AC7F-CA9E-B4C8BA2AFADE}"/>
              </a:ext>
            </a:extLst>
          </p:cNvPr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215AA654-8E96-AC80-D749-8F8D4D419BAC}"/>
              </a:ext>
            </a:extLst>
          </p:cNvPr>
          <p:cNvSpPr txBox="1"/>
          <p:nvPr/>
        </p:nvSpPr>
        <p:spPr>
          <a:xfrm>
            <a:off x="685800" y="1628346"/>
            <a:ext cx="8610601" cy="2057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b="1" dirty="0">
                <a:solidFill>
                  <a:srgbClr val="FF0000"/>
                </a:solidFill>
                <a:latin typeface="+mj-lt"/>
              </a:rPr>
              <a:t>Transport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odpowiada z kolei za emisję innych rodzajów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zanieczyszczeń powietrza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</a:t>
            </a:r>
            <a:br>
              <a:rPr lang="pl-PL" sz="1867" dirty="0">
                <a:solidFill>
                  <a:srgbClr val="0F4662"/>
                </a:solidFill>
                <a:latin typeface="+mj-lt"/>
              </a:rPr>
            </a:br>
            <a:r>
              <a:rPr lang="pl-PL" sz="1867" dirty="0">
                <a:solidFill>
                  <a:srgbClr val="0F4662"/>
                </a:solidFill>
                <a:latin typeface="+mj-lt"/>
              </a:rPr>
              <a:t>a jego kluczowa rola dotyczy przede wszystkim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41,9%* całkowitej emisji </a:t>
            </a:r>
            <a:r>
              <a:rPr lang="pl-PL" sz="1867" dirty="0" err="1">
                <a:solidFill>
                  <a:srgbClr val="0F4662"/>
                </a:solidFill>
                <a:latin typeface="+mj-lt"/>
              </a:rPr>
              <a:t>NO</a:t>
            </a:r>
            <a:r>
              <a:rPr lang="pl-PL" sz="1867" baseline="-25000" dirty="0" err="1">
                <a:solidFill>
                  <a:srgbClr val="0F4662"/>
                </a:solidFill>
                <a:latin typeface="+mj-lt"/>
              </a:rPr>
              <a:t>x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(średnia dla UE-27 – 50,1%*)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30,7%* całkowitej emisji BC (średnia dla UE-27 – 31,0%*)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75,4%* całkowitej emisji Cu (średnia dla UE-27 – 87,3%*)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35,1%* całkowitej emisji Cr (średnia dla UE-27 – 44,6%*) 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53AFADC-7609-14E5-407A-4A8470321A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5929" y="737997"/>
            <a:ext cx="2796071" cy="106852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BA302B1-3A16-9324-74CF-7EA93CD4F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928" y="2356823"/>
            <a:ext cx="2796072" cy="187042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06AD4533-E766-DA61-2698-2A5CF03422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3296" y="4777545"/>
            <a:ext cx="2796072" cy="1864980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4CE3CC54-33E9-F6B8-B9DA-EAE5E4D2FC55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Najważniejsze źródła emisji zanieczyszczeń w Polsce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F36B577B-AAC0-5001-D492-C54A12124D37}"/>
              </a:ext>
            </a:extLst>
          </p:cNvPr>
          <p:cNvSpPr txBox="1"/>
          <p:nvPr/>
        </p:nvSpPr>
        <p:spPr>
          <a:xfrm>
            <a:off x="3708400" y="6150589"/>
            <a:ext cx="568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zgodnie z danymi 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EEA National air pollutant emissions data viewer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algn="r"/>
            <a:r>
              <a:rPr lang="en-GB" sz="1200" dirty="0">
                <a:solidFill>
                  <a:srgbClr val="0F4662"/>
                </a:solidFill>
                <a:latin typeface="+mj-lt"/>
              </a:rPr>
              <a:t>https://www.eea.europa.eu/en/topics/in-depth/</a:t>
            </a:r>
            <a:br>
              <a:rPr lang="pl-PL" sz="1200" dirty="0">
                <a:solidFill>
                  <a:srgbClr val="0F4662"/>
                </a:solidFill>
                <a:latin typeface="+mj-lt"/>
              </a:rPr>
            </a:br>
            <a:r>
              <a:rPr lang="en-GB" sz="1200" dirty="0">
                <a:solidFill>
                  <a:srgbClr val="0F4662"/>
                </a:solidFill>
                <a:latin typeface="+mj-lt"/>
              </a:rPr>
              <a:t>air-pollution/air-pollutant-emissions-data-viewer-1990-2024</a:t>
            </a:r>
          </a:p>
        </p:txBody>
      </p:sp>
    </p:spTree>
    <p:extLst>
      <p:ext uri="{BB962C8B-B14F-4D97-AF65-F5344CB8AC3E}">
        <p14:creationId xmlns:p14="http://schemas.microsoft.com/office/powerpoint/2010/main" val="3681249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1610D8-7BD2-32D3-A7FF-53E1420F1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4DE2CEE-EA49-E2F5-2C86-06F3340B96BB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2FE0190-56EC-38AF-E7D2-610013CCB487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83B19D6-320E-8EB1-EB2C-0464CCDD9B33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17311A7F-B1B3-C015-5710-57757153C758}"/>
              </a:ext>
            </a:extLst>
          </p:cNvPr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4F6B02F-260C-57A1-801F-8F2BC2CA4513}"/>
              </a:ext>
            </a:extLst>
          </p:cNvPr>
          <p:cNvSpPr txBox="1"/>
          <p:nvPr/>
        </p:nvSpPr>
        <p:spPr>
          <a:xfrm>
            <a:off x="685800" y="1628346"/>
            <a:ext cx="8610601" cy="37884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Na koniec 2025 roku w Polsce zarejestrowanych było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31 956 301* pojazdów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Z tego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24 356 010*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(&gt;76%) to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samochody osobowe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 samych tylko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największych miastach Polski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zarejestrowanych jest 6,67* mln pojazdów, w tym 5,49* mln (&gt;82%) samochodów osobowych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Warszawa 	(1,68* mln / 1,41* mln (83,9%))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Kraków 	(0,63* mln / 0,52* mln (82,7%))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Wrocław 	(0,55* mln / 0,45* mln (82,5%))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Według danych ACEA Polska na tle UE-27 ma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b="1" dirty="0">
                <a:solidFill>
                  <a:srgbClr val="FF0000"/>
                </a:solidFill>
                <a:latin typeface="+mj-lt"/>
              </a:rPr>
              <a:t>Najwyższy wskaźnik zmotoryzowania </a:t>
            </a:r>
            <a:endParaRPr lang="pl-PL" sz="1867" dirty="0">
              <a:solidFill>
                <a:srgbClr val="0F4662"/>
              </a:solidFill>
              <a:latin typeface="+mj-lt"/>
            </a:endParaRPr>
          </a:p>
          <a:p>
            <a:pPr marL="838242" lvl="2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(703** samochody osobowe / 1000 mieszkańców) </a:t>
            </a:r>
          </a:p>
          <a:p>
            <a:pPr marL="533427" lvl="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Jedną 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najstarszych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flot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pojazdów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(14,9** lat) </a:t>
            </a:r>
            <a:endParaRPr lang="en-GB" sz="1867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6D9522B4-D7F5-8B06-2B85-F969B5CB1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95929" y="482600"/>
            <a:ext cx="2786971" cy="3340093"/>
          </a:xfrm>
          <a:prstGeom prst="rect">
            <a:avLst/>
          </a:prstGeom>
        </p:spPr>
      </p:pic>
      <p:sp>
        <p:nvSpPr>
          <p:cNvPr id="10" name="TextBox 8">
            <a:extLst>
              <a:ext uri="{FF2B5EF4-FFF2-40B4-BE49-F238E27FC236}">
                <a16:creationId xmlns:a16="http://schemas.microsoft.com/office/drawing/2014/main" id="{3D2187A8-9165-6727-AD07-F3FD09A7DFE1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Najważniejsze źródła emisji zanieczyszczeń w Polsce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769A3AE-25E9-14A9-BBF2-F91451D5E0DA}"/>
              </a:ext>
            </a:extLst>
          </p:cNvPr>
          <p:cNvSpPr txBox="1"/>
          <p:nvPr/>
        </p:nvSpPr>
        <p:spPr>
          <a:xfrm>
            <a:off x="7162800" y="5715001"/>
            <a:ext cx="223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zgodnie z danymi GUS</a:t>
            </a:r>
          </a:p>
          <a:p>
            <a:pPr algn="r"/>
            <a:r>
              <a:rPr lang="en-GB" sz="1200" dirty="0">
                <a:solidFill>
                  <a:srgbClr val="0F4662"/>
                </a:solidFill>
                <a:latin typeface="+mj-lt"/>
              </a:rPr>
              <a:t>http://bdl.stat.gov.pl/</a:t>
            </a:r>
            <a:endParaRPr lang="pl-PL" sz="1200" dirty="0">
              <a:solidFill>
                <a:srgbClr val="0F4662"/>
              </a:solidFill>
              <a:latin typeface="+mj-lt"/>
            </a:endParaRPr>
          </a:p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*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*zgodnie z danymi ACEA</a:t>
            </a:r>
          </a:p>
          <a:p>
            <a:pPr algn="r"/>
            <a:r>
              <a:rPr lang="en-GB" sz="1200" dirty="0">
                <a:solidFill>
                  <a:srgbClr val="0F4662"/>
                </a:solidFill>
                <a:latin typeface="+mj-lt"/>
              </a:rPr>
              <a:t>http://</a:t>
            </a:r>
            <a:r>
              <a:rPr lang="pl-PL" sz="1200" dirty="0">
                <a:solidFill>
                  <a:srgbClr val="0F4662"/>
                </a:solidFill>
                <a:latin typeface="+mj-lt"/>
              </a:rPr>
              <a:t>www.acea.auto</a:t>
            </a: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D68F6509-96AB-F49B-4F69-98997D86D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2956" y="4495800"/>
            <a:ext cx="2786972" cy="1966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850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0ACF1-3F18-76FE-3C6B-EA3B4A983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A87CE34D-7898-552C-D1AD-77958AFE03E0}"/>
              </a:ext>
            </a:extLst>
          </p:cNvPr>
          <p:cNvSpPr txBox="1"/>
          <p:nvPr/>
        </p:nvSpPr>
        <p:spPr>
          <a:xfrm>
            <a:off x="682923" y="434601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Zmiany emisji zanieczyszczeń w sektorze transportu </a:t>
            </a:r>
            <a:endParaRPr lang="en-GB" sz="2933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18A444F-6AFA-BB08-9CD7-879A68C6D8D8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9D708B4E-81BC-34D2-B88F-8ABCB9800C16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5D2A5407-6E74-CE6F-19B6-934C43B4F1E2}"/>
              </a:ext>
            </a:extLst>
          </p:cNvPr>
          <p:cNvSpPr txBox="1"/>
          <p:nvPr/>
        </p:nvSpPr>
        <p:spPr>
          <a:xfrm>
            <a:off x="9652000" y="2717800"/>
            <a:ext cx="24465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F4662"/>
                </a:solidFill>
                <a:latin typeface="+mj-lt"/>
              </a:rPr>
              <a:t>EEA National air pollutant emissions data viewer</a:t>
            </a:r>
            <a:endParaRPr lang="pl-PL" sz="1600" dirty="0">
              <a:solidFill>
                <a:srgbClr val="0F4662"/>
              </a:solidFill>
              <a:latin typeface="+mj-lt"/>
            </a:endParaRPr>
          </a:p>
          <a:p>
            <a:br>
              <a:rPr lang="en-GB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https://www.eea.europa.eu/en/topics/in-depth/</a:t>
            </a:r>
            <a:br>
              <a:rPr lang="en-GB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air-pollution/air-pollutant-emissions-data-viewer-1990-2024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96D7A3BE-F49F-28E0-8F17-CE36816B09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481" y="939800"/>
            <a:ext cx="4408375" cy="2880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3A21870-26C9-57D6-36D7-F4B939E00B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481" y="3897831"/>
            <a:ext cx="4408375" cy="28800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ACA7222C-0DEE-AAD4-52E1-4925713574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948" y="939800"/>
            <a:ext cx="4408375" cy="2880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4E8F91B1-EEE2-64F4-3E6B-54B3DE4531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3948" y="3900140"/>
            <a:ext cx="4408375" cy="2880000"/>
          </a:xfrm>
          <a:prstGeom prst="rect">
            <a:avLst/>
          </a:prstGeom>
        </p:spPr>
      </p:pic>
      <p:sp>
        <p:nvSpPr>
          <p:cNvPr id="19" name="pole tekstowe 18">
            <a:extLst>
              <a:ext uri="{FF2B5EF4-FFF2-40B4-BE49-F238E27FC236}">
                <a16:creationId xmlns:a16="http://schemas.microsoft.com/office/drawing/2014/main" id="{CF76FEF0-C394-0DC9-36D0-1DBE22D6F2A2}"/>
              </a:ext>
            </a:extLst>
          </p:cNvPr>
          <p:cNvSpPr txBox="1"/>
          <p:nvPr/>
        </p:nvSpPr>
        <p:spPr>
          <a:xfrm>
            <a:off x="3556000" y="11430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chemeClr val="accent2"/>
                </a:solidFill>
              </a:rPr>
              <a:t>24,5% ↘</a:t>
            </a:r>
          </a:p>
        </p:txBody>
      </p:sp>
      <p:sp>
        <p:nvSpPr>
          <p:cNvPr id="23" name="pole tekstowe 22">
            <a:extLst>
              <a:ext uri="{FF2B5EF4-FFF2-40B4-BE49-F238E27FC236}">
                <a16:creationId xmlns:a16="http://schemas.microsoft.com/office/drawing/2014/main" id="{4C9480F2-3615-2222-AB0C-C7033927B875}"/>
              </a:ext>
            </a:extLst>
          </p:cNvPr>
          <p:cNvSpPr txBox="1"/>
          <p:nvPr/>
        </p:nvSpPr>
        <p:spPr>
          <a:xfrm>
            <a:off x="3556000" y="41402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FFC000"/>
                </a:solidFill>
              </a:rPr>
              <a:t>41,4% ↘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06A5E579-A9E0-EA4B-E87E-A7766D791738}"/>
              </a:ext>
            </a:extLst>
          </p:cNvPr>
          <p:cNvSpPr txBox="1"/>
          <p:nvPr/>
        </p:nvSpPr>
        <p:spPr>
          <a:xfrm>
            <a:off x="8077200" y="11430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00B050"/>
                </a:solidFill>
              </a:rPr>
              <a:t>68,9% ↘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A361196A-AAF5-BDE3-39F5-C8BEFFC64539}"/>
              </a:ext>
            </a:extLst>
          </p:cNvPr>
          <p:cNvSpPr txBox="1"/>
          <p:nvPr/>
        </p:nvSpPr>
        <p:spPr>
          <a:xfrm>
            <a:off x="8077200" y="4140200"/>
            <a:ext cx="1066801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867" b="1" dirty="0">
                <a:solidFill>
                  <a:srgbClr val="00B050"/>
                </a:solidFill>
              </a:rPr>
              <a:t>78,6% ↘</a:t>
            </a:r>
          </a:p>
        </p:txBody>
      </p:sp>
      <p:pic>
        <p:nvPicPr>
          <p:cNvPr id="28" name="Obraz 27">
            <a:extLst>
              <a:ext uri="{FF2B5EF4-FFF2-40B4-BE49-F238E27FC236}">
                <a16:creationId xmlns:a16="http://schemas.microsoft.com/office/drawing/2014/main" id="{C0CBD49C-6FB8-5ECB-CEF4-D66A7D9ACD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09" y="1097999"/>
            <a:ext cx="8816751" cy="5760000"/>
          </a:xfrm>
          <a:prstGeom prst="rect">
            <a:avLst/>
          </a:prstGeom>
        </p:spPr>
      </p:pic>
      <p:pic>
        <p:nvPicPr>
          <p:cNvPr id="30" name="Obraz 29">
            <a:extLst>
              <a:ext uri="{FF2B5EF4-FFF2-40B4-BE49-F238E27FC236}">
                <a16:creationId xmlns:a16="http://schemas.microsoft.com/office/drawing/2014/main" id="{D15D81C9-A583-4FF1-2A2F-ECA022F9C2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409" y="1097999"/>
            <a:ext cx="8816752" cy="5760001"/>
          </a:xfrm>
          <a:prstGeom prst="rect">
            <a:avLst/>
          </a:prstGeom>
        </p:spPr>
      </p:pic>
      <p:pic>
        <p:nvPicPr>
          <p:cNvPr id="32" name="Obraz 31">
            <a:extLst>
              <a:ext uri="{FF2B5EF4-FFF2-40B4-BE49-F238E27FC236}">
                <a16:creationId xmlns:a16="http://schemas.microsoft.com/office/drawing/2014/main" id="{2814923F-F89A-586D-F1A9-421D35C659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409" y="1098000"/>
            <a:ext cx="8816752" cy="5760001"/>
          </a:xfrm>
          <a:prstGeom prst="rect">
            <a:avLst/>
          </a:prstGeom>
        </p:spPr>
      </p:pic>
      <p:pic>
        <p:nvPicPr>
          <p:cNvPr id="34" name="Obraz 33">
            <a:extLst>
              <a:ext uri="{FF2B5EF4-FFF2-40B4-BE49-F238E27FC236}">
                <a16:creationId xmlns:a16="http://schemas.microsoft.com/office/drawing/2014/main" id="{036F9C6B-2CF2-FF82-576F-1D670B0E3F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408" y="1097999"/>
            <a:ext cx="8816752" cy="576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44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/>
      <p:bldP spid="25" grpId="0"/>
      <p:bldP spid="2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6B41F-0E76-6818-5B19-2AAD2A9FC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07ECFCF1-02D4-D8BE-56FC-8C966F783B93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94B2755-F534-D9B2-5758-66D4891CA959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7AC6D52-C087-F0E4-8C3C-A1C87301711B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4634CCFA-8810-F27D-5439-E75D41D163C3}"/>
              </a:ext>
            </a:extLst>
          </p:cNvPr>
          <p:cNvSpPr/>
          <p:nvPr/>
        </p:nvSpPr>
        <p:spPr>
          <a:xfrm>
            <a:off x="685800" y="59832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9D9BB47-7094-ED1C-927A-B470F0DF6342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Jakość powietrza w Polsce na tle UE 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814EF20-004D-6B4B-7F44-C63ABA2B1A38}"/>
              </a:ext>
            </a:extLst>
          </p:cNvPr>
          <p:cNvSpPr txBox="1"/>
          <p:nvPr/>
        </p:nvSpPr>
        <p:spPr>
          <a:xfrm>
            <a:off x="685800" y="1628346"/>
            <a:ext cx="8610601" cy="4067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b="1" dirty="0">
                <a:solidFill>
                  <a:srgbClr val="FF0000"/>
                </a:solidFill>
                <a:latin typeface="+mj-lt"/>
              </a:rPr>
              <a:t>Jakość powietrza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w Polsce, choć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stopniowo ulega poprawie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od wielu lat nadal należy jednak do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jednej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najniższych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wśród większości państw Unii Europejskiej </a:t>
            </a:r>
          </a:p>
          <a:p>
            <a:pPr marL="228611" indent="-228611" algn="just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Jest ona cały czas kształtowana przede wszystkim przez emisje 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sektora komunalno-bytowego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a w dużych ośrodkach miejskich i w pobliżu ruchliwych arterii komunikacyjnych również przez zanieczyszczenia pochodzące 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transportu drogowego</a:t>
            </a:r>
            <a:endParaRPr lang="pl-PL" sz="1867" dirty="0">
              <a:solidFill>
                <a:srgbClr val="0F4662"/>
              </a:solidFill>
              <a:latin typeface="+mj-lt"/>
            </a:endParaRPr>
          </a:p>
          <a:p>
            <a:pPr marL="228611" indent="-228611" algn="just" fontAlgn="base">
              <a:lnSpc>
                <a:spcPts val="2719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Według raportu </a:t>
            </a:r>
            <a:r>
              <a:rPr lang="pl-PL" sz="1867" b="1" i="1" dirty="0">
                <a:solidFill>
                  <a:srgbClr val="0F4662"/>
                </a:solidFill>
                <a:latin typeface="+mj-lt"/>
              </a:rPr>
              <a:t>Air </a:t>
            </a:r>
            <a:r>
              <a:rPr lang="pl-PL" sz="1867" b="1" i="1" dirty="0" err="1">
                <a:solidFill>
                  <a:srgbClr val="0F4662"/>
                </a:solidFill>
                <a:latin typeface="+mj-lt"/>
              </a:rPr>
              <a:t>quality</a:t>
            </a:r>
            <a:r>
              <a:rPr lang="pl-PL" sz="1867" b="1" i="1" dirty="0">
                <a:solidFill>
                  <a:srgbClr val="0F4662"/>
                </a:solidFill>
                <a:latin typeface="+mj-lt"/>
              </a:rPr>
              <a:t> status in Europe 2026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pod względem najwyższych stężeń zanieczyszczeń w UE Polska zajmuje </a:t>
            </a:r>
          </a:p>
          <a:p>
            <a:pPr marL="533427" lvl="1" indent="-228611" algn="just" fontAlgn="base">
              <a:lnSpc>
                <a:spcPts val="2000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18. miejsce w zakresie stężeń NO</a:t>
            </a:r>
            <a:r>
              <a:rPr lang="pl-PL" sz="1867" baseline="-25000" dirty="0">
                <a:solidFill>
                  <a:srgbClr val="0F4662"/>
                </a:solidFill>
                <a:latin typeface="+mj-lt"/>
              </a:rPr>
              <a:t>2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533427" lvl="1" indent="-228611" algn="just" fontAlgn="base">
              <a:lnSpc>
                <a:spcPts val="2000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13. miejsce w zakresie stężeń O</a:t>
            </a:r>
            <a:r>
              <a:rPr lang="pl-PL" sz="1867" baseline="-25000" dirty="0">
                <a:solidFill>
                  <a:srgbClr val="0F4662"/>
                </a:solidFill>
                <a:latin typeface="+mj-lt"/>
              </a:rPr>
              <a:t>3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533427" lvl="1" indent="-228611" algn="just" fontAlgn="base">
              <a:lnSpc>
                <a:spcPts val="2000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6. miejsce w zakresie stężeń pyłów PM</a:t>
            </a:r>
            <a:r>
              <a:rPr lang="pl-PL" sz="1867" baseline="-25000" dirty="0">
                <a:solidFill>
                  <a:srgbClr val="0F4662"/>
                </a:solidFill>
                <a:latin typeface="+mj-lt"/>
              </a:rPr>
              <a:t>10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533427" lvl="1" indent="-228611" algn="just" fontAlgn="base">
              <a:lnSpc>
                <a:spcPts val="2000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2. miejsce w zakresie stężeń pyłów PM</a:t>
            </a:r>
            <a:r>
              <a:rPr lang="pl-PL" sz="1867" baseline="-25000" dirty="0">
                <a:solidFill>
                  <a:srgbClr val="0F4662"/>
                </a:solidFill>
                <a:latin typeface="+mj-lt"/>
              </a:rPr>
              <a:t>2,5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533427" lvl="1" indent="-228611" algn="just" fontAlgn="base">
              <a:lnSpc>
                <a:spcPts val="2000"/>
              </a:lnSpc>
              <a:spcBef>
                <a:spcPts val="383"/>
              </a:spcBef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1. miejsce w zakresie stężeń </a:t>
            </a:r>
            <a:r>
              <a:rPr lang="pl-PL" sz="1867" dirty="0" err="1">
                <a:solidFill>
                  <a:srgbClr val="0F4662"/>
                </a:solidFill>
                <a:latin typeface="+mj-lt"/>
              </a:rPr>
              <a:t>BaP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04E8C0D-B564-2FFB-296D-0602E72436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9190" y="1278818"/>
            <a:ext cx="2793585" cy="4190379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F319CF1-05C0-05BF-6A76-5206937B64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1600" y="3886200"/>
            <a:ext cx="4198093" cy="277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774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D3E8F-4FFB-92FC-0DA6-D7E1B721C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EBBCBBB9-20C9-8EC6-8000-4AD61322C5AC}"/>
              </a:ext>
            </a:extLst>
          </p:cNvPr>
          <p:cNvSpPr txBox="1"/>
          <p:nvPr/>
        </p:nvSpPr>
        <p:spPr>
          <a:xfrm>
            <a:off x="682923" y="434601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Jakość powietrza w Europie 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86129180-5311-74A7-8DF7-551908018025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76A9A940-1112-53F9-6CF2-418EEA35C75C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64B85501-5A1F-48DD-7241-DF091FD1297D}"/>
              </a:ext>
            </a:extLst>
          </p:cNvPr>
          <p:cNvSpPr txBox="1"/>
          <p:nvPr/>
        </p:nvSpPr>
        <p:spPr>
          <a:xfrm>
            <a:off x="8788400" y="2006600"/>
            <a:ext cx="3251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i="1" dirty="0">
                <a:solidFill>
                  <a:srgbClr val="0F4662"/>
                </a:solidFill>
                <a:latin typeface="+mj-lt"/>
              </a:rPr>
              <a:t>Air Quality Status Report 202</a:t>
            </a:r>
            <a:r>
              <a:rPr lang="pl-PL" sz="1600" i="1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 </a:t>
            </a:r>
            <a:endParaRPr lang="pl-PL" sz="1600" dirty="0">
              <a:solidFill>
                <a:srgbClr val="0F4662"/>
              </a:solidFill>
              <a:latin typeface="+mj-lt"/>
            </a:endParaRPr>
          </a:p>
          <a:p>
            <a:br>
              <a:rPr lang="pl-PL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EEA web report 01/202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. </a:t>
            </a:r>
            <a:br>
              <a:rPr lang="en-GB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 err="1">
                <a:solidFill>
                  <a:srgbClr val="0F4662"/>
                </a:solidFill>
                <a:latin typeface="+mj-lt"/>
              </a:rPr>
              <a:t>doi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: 10.2800/1334940. </a:t>
            </a:r>
            <a:br>
              <a:rPr lang="pl-PL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European Environment Agency, 202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 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B38688C7-B143-5DB3-A113-A56C84484B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120002"/>
            <a:ext cx="2743200" cy="2743200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E5886A2-6F0C-3EEC-2953-2F1977A870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00" y="1120002"/>
            <a:ext cx="2743200" cy="27432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C374A23-EB89-0B59-C1A1-8D6A2378C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4800" y="1120002"/>
            <a:ext cx="2743200" cy="27432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9F7EF058-1985-F190-489D-99B23C260F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4800" y="3915700"/>
            <a:ext cx="2743200" cy="27432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2D48FC61-7FAC-4FD4-53A7-68A0172330C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00" y="3915700"/>
            <a:ext cx="2743200" cy="27432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2DEA11E9-CD3A-BD7C-4A64-59EDDE462C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772" y="858000"/>
            <a:ext cx="6000000" cy="6000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1C3B4A37-8099-469B-AD34-9C64A90C94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2772" y="858000"/>
            <a:ext cx="6000000" cy="6000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601BD432-A491-FA70-D8E1-2ED2FDCFA4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2772" y="858000"/>
            <a:ext cx="6000000" cy="6000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DC8C4BA9-4CA7-0E6B-70E5-796D1D3871E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2772" y="858000"/>
            <a:ext cx="6000000" cy="6000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ED4C4F56-21C3-494B-269A-5A6EAE6FF5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2772" y="858000"/>
            <a:ext cx="6000000" cy="6000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7C0D393F-57EB-81B1-0494-E70361FF18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840192"/>
            <a:ext cx="8788400" cy="6017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64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A01B4-5B4A-2C2E-AC7F-50C05A38F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A5DAF57-8993-137E-80D2-F1E589DE3458}"/>
              </a:ext>
            </a:extLst>
          </p:cNvPr>
          <p:cNvSpPr txBox="1"/>
          <p:nvPr/>
        </p:nvSpPr>
        <p:spPr>
          <a:xfrm>
            <a:off x="682923" y="434601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A gdyby już był rok 2030? 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2421FEB6-4A06-96E6-B777-53B2535DB906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151CE997-9613-0B03-0F04-47C9E089BDAF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1" name="pole tekstowe 40">
            <a:extLst>
              <a:ext uri="{FF2B5EF4-FFF2-40B4-BE49-F238E27FC236}">
                <a16:creationId xmlns:a16="http://schemas.microsoft.com/office/drawing/2014/main" id="{52BBA6E1-B8CC-49E5-0717-49CCEE1B4344}"/>
              </a:ext>
            </a:extLst>
          </p:cNvPr>
          <p:cNvSpPr txBox="1"/>
          <p:nvPr/>
        </p:nvSpPr>
        <p:spPr>
          <a:xfrm>
            <a:off x="9670190" y="5860706"/>
            <a:ext cx="25520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i="1" dirty="0">
                <a:solidFill>
                  <a:srgbClr val="0F4662"/>
                </a:solidFill>
                <a:latin typeface="+mj-lt"/>
              </a:rPr>
              <a:t>Air Quality Status Report 202</a:t>
            </a:r>
            <a:r>
              <a:rPr lang="pl-PL" sz="1200" i="1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200" dirty="0">
                <a:solidFill>
                  <a:srgbClr val="0F4662"/>
                </a:solidFill>
                <a:latin typeface="+mj-lt"/>
              </a:rPr>
              <a:t> </a:t>
            </a:r>
            <a:endParaRPr lang="pl-PL" sz="1200" dirty="0">
              <a:solidFill>
                <a:srgbClr val="0F4662"/>
              </a:solidFill>
              <a:latin typeface="+mj-lt"/>
            </a:endParaRPr>
          </a:p>
          <a:p>
            <a:br>
              <a:rPr lang="pl-PL" sz="1200" dirty="0">
                <a:solidFill>
                  <a:srgbClr val="0F4662"/>
                </a:solidFill>
                <a:latin typeface="+mj-lt"/>
              </a:rPr>
            </a:br>
            <a:r>
              <a:rPr lang="en-GB" sz="1200" dirty="0">
                <a:solidFill>
                  <a:srgbClr val="0F4662"/>
                </a:solidFill>
                <a:latin typeface="+mj-lt"/>
              </a:rPr>
              <a:t>EEA web report 01/202</a:t>
            </a:r>
            <a:r>
              <a:rPr lang="pl-PL" sz="1200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200" dirty="0">
                <a:solidFill>
                  <a:srgbClr val="0F4662"/>
                </a:solidFill>
                <a:latin typeface="+mj-lt"/>
              </a:rPr>
              <a:t>. </a:t>
            </a:r>
            <a:br>
              <a:rPr lang="en-GB" sz="1200" dirty="0">
                <a:solidFill>
                  <a:srgbClr val="0F4662"/>
                </a:solidFill>
                <a:latin typeface="+mj-lt"/>
              </a:rPr>
            </a:br>
            <a:r>
              <a:rPr lang="en-GB" sz="1200" dirty="0" err="1">
                <a:solidFill>
                  <a:srgbClr val="0F4662"/>
                </a:solidFill>
                <a:latin typeface="+mj-lt"/>
              </a:rPr>
              <a:t>doi</a:t>
            </a:r>
            <a:r>
              <a:rPr lang="en-GB" sz="1200" dirty="0">
                <a:solidFill>
                  <a:srgbClr val="0F4662"/>
                </a:solidFill>
                <a:latin typeface="+mj-lt"/>
              </a:rPr>
              <a:t>: 10.2800/1334940. </a:t>
            </a:r>
            <a:br>
              <a:rPr lang="pl-PL" sz="1200" dirty="0">
                <a:solidFill>
                  <a:srgbClr val="0F4662"/>
                </a:solidFill>
                <a:latin typeface="+mj-lt"/>
              </a:rPr>
            </a:br>
            <a:r>
              <a:rPr lang="en-GB" sz="1200" dirty="0">
                <a:solidFill>
                  <a:srgbClr val="0F4662"/>
                </a:solidFill>
                <a:latin typeface="+mj-lt"/>
              </a:rPr>
              <a:t>European Environment Agency, 202</a:t>
            </a:r>
            <a:r>
              <a:rPr lang="pl-PL" sz="1200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GB" sz="1200" dirty="0">
                <a:solidFill>
                  <a:srgbClr val="0F4662"/>
                </a:solidFill>
                <a:latin typeface="+mj-lt"/>
              </a:rPr>
              <a:t> 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768DE3C-CF71-407D-6778-E5316B2AC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0134" y="1244600"/>
            <a:ext cx="2743200" cy="2743200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F4C144B-DACF-F8DE-ACF9-59D21415B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093" y="1242855"/>
            <a:ext cx="2743200" cy="2743200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6C1B1AB-E6AC-A145-58E3-4839EEF497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4093" y="4038600"/>
            <a:ext cx="2743200" cy="27432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0854F533-8BF4-D62D-9B22-4A8F91EE16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0134" y="4038600"/>
            <a:ext cx="2743200" cy="2743200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4793DC6-84A0-A0E3-E8E1-8D0076750E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88" y="4588335"/>
            <a:ext cx="3324312" cy="1298767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D7C994E0-4F45-D976-026F-541C86A7B7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09959" y="4597647"/>
            <a:ext cx="3279773" cy="1218953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575096DA-BEA0-94AF-25F8-6D3806726E4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17293" y="1974051"/>
            <a:ext cx="3267738" cy="1218953"/>
          </a:xfrm>
          <a:prstGeom prst="rect">
            <a:avLst/>
          </a:prstGeom>
        </p:spPr>
      </p:pic>
      <p:pic>
        <p:nvPicPr>
          <p:cNvPr id="22" name="Obraz 21">
            <a:extLst>
              <a:ext uri="{FF2B5EF4-FFF2-40B4-BE49-F238E27FC236}">
                <a16:creationId xmlns:a16="http://schemas.microsoft.com/office/drawing/2014/main" id="{A8757389-2E2D-47B3-2F2B-4D4FE97289C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88" y="1956194"/>
            <a:ext cx="3331647" cy="119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352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82019-71D3-D7DD-D6D7-342F59EDC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AB499D84-8E19-686F-2DDF-6E57A52D2107}"/>
              </a:ext>
            </a:extLst>
          </p:cNvPr>
          <p:cNvSpPr txBox="1"/>
          <p:nvPr/>
        </p:nvSpPr>
        <p:spPr>
          <a:xfrm>
            <a:off x="682923" y="177800"/>
            <a:ext cx="10493077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Jakość powietrza w Polsce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56A556EE-BACD-2D35-EFC4-18F4E13502B5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CB81D87F-30CC-5F76-FE13-A82AB04294EB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8561F00-E4D2-902A-9E15-770A06702A5A}"/>
              </a:ext>
            </a:extLst>
          </p:cNvPr>
          <p:cNvSpPr txBox="1"/>
          <p:nvPr/>
        </p:nvSpPr>
        <p:spPr>
          <a:xfrm>
            <a:off x="9550400" y="3382534"/>
            <a:ext cx="25481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F4662"/>
                </a:solidFill>
                <a:latin typeface="+mj-lt"/>
              </a:rPr>
              <a:t>Portal Jakość Powietrza </a:t>
            </a:r>
          </a:p>
          <a:p>
            <a:r>
              <a:rPr lang="pl-PL" sz="1600" dirty="0">
                <a:solidFill>
                  <a:srgbClr val="0F4662"/>
                </a:solidFill>
                <a:latin typeface="+mj-lt"/>
              </a:rPr>
              <a:t>GIOŚ, 2026</a:t>
            </a:r>
          </a:p>
          <a:p>
            <a:br>
              <a:rPr lang="en-GB" sz="1600" dirty="0">
                <a:solidFill>
                  <a:srgbClr val="0F4662"/>
                </a:solidFill>
                <a:latin typeface="+mj-lt"/>
              </a:rPr>
            </a:br>
            <a:r>
              <a:rPr lang="en-GB" sz="1600" dirty="0">
                <a:solidFill>
                  <a:srgbClr val="0F4662"/>
                </a:solidFill>
                <a:latin typeface="+mj-lt"/>
              </a:rPr>
              <a:t>https://powietrze.gios.gov.pl/pjp/home</a:t>
            </a:r>
          </a:p>
        </p:txBody>
      </p:sp>
      <p:pic>
        <p:nvPicPr>
          <p:cNvPr id="19" name="Obraz 18">
            <a:extLst>
              <a:ext uri="{FF2B5EF4-FFF2-40B4-BE49-F238E27FC236}">
                <a16:creationId xmlns:a16="http://schemas.microsoft.com/office/drawing/2014/main" id="{C3402E88-702F-C975-1D58-A4AEA20244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500" y="939800"/>
            <a:ext cx="4408375" cy="2880000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412BA779-2C86-92B9-4D8F-A3FEF52B9A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261" y="939800"/>
            <a:ext cx="4408375" cy="288000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1545C68D-79A9-FDC4-9522-DB32B0D3E1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499" y="3905754"/>
            <a:ext cx="4408375" cy="2880000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8A69C711-F157-0376-E1AC-1F159F5A7D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61261" y="3905754"/>
            <a:ext cx="4408375" cy="2880000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7C67C224-A663-AF33-73E3-FB68C48F1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302254"/>
            <a:ext cx="8082021" cy="5280000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0D49B5B5-0631-77D6-F680-91A69F7B99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1600" y="1302254"/>
            <a:ext cx="8082022" cy="5280000"/>
          </a:xfrm>
          <a:prstGeom prst="rect">
            <a:avLst/>
          </a:prstGeom>
        </p:spPr>
      </p:pic>
      <p:pic>
        <p:nvPicPr>
          <p:cNvPr id="31" name="Obraz 30">
            <a:extLst>
              <a:ext uri="{FF2B5EF4-FFF2-40B4-BE49-F238E27FC236}">
                <a16:creationId xmlns:a16="http://schemas.microsoft.com/office/drawing/2014/main" id="{55125EC9-B0D4-5E1B-3B42-5F476ECFE6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1600" y="1302254"/>
            <a:ext cx="8082022" cy="5280000"/>
          </a:xfrm>
          <a:prstGeom prst="rect">
            <a:avLst/>
          </a:prstGeom>
        </p:spPr>
      </p:pic>
      <p:pic>
        <p:nvPicPr>
          <p:cNvPr id="33" name="Obraz 32">
            <a:extLst>
              <a:ext uri="{FF2B5EF4-FFF2-40B4-BE49-F238E27FC236}">
                <a16:creationId xmlns:a16="http://schemas.microsoft.com/office/drawing/2014/main" id="{92906C41-E4B8-DB5D-62E2-F653A662C5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1600" y="1302254"/>
            <a:ext cx="8082022" cy="52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25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91174" y="2344957"/>
            <a:ext cx="3590509" cy="4284443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4" name="TextBox 4"/>
          <p:cNvSpPr txBox="1"/>
          <p:nvPr/>
        </p:nvSpPr>
        <p:spPr>
          <a:xfrm>
            <a:off x="591174" y="2031525"/>
            <a:ext cx="3590509" cy="4597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7" name="Freeform 7"/>
          <p:cNvSpPr/>
          <p:nvPr/>
        </p:nvSpPr>
        <p:spPr>
          <a:xfrm>
            <a:off x="4300746" y="2344957"/>
            <a:ext cx="3590509" cy="4284443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A9BECB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8" name="TextBox 8"/>
          <p:cNvSpPr txBox="1"/>
          <p:nvPr/>
        </p:nvSpPr>
        <p:spPr>
          <a:xfrm>
            <a:off x="4300746" y="2031525"/>
            <a:ext cx="3590509" cy="4597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11" name="Freeform 11"/>
          <p:cNvSpPr/>
          <p:nvPr/>
        </p:nvSpPr>
        <p:spPr>
          <a:xfrm>
            <a:off x="8010317" y="2344957"/>
            <a:ext cx="3590509" cy="4284443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pl-PL" sz="1200"/>
          </a:p>
        </p:txBody>
      </p:sp>
      <p:sp>
        <p:nvSpPr>
          <p:cNvPr id="12" name="TextBox 12"/>
          <p:cNvSpPr txBox="1"/>
          <p:nvPr/>
        </p:nvSpPr>
        <p:spPr>
          <a:xfrm>
            <a:off x="8010317" y="2031525"/>
            <a:ext cx="3590509" cy="4597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14" name="TextBox 14"/>
          <p:cNvSpPr txBox="1"/>
          <p:nvPr/>
        </p:nvSpPr>
        <p:spPr>
          <a:xfrm>
            <a:off x="685800" y="431800"/>
            <a:ext cx="10388601" cy="90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Dlaczego narażenie na zanieczyszczenia powietrza jest tak istotne? 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7178040" y="330200"/>
            <a:ext cx="432816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8E47E8BD-0413-4E01-A615-A2AD729DD61A}"/>
              </a:ext>
            </a:extLst>
          </p:cNvPr>
          <p:cNvSpPr txBox="1"/>
          <p:nvPr/>
        </p:nvSpPr>
        <p:spPr>
          <a:xfrm>
            <a:off x="591174" y="1092200"/>
            <a:ext cx="11194426" cy="1009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dirty="0">
                <a:solidFill>
                  <a:srgbClr val="0F4662"/>
                </a:solidFill>
                <a:latin typeface="+mj-lt"/>
              </a:rPr>
              <a:t>Zanieczyszczenia powietrza są niemal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wszechobecne</a:t>
            </a:r>
            <a:r>
              <a:rPr lang="en-US" sz="1600" dirty="0">
                <a:solidFill>
                  <a:srgbClr val="0F4662"/>
                </a:solidFill>
                <a:latin typeface="+mj-lt"/>
              </a:rPr>
              <a:t>,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a my oddychamy nimi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mimowolnie</a:t>
            </a:r>
            <a:r>
              <a:rPr lang="pl-PL" sz="1600" b="1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dirty="0">
                <a:solidFill>
                  <a:srgbClr val="0F4662"/>
                </a:solidFill>
                <a:latin typeface="+mj-lt"/>
              </a:rPr>
              <a:t>Są powszechnie obecne zarówno w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powietrzu atmosferycznym</a:t>
            </a:r>
            <a:r>
              <a:rPr lang="en-US" sz="1600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jak i we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wnętrzach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różnego rodzaju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pomieszczeń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dirty="0">
                <a:solidFill>
                  <a:srgbClr val="0F4662"/>
                </a:solidFill>
                <a:latin typeface="+mj-lt"/>
              </a:rPr>
              <a:t>Z perspektywy wpływu zanieczyszczeń powietrza na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zdrowie ludzi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, kluczowe są: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skład chemiczny</a:t>
            </a:r>
            <a:r>
              <a:rPr lang="en-US" sz="1600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mieszaniny oraz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wielkość cząstek</a:t>
            </a:r>
            <a:endParaRPr lang="en-GB" sz="1600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9" name="Obraz 8" descr="Obraz zawierający tekst, zrzut ekranu&#10;&#10;Zawartość wygenerowana przez AI może być niepoprawna.">
            <a:extLst>
              <a:ext uri="{FF2B5EF4-FFF2-40B4-BE49-F238E27FC236}">
                <a16:creationId xmlns:a16="http://schemas.microsoft.com/office/drawing/2014/main" id="{C146EABC-B1A4-0958-0896-185D0257F8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5000" y="2940954"/>
            <a:ext cx="3302000" cy="3092450"/>
          </a:xfrm>
          <a:prstGeom prst="rect">
            <a:avLst/>
          </a:prstGeom>
        </p:spPr>
      </p:pic>
      <p:pic>
        <p:nvPicPr>
          <p:cNvPr id="23" name="Obraz 22" descr="Obraz zawierający tekst, szkielet, obuwie, ubrania&#10;&#10;Zawartość wygenerowana przez AI może być niepoprawna.">
            <a:extLst>
              <a:ext uri="{FF2B5EF4-FFF2-40B4-BE49-F238E27FC236}">
                <a16:creationId xmlns:a16="http://schemas.microsoft.com/office/drawing/2014/main" id="{9E97A689-C0C4-8451-337A-D0B96885C9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371" y="2819400"/>
            <a:ext cx="3454400" cy="3454400"/>
          </a:xfrm>
          <a:prstGeom prst="rect">
            <a:avLst/>
          </a:prstGeom>
        </p:spPr>
      </p:pic>
      <p:pic>
        <p:nvPicPr>
          <p:cNvPr id="1026" name="Picture 2" descr="alternatywna ilustracja przedstawiająca zanieczyszczone miasto z unoszącym się smogiem, bez widocznych kominów ani innych źródeł emisji, w której subtelnie wkomponowano symbole zanieczyszczeń powietrza: TSP, PM10, PM2.5, PM1, PAHs, VOCs, NO₂, O₃, CO, As, Cd, Cr, Cu, Hg, Ni, Pb, Zn — każdy symbol występuje tylko raz">
            <a:extLst>
              <a:ext uri="{FF2B5EF4-FFF2-40B4-BE49-F238E27FC236}">
                <a16:creationId xmlns:a16="http://schemas.microsoft.com/office/drawing/2014/main" id="{4BFE90AC-12C2-2D0E-8B85-98E3C88F4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2565400"/>
            <a:ext cx="254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37126-79E5-E61A-7771-C428D4C24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3">
            <a:extLst>
              <a:ext uri="{FF2B5EF4-FFF2-40B4-BE49-F238E27FC236}">
                <a16:creationId xmlns:a16="http://schemas.microsoft.com/office/drawing/2014/main" id="{B18B1225-1A63-BE7D-BA8D-A3ECCAB71939}"/>
              </a:ext>
            </a:extLst>
          </p:cNvPr>
          <p:cNvSpPr/>
          <p:nvPr/>
        </p:nvSpPr>
        <p:spPr>
          <a:xfrm>
            <a:off x="471147" y="2319294"/>
            <a:ext cx="2101226" cy="4462506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371ABCA-24AD-0C78-ADBF-C271E4D6540A}"/>
              </a:ext>
            </a:extLst>
          </p:cNvPr>
          <p:cNvSpPr txBox="1"/>
          <p:nvPr/>
        </p:nvSpPr>
        <p:spPr>
          <a:xfrm>
            <a:off x="591174" y="2031525"/>
            <a:ext cx="3590509" cy="4597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0E10C72-3B12-16F8-A8D4-FA532CB70EC3}"/>
              </a:ext>
            </a:extLst>
          </p:cNvPr>
          <p:cNvSpPr txBox="1"/>
          <p:nvPr/>
        </p:nvSpPr>
        <p:spPr>
          <a:xfrm>
            <a:off x="4300746" y="2031525"/>
            <a:ext cx="3590509" cy="4597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C9ABC65E-3D67-D7F1-0E78-75F994515C70}"/>
              </a:ext>
            </a:extLst>
          </p:cNvPr>
          <p:cNvSpPr txBox="1"/>
          <p:nvPr/>
        </p:nvSpPr>
        <p:spPr>
          <a:xfrm>
            <a:off x="8010317" y="2031525"/>
            <a:ext cx="3590509" cy="4597875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2719"/>
              </a:lnSpc>
            </a:pPr>
            <a:endParaRPr sz="1200"/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5199F6F0-9B30-300E-C6D9-B4B4C365C2C7}"/>
              </a:ext>
            </a:extLst>
          </p:cNvPr>
          <p:cNvSpPr txBox="1"/>
          <p:nvPr/>
        </p:nvSpPr>
        <p:spPr>
          <a:xfrm>
            <a:off x="685800" y="431800"/>
            <a:ext cx="7950201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Narażenie grup wrażliwych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21" name="AutoShape 21">
            <a:extLst>
              <a:ext uri="{FF2B5EF4-FFF2-40B4-BE49-F238E27FC236}">
                <a16:creationId xmlns:a16="http://schemas.microsoft.com/office/drawing/2014/main" id="{FFA5996F-9687-9011-C539-A2C8EA123A3A}"/>
              </a:ext>
            </a:extLst>
          </p:cNvPr>
          <p:cNvSpPr/>
          <p:nvPr/>
        </p:nvSpPr>
        <p:spPr>
          <a:xfrm>
            <a:off x="7178040" y="330200"/>
            <a:ext cx="432816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22" name="TextBox 8">
            <a:extLst>
              <a:ext uri="{FF2B5EF4-FFF2-40B4-BE49-F238E27FC236}">
                <a16:creationId xmlns:a16="http://schemas.microsoft.com/office/drawing/2014/main" id="{E6DF1D38-4966-E87D-99AA-3A6734174292}"/>
              </a:ext>
            </a:extLst>
          </p:cNvPr>
          <p:cNvSpPr txBox="1"/>
          <p:nvPr/>
        </p:nvSpPr>
        <p:spPr>
          <a:xfrm>
            <a:off x="471147" y="1092200"/>
            <a:ext cx="11466853" cy="1009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dirty="0">
                <a:solidFill>
                  <a:srgbClr val="0F4662"/>
                </a:solidFill>
                <a:latin typeface="+mj-lt"/>
              </a:rPr>
              <a:t>Zanieczyszczenia powietrza są odpowiedzialne za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ponad</a:t>
            </a:r>
            <a:r>
              <a:rPr lang="en-GB" sz="1600" b="1" dirty="0">
                <a:solidFill>
                  <a:srgbClr val="FF0000"/>
                </a:solidFill>
                <a:latin typeface="+mj-lt"/>
              </a:rPr>
              <a:t> 50%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ostrych infekcji dolnych dróg oddechowych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u dzieci poniżej 5 roku życia 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dirty="0">
                <a:solidFill>
                  <a:srgbClr val="0F4662"/>
                </a:solidFill>
                <a:latin typeface="+mj-lt"/>
              </a:rPr>
              <a:t>Ekspozycja dzieci na cząstki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pyłu </a:t>
            </a:r>
            <a:r>
              <a:rPr lang="en-GB" sz="1600" b="1" dirty="0">
                <a:solidFill>
                  <a:srgbClr val="FF0000"/>
                </a:solidFill>
                <a:latin typeface="+mj-lt"/>
              </a:rPr>
              <a:t>PM</a:t>
            </a:r>
            <a:r>
              <a:rPr lang="en-GB" sz="1600" b="1" baseline="-25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pl-PL" sz="1600" b="1" baseline="-25000" dirty="0">
                <a:solidFill>
                  <a:srgbClr val="FF0000"/>
                </a:solidFill>
                <a:latin typeface="+mj-lt"/>
              </a:rPr>
              <a:t>,</a:t>
            </a:r>
            <a:r>
              <a:rPr lang="en-GB" sz="1600" b="1" baseline="-25000" dirty="0">
                <a:solidFill>
                  <a:srgbClr val="FF0000"/>
                </a:solidFill>
                <a:latin typeface="+mj-lt"/>
              </a:rPr>
              <a:t>5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może prowadzić do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zaburzeń rozwoju płuc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, astmy czy problemów neurologicznych, jak również do zwiększonego ryzyka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chorób serca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 (</a:t>
            </a:r>
            <a:r>
              <a:rPr lang="pl-PL" sz="1600" dirty="0" err="1">
                <a:solidFill>
                  <a:srgbClr val="0F4662"/>
                </a:solidFill>
                <a:latin typeface="+mj-lt"/>
              </a:rPr>
              <a:t>ChNS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) i </a:t>
            </a:r>
            <a:r>
              <a:rPr lang="pl-PL" sz="1600" b="1" dirty="0">
                <a:solidFill>
                  <a:srgbClr val="FF0000"/>
                </a:solidFill>
                <a:latin typeface="+mj-lt"/>
              </a:rPr>
              <a:t>płuc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 (POChP) w wieku dorosłym </a:t>
            </a:r>
            <a:endParaRPr lang="en-GB" sz="1600" dirty="0">
              <a:solidFill>
                <a:srgbClr val="0F4662"/>
              </a:solidFill>
              <a:latin typeface="+mj-lt"/>
            </a:endParaRPr>
          </a:p>
        </p:txBody>
      </p:sp>
      <p:sp>
        <p:nvSpPr>
          <p:cNvPr id="10" name="Freeform 7">
            <a:extLst>
              <a:ext uri="{FF2B5EF4-FFF2-40B4-BE49-F238E27FC236}">
                <a16:creationId xmlns:a16="http://schemas.microsoft.com/office/drawing/2014/main" id="{7B8AED28-D849-0B54-3210-8447DCFEBD2B}"/>
              </a:ext>
            </a:extLst>
          </p:cNvPr>
          <p:cNvSpPr/>
          <p:nvPr/>
        </p:nvSpPr>
        <p:spPr>
          <a:xfrm>
            <a:off x="7585387" y="2413000"/>
            <a:ext cx="2101226" cy="4367502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A9BECB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13" name="Freeform 3">
            <a:extLst>
              <a:ext uri="{FF2B5EF4-FFF2-40B4-BE49-F238E27FC236}">
                <a16:creationId xmlns:a16="http://schemas.microsoft.com/office/drawing/2014/main" id="{CE67B224-2005-9BC4-65CE-2BB2B0C84FCF}"/>
              </a:ext>
            </a:extLst>
          </p:cNvPr>
          <p:cNvSpPr/>
          <p:nvPr/>
        </p:nvSpPr>
        <p:spPr>
          <a:xfrm>
            <a:off x="9956800" y="2413000"/>
            <a:ext cx="2101226" cy="4367502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15" name="Freeform 3">
            <a:extLst>
              <a:ext uri="{FF2B5EF4-FFF2-40B4-BE49-F238E27FC236}">
                <a16:creationId xmlns:a16="http://schemas.microsoft.com/office/drawing/2014/main" id="{3B20CD53-7445-AA75-F8F2-0C51FFA8159D}"/>
              </a:ext>
            </a:extLst>
          </p:cNvPr>
          <p:cNvSpPr/>
          <p:nvPr/>
        </p:nvSpPr>
        <p:spPr>
          <a:xfrm>
            <a:off x="5213974" y="2413000"/>
            <a:ext cx="2101226" cy="4367502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DBE5EA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16" name="Freeform 7">
            <a:extLst>
              <a:ext uri="{FF2B5EF4-FFF2-40B4-BE49-F238E27FC236}">
                <a16:creationId xmlns:a16="http://schemas.microsoft.com/office/drawing/2014/main" id="{6817109A-A681-5F5C-5213-20FB4E7CDEB7}"/>
              </a:ext>
            </a:extLst>
          </p:cNvPr>
          <p:cNvSpPr/>
          <p:nvPr/>
        </p:nvSpPr>
        <p:spPr>
          <a:xfrm>
            <a:off x="2826475" y="2362200"/>
            <a:ext cx="2101226" cy="4418302"/>
          </a:xfrm>
          <a:custGeom>
            <a:avLst/>
            <a:gdLst/>
            <a:ahLst/>
            <a:cxnLst/>
            <a:rect l="l" t="t" r="r" b="b"/>
            <a:pathLst>
              <a:path w="1418473" h="1692619">
                <a:moveTo>
                  <a:pt x="73311" y="0"/>
                </a:moveTo>
                <a:lnTo>
                  <a:pt x="1345161" y="0"/>
                </a:lnTo>
                <a:cubicBezTo>
                  <a:pt x="1364605" y="0"/>
                  <a:pt x="1383252" y="7724"/>
                  <a:pt x="1397000" y="21472"/>
                </a:cubicBezTo>
                <a:cubicBezTo>
                  <a:pt x="1410749" y="35221"/>
                  <a:pt x="1418473" y="53868"/>
                  <a:pt x="1418473" y="73311"/>
                </a:cubicBezTo>
                <a:lnTo>
                  <a:pt x="1418473" y="1619308"/>
                </a:lnTo>
                <a:cubicBezTo>
                  <a:pt x="1418473" y="1638751"/>
                  <a:pt x="1410749" y="1657398"/>
                  <a:pt x="1397000" y="1671147"/>
                </a:cubicBezTo>
                <a:cubicBezTo>
                  <a:pt x="1383252" y="1684896"/>
                  <a:pt x="1364605" y="1692619"/>
                  <a:pt x="1345161" y="1692619"/>
                </a:cubicBezTo>
                <a:lnTo>
                  <a:pt x="73311" y="1692619"/>
                </a:lnTo>
                <a:cubicBezTo>
                  <a:pt x="32823" y="1692619"/>
                  <a:pt x="0" y="1659797"/>
                  <a:pt x="0" y="1619308"/>
                </a:cubicBezTo>
                <a:lnTo>
                  <a:pt x="0" y="73311"/>
                </a:lnTo>
                <a:cubicBezTo>
                  <a:pt x="0" y="53868"/>
                  <a:pt x="7724" y="35221"/>
                  <a:pt x="21472" y="21472"/>
                </a:cubicBezTo>
                <a:cubicBezTo>
                  <a:pt x="35221" y="7724"/>
                  <a:pt x="53868" y="0"/>
                  <a:pt x="73311" y="0"/>
                </a:cubicBezTo>
                <a:close/>
              </a:path>
            </a:pathLst>
          </a:custGeom>
          <a:solidFill>
            <a:srgbClr val="A9BECB"/>
          </a:solidFill>
        </p:spPr>
        <p:txBody>
          <a:bodyPr/>
          <a:lstStyle/>
          <a:p>
            <a:endParaRPr lang="pl-PL" sz="1200" dirty="0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39078AA3-23D5-62C2-D53E-22476FEA93E3}"/>
              </a:ext>
            </a:extLst>
          </p:cNvPr>
          <p:cNvSpPr txBox="1"/>
          <p:nvPr/>
        </p:nvSpPr>
        <p:spPr>
          <a:xfrm>
            <a:off x="471147" y="2514600"/>
            <a:ext cx="2096405" cy="1788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b="1" dirty="0">
                <a:solidFill>
                  <a:srgbClr val="FF0000"/>
                </a:solidFill>
                <a:latin typeface="+mj-lt"/>
              </a:rPr>
              <a:t>Szybsze tempo oddychania</a:t>
            </a:r>
            <a:r>
              <a:rPr lang="en-US" sz="1600" dirty="0">
                <a:solidFill>
                  <a:srgbClr val="0F4662"/>
                </a:solidFill>
                <a:latin typeface="+mj-lt"/>
              </a:rPr>
              <a:t>: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dzieci wdychają więcej powietrza (a wraz z nim zanieczyszczeń) </a:t>
            </a:r>
            <a:br>
              <a:rPr lang="pl-PL" sz="1600" dirty="0">
                <a:solidFill>
                  <a:srgbClr val="0F4662"/>
                </a:solidFill>
                <a:latin typeface="+mj-lt"/>
              </a:rPr>
            </a:br>
            <a:r>
              <a:rPr lang="pl-PL" sz="1600" dirty="0">
                <a:solidFill>
                  <a:srgbClr val="0F4662"/>
                </a:solidFill>
                <a:latin typeface="+mj-lt"/>
              </a:rPr>
              <a:t>w stosunku do masy ciała </a:t>
            </a:r>
          </a:p>
        </p:txBody>
      </p:sp>
      <p:pic>
        <p:nvPicPr>
          <p:cNvPr id="20" name="Obraz 19">
            <a:extLst>
              <a:ext uri="{FF2B5EF4-FFF2-40B4-BE49-F238E27FC236}">
                <a16:creationId xmlns:a16="http://schemas.microsoft.com/office/drawing/2014/main" id="{732354B9-94D3-81B0-0BEF-64730D257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367" y="4692937"/>
            <a:ext cx="1981200" cy="1981200"/>
          </a:xfrm>
          <a:prstGeom prst="rect">
            <a:avLst/>
          </a:prstGeom>
        </p:spPr>
      </p:pic>
      <p:sp>
        <p:nvSpPr>
          <p:cNvPr id="29" name="TextBox 8">
            <a:extLst>
              <a:ext uri="{FF2B5EF4-FFF2-40B4-BE49-F238E27FC236}">
                <a16:creationId xmlns:a16="http://schemas.microsoft.com/office/drawing/2014/main" id="{4A4578C5-51C7-7224-F6FD-CFC167066492}"/>
              </a:ext>
            </a:extLst>
          </p:cNvPr>
          <p:cNvSpPr txBox="1"/>
          <p:nvPr/>
        </p:nvSpPr>
        <p:spPr>
          <a:xfrm>
            <a:off x="2856650" y="2514600"/>
            <a:ext cx="2096405" cy="1788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b="1" dirty="0">
                <a:solidFill>
                  <a:srgbClr val="FF0000"/>
                </a:solidFill>
                <a:latin typeface="+mj-lt"/>
              </a:rPr>
              <a:t>Niedojrzały układ oddechowy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: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drogi oddechowe dzieci są wciąż w fazie rozwoju, wskutek czego są bardziej podatne na uszkodzenia </a:t>
            </a:r>
            <a:endParaRPr lang="en-GB" sz="1600" dirty="0">
              <a:solidFill>
                <a:srgbClr val="0F4662"/>
              </a:solidFill>
              <a:latin typeface="+mj-lt"/>
            </a:endParaRPr>
          </a:p>
        </p:txBody>
      </p:sp>
      <p:sp>
        <p:nvSpPr>
          <p:cNvPr id="32" name="TextBox 8">
            <a:extLst>
              <a:ext uri="{FF2B5EF4-FFF2-40B4-BE49-F238E27FC236}">
                <a16:creationId xmlns:a16="http://schemas.microsoft.com/office/drawing/2014/main" id="{103AC0D7-AA89-ADBB-8CC3-6DF3B39CB07E}"/>
              </a:ext>
            </a:extLst>
          </p:cNvPr>
          <p:cNvSpPr txBox="1"/>
          <p:nvPr/>
        </p:nvSpPr>
        <p:spPr>
          <a:xfrm>
            <a:off x="5223243" y="2514600"/>
            <a:ext cx="2096405" cy="20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b="1" dirty="0">
                <a:solidFill>
                  <a:srgbClr val="FF0000"/>
                </a:solidFill>
                <a:latin typeface="+mj-lt"/>
              </a:rPr>
              <a:t>Niedojrzały układ odpornościowy</a:t>
            </a:r>
            <a:r>
              <a:rPr lang="en-US" sz="1600" dirty="0">
                <a:solidFill>
                  <a:srgbClr val="0F4662"/>
                </a:solidFill>
                <a:latin typeface="+mj-lt"/>
              </a:rPr>
              <a:t>: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u dzieci słabsza jest ochrona przed toksynami i patogenami obecnymi w zanieczyszczonym powietrzu</a:t>
            </a:r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B8C3A112-B5FF-0191-32E1-AC07F7D3FE8F}"/>
              </a:ext>
            </a:extLst>
          </p:cNvPr>
          <p:cNvSpPr txBox="1"/>
          <p:nvPr/>
        </p:nvSpPr>
        <p:spPr>
          <a:xfrm>
            <a:off x="7590208" y="2555945"/>
            <a:ext cx="2096405" cy="17881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b="1" dirty="0">
                <a:solidFill>
                  <a:srgbClr val="FF0000"/>
                </a:solidFill>
                <a:latin typeface="+mj-lt"/>
              </a:rPr>
              <a:t>Niższy wzrost</a:t>
            </a:r>
            <a:r>
              <a:rPr lang="en-US" sz="1600" dirty="0">
                <a:solidFill>
                  <a:srgbClr val="0F4662"/>
                </a:solidFill>
                <a:latin typeface="+mj-lt"/>
              </a:rPr>
              <a:t>: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dzieci, wskutek niższego wzrostu, znajdują się bliżej podłoża, gdzie stężenie niektórych zanieczyszczeń jest większe </a:t>
            </a:r>
          </a:p>
        </p:txBody>
      </p:sp>
      <p:sp>
        <p:nvSpPr>
          <p:cNvPr id="34" name="TextBox 8">
            <a:extLst>
              <a:ext uri="{FF2B5EF4-FFF2-40B4-BE49-F238E27FC236}">
                <a16:creationId xmlns:a16="http://schemas.microsoft.com/office/drawing/2014/main" id="{2D243523-C2D8-6C77-8A1B-1D126E5E61E6}"/>
              </a:ext>
            </a:extLst>
          </p:cNvPr>
          <p:cNvSpPr txBox="1"/>
          <p:nvPr/>
        </p:nvSpPr>
        <p:spPr>
          <a:xfrm>
            <a:off x="9961621" y="2565400"/>
            <a:ext cx="2096405" cy="20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fontAlgn="base">
              <a:lnSpc>
                <a:spcPts val="2000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pPr>
            <a:r>
              <a:rPr lang="pl-PL" sz="1600" b="1" dirty="0">
                <a:solidFill>
                  <a:srgbClr val="FF0000"/>
                </a:solidFill>
                <a:latin typeface="+mj-lt"/>
              </a:rPr>
              <a:t>Więcej czasu na zewnątrz</a:t>
            </a:r>
            <a:r>
              <a:rPr lang="en-GB" sz="1600" dirty="0">
                <a:solidFill>
                  <a:srgbClr val="0F4662"/>
                </a:solidFill>
                <a:latin typeface="+mj-lt"/>
              </a:rPr>
              <a:t>: </a:t>
            </a:r>
            <a:r>
              <a:rPr lang="pl-PL" sz="1600" dirty="0">
                <a:solidFill>
                  <a:srgbClr val="0F4662"/>
                </a:solidFill>
                <a:latin typeface="+mj-lt"/>
              </a:rPr>
              <a:t>dzieci spędzają więcej czasu w ciągu doby na tzw. świeżym powietrzu, a w praktyce bliżej źródeł emisji zanieczyszczeń </a:t>
            </a:r>
            <a:endParaRPr lang="en-GB" sz="1600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36" name="Obraz 35">
            <a:extLst>
              <a:ext uri="{FF2B5EF4-FFF2-40B4-BE49-F238E27FC236}">
                <a16:creationId xmlns:a16="http://schemas.microsoft.com/office/drawing/2014/main" id="{98BEB1DC-D9C1-0A14-AEE8-879401E761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2573" y="4692937"/>
            <a:ext cx="1981200" cy="1981200"/>
          </a:xfrm>
          <a:prstGeom prst="rect">
            <a:avLst/>
          </a:prstGeom>
        </p:spPr>
      </p:pic>
      <p:pic>
        <p:nvPicPr>
          <p:cNvPr id="40" name="Obraz 39">
            <a:extLst>
              <a:ext uri="{FF2B5EF4-FFF2-40B4-BE49-F238E27FC236}">
                <a16:creationId xmlns:a16="http://schemas.microsoft.com/office/drawing/2014/main" id="{564CF1FF-EAC3-91C1-B2B3-44174B8C0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0845" y="4696460"/>
            <a:ext cx="1981201" cy="1981201"/>
          </a:xfrm>
          <a:prstGeom prst="rect">
            <a:avLst/>
          </a:prstGeom>
        </p:spPr>
      </p:pic>
      <p:pic>
        <p:nvPicPr>
          <p:cNvPr id="42" name="Obraz 41">
            <a:extLst>
              <a:ext uri="{FF2B5EF4-FFF2-40B4-BE49-F238E27FC236}">
                <a16:creationId xmlns:a16="http://schemas.microsoft.com/office/drawing/2014/main" id="{736264CC-75B0-4445-196F-2213D5E6A4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51265" y="4696460"/>
            <a:ext cx="1983555" cy="1983555"/>
          </a:xfrm>
          <a:prstGeom prst="rect">
            <a:avLst/>
          </a:prstGeom>
        </p:spPr>
      </p:pic>
      <p:pic>
        <p:nvPicPr>
          <p:cNvPr id="44" name="Obraz 43">
            <a:extLst>
              <a:ext uri="{FF2B5EF4-FFF2-40B4-BE49-F238E27FC236}">
                <a16:creationId xmlns:a16="http://schemas.microsoft.com/office/drawing/2014/main" id="{A723CFA5-5BAA-56C5-2C2B-3583F10EE2C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15635" y="4696645"/>
            <a:ext cx="1983555" cy="1983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2011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197600" y="0"/>
            <a:ext cx="5994400" cy="6858000"/>
            <a:chOff x="0" y="0"/>
            <a:chExt cx="2591141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1141" cy="2709333"/>
            </a:xfrm>
            <a:custGeom>
              <a:avLst/>
              <a:gdLst/>
              <a:ahLst/>
              <a:cxnLst/>
              <a:rect l="l" t="t" r="r" b="b"/>
              <a:pathLst>
                <a:path w="2591141" h="2709333">
                  <a:moveTo>
                    <a:pt x="0" y="0"/>
                  </a:moveTo>
                  <a:lnTo>
                    <a:pt x="2591141" y="0"/>
                  </a:lnTo>
                  <a:lnTo>
                    <a:pt x="25911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BE5EA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23825"/>
              <a:ext cx="2591141" cy="283315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719"/>
                </a:lnSpc>
              </a:pPr>
              <a:endParaRPr sz="1200"/>
            </a:p>
          </p:txBody>
        </p:sp>
      </p:grpSp>
      <p:sp>
        <p:nvSpPr>
          <p:cNvPr id="14" name="AutoShape 14"/>
          <p:cNvSpPr/>
          <p:nvPr/>
        </p:nvSpPr>
        <p:spPr>
          <a:xfrm>
            <a:off x="685800" y="6494349"/>
            <a:ext cx="432816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10" name="AutoShape 21">
            <a:extLst>
              <a:ext uri="{FF2B5EF4-FFF2-40B4-BE49-F238E27FC236}">
                <a16:creationId xmlns:a16="http://schemas.microsoft.com/office/drawing/2014/main" id="{3B65733E-1E61-9B08-F914-B76D84A9099E}"/>
              </a:ext>
            </a:extLst>
          </p:cNvPr>
          <p:cNvSpPr/>
          <p:nvPr/>
        </p:nvSpPr>
        <p:spPr>
          <a:xfrm>
            <a:off x="7178040" y="330200"/>
            <a:ext cx="4328160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07CCD73C-8A85-EEEC-7A73-27AFA84D3308}"/>
              </a:ext>
            </a:extLst>
          </p:cNvPr>
          <p:cNvGraphicFramePr>
            <a:graphicFrameLocks noGrp="1"/>
          </p:cNvGraphicFramePr>
          <p:nvPr/>
        </p:nvGraphicFramePr>
        <p:xfrm>
          <a:off x="540241" y="1244600"/>
          <a:ext cx="3676160" cy="177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99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36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4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7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499">
                <a:tc>
                  <a:txBody>
                    <a:bodyPr/>
                    <a:lstStyle/>
                    <a:p>
                      <a:pPr algn="ctr"/>
                      <a:endParaRPr lang="pl-PL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PM</a:t>
                      </a:r>
                      <a:r>
                        <a:rPr lang="pl-PL" sz="1600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2,5</a:t>
                      </a:r>
                      <a:r>
                        <a:rPr lang="pl-PL" sz="16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pl-PL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NO</a:t>
                      </a:r>
                      <a:r>
                        <a:rPr lang="pl-PL" sz="1600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pl-PL" sz="16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pl-PL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pl-PL" sz="1600" baseline="-250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pl-PL" sz="1600" baseline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endParaRPr lang="pl-PL" sz="160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marL="60960" marR="60960" marT="30480" marB="3048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449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Polska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25 268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1 850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5 186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449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UE-27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182 399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34 179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62 676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4499"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Europa-40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206 464*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56 061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70 980</a:t>
                      </a:r>
                    </a:p>
                  </a:txBody>
                  <a:tcPr marL="60960" marR="60960" marT="30480" marB="3048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5" name="Tabela 14">
            <a:extLst>
              <a:ext uri="{FF2B5EF4-FFF2-40B4-BE49-F238E27FC236}">
                <a16:creationId xmlns:a16="http://schemas.microsoft.com/office/drawing/2014/main" id="{72FD14B6-7BC0-D058-B134-BC4C0CCCCE56}"/>
              </a:ext>
            </a:extLst>
          </p:cNvPr>
          <p:cNvGraphicFramePr>
            <a:graphicFrameLocks noGrp="1"/>
          </p:cNvGraphicFramePr>
          <p:nvPr/>
        </p:nvGraphicFramePr>
        <p:xfrm>
          <a:off x="540241" y="1701800"/>
          <a:ext cx="3676159" cy="406400"/>
        </p:xfrm>
        <a:graphic>
          <a:graphicData uri="http://schemas.openxmlformats.org/drawingml/2006/table">
            <a:tbl>
              <a:tblPr/>
              <a:tblGrid>
                <a:gridCol w="36761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endParaRPr lang="pl-PL" sz="1200" dirty="0"/>
                    </a:p>
                  </a:txBody>
                  <a:tcPr marL="60960" marR="60960" marT="30480" marB="30480">
                    <a:lnL w="38100" cmpd="sng">
                      <a:solidFill>
                        <a:srgbClr val="FF0000"/>
                      </a:solidFill>
                      <a:prstDash val="solid"/>
                    </a:lnL>
                    <a:lnR w="38100" cmpd="sng">
                      <a:solidFill>
                        <a:srgbClr val="FF0000"/>
                      </a:solidFill>
                      <a:prstDash val="solid"/>
                    </a:lnR>
                    <a:lnT w="38100" cmpd="sng">
                      <a:solidFill>
                        <a:srgbClr val="FF0000"/>
                      </a:solidFill>
                      <a:prstDash val="solid"/>
                    </a:lnT>
                    <a:lnB w="381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6" name="Tabela 15">
            <a:extLst>
              <a:ext uri="{FF2B5EF4-FFF2-40B4-BE49-F238E27FC236}">
                <a16:creationId xmlns:a16="http://schemas.microsoft.com/office/drawing/2014/main" id="{C1567995-78F8-A804-3184-431D150EE139}"/>
              </a:ext>
            </a:extLst>
          </p:cNvPr>
          <p:cNvGraphicFramePr>
            <a:graphicFrameLocks noGrp="1"/>
          </p:cNvGraphicFramePr>
          <p:nvPr/>
        </p:nvGraphicFramePr>
        <p:xfrm>
          <a:off x="1524000" y="2990143"/>
          <a:ext cx="1371600" cy="280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80862">
                <a:tc>
                  <a:txBody>
                    <a:bodyPr/>
                    <a:lstStyle/>
                    <a:p>
                      <a:pPr algn="just"/>
                      <a:r>
                        <a:rPr lang="en-GB" sz="11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*excluding Turkey</a:t>
                      </a:r>
                    </a:p>
                  </a:txBody>
                  <a:tcPr marL="60960" marR="60960" marT="30480" marB="3048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7" name="Tabela 16">
            <a:extLst>
              <a:ext uri="{FF2B5EF4-FFF2-40B4-BE49-F238E27FC236}">
                <a16:creationId xmlns:a16="http://schemas.microsoft.com/office/drawing/2014/main" id="{6EF2A95D-189D-4FAC-B03D-A785D2D161F5}"/>
              </a:ext>
            </a:extLst>
          </p:cNvPr>
          <p:cNvGraphicFramePr>
            <a:graphicFrameLocks noGrp="1"/>
          </p:cNvGraphicFramePr>
          <p:nvPr/>
        </p:nvGraphicFramePr>
        <p:xfrm>
          <a:off x="540241" y="3479800"/>
          <a:ext cx="408255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82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43200">
                <a:tc>
                  <a:txBody>
                    <a:bodyPr/>
                    <a:lstStyle/>
                    <a:p>
                      <a:pPr algn="l"/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Ekspozycja na </a:t>
                      </a:r>
                      <a:b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</a:br>
                      <a:r>
                        <a:rPr lang="en-GB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PM</a:t>
                      </a:r>
                      <a:r>
                        <a:rPr lang="en-GB" sz="1600" b="1" baseline="-250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pl-PL" sz="1600" b="1" baseline="-250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,</a:t>
                      </a:r>
                      <a:r>
                        <a:rPr lang="en-GB" sz="1600" b="1" baseline="-250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5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 5 </a:t>
                      </a:r>
                      <a:r>
                        <a:rPr lang="pl-PL" sz="1600" b="0" noProof="0" dirty="0" err="1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pl-PL" sz="1600" b="0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/m</a:t>
                      </a:r>
                      <a:r>
                        <a:rPr lang="pl-PL" sz="1600" b="0" baseline="300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n-GB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NO</a:t>
                      </a:r>
                      <a:r>
                        <a:rPr lang="en-GB" sz="1600" b="1" baseline="-250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2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 10 </a:t>
                      </a:r>
                      <a:r>
                        <a:rPr lang="pl-PL" sz="1600" b="0" noProof="0" dirty="0" err="1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pl-PL" sz="1600" b="0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/m</a:t>
                      </a:r>
                      <a:r>
                        <a:rPr lang="pl-PL" sz="1600" b="0" baseline="300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en-GB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O</a:t>
                      </a:r>
                      <a:r>
                        <a:rPr lang="en-GB" sz="1600" b="1" baseline="-25000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&gt; 60 </a:t>
                      </a:r>
                      <a:r>
                        <a:rPr lang="pl-PL" sz="1600" b="0" noProof="0" dirty="0" err="1">
                          <a:solidFill>
                            <a:schemeClr val="tx1"/>
                          </a:solidFill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pl-PL" sz="1600" b="0" noProof="0" dirty="0" err="1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/m</a:t>
                      </a:r>
                      <a:r>
                        <a:rPr lang="pl-PL" sz="1600" b="0" baseline="3000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</a:p>
                    <a:p>
                      <a:pPr algn="l"/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w Polsce powoduje </a:t>
                      </a:r>
                      <a:r>
                        <a:rPr lang="pl-PL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roczną utratę </a:t>
                      </a:r>
                      <a:r>
                        <a:rPr lang="en-GB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1</a:t>
                      </a:r>
                      <a:r>
                        <a:rPr lang="pl-PL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 505 lat życia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w przeliczeniu na 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100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000 mieszkańców (łącznie niemal </a:t>
                      </a:r>
                      <a:r>
                        <a:rPr lang="pl-PL" sz="1600" b="1" noProof="0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390 000 lat życia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w populacji narażonej)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. </a:t>
                      </a:r>
                    </a:p>
                    <a:p>
                      <a:pPr algn="l"/>
                      <a:endParaRPr lang="en-GB" sz="1600" b="0" noProof="0" dirty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  <a:p>
                      <a:pPr algn="l"/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W UE-27 sytuacja jest gorsza jedynie w </a:t>
                      </a:r>
                      <a:r>
                        <a:rPr lang="pl-PL" sz="16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Bułgarii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(1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9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38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)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, </a:t>
                      </a:r>
                      <a:r>
                        <a:rPr lang="pl-PL" sz="16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Grecji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(1 808)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i </a:t>
                      </a:r>
                      <a:r>
                        <a:rPr lang="pl-PL" sz="1600" b="1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Rumunii</a:t>
                      </a:r>
                      <a:r>
                        <a:rPr lang="pl-PL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 (1 642)</a:t>
                      </a:r>
                      <a:r>
                        <a:rPr lang="en-GB" sz="1600" b="0" noProof="0" dirty="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rPr>
                        <a:t>. </a:t>
                      </a:r>
                    </a:p>
                  </a:txBody>
                  <a:tcPr marL="60960" marR="60960" marT="30480" marB="3048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" name="Obraz 8">
            <a:extLst>
              <a:ext uri="{FF2B5EF4-FFF2-40B4-BE49-F238E27FC236}">
                <a16:creationId xmlns:a16="http://schemas.microsoft.com/office/drawing/2014/main" id="{2F473F20-96F7-0C1E-3EAD-42A2ED89F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0535" y="984805"/>
            <a:ext cx="7341465" cy="5872476"/>
          </a:xfrm>
          <a:prstGeom prst="rect">
            <a:avLst/>
          </a:prstGeom>
        </p:spPr>
      </p:pic>
      <p:sp>
        <p:nvSpPr>
          <p:cNvPr id="18" name="pole tekstowe 17">
            <a:extLst>
              <a:ext uri="{FF2B5EF4-FFF2-40B4-BE49-F238E27FC236}">
                <a16:creationId xmlns:a16="http://schemas.microsoft.com/office/drawing/2014/main" id="{F141BD69-9EB2-ED76-2C3C-9A381017BBC6}"/>
              </a:ext>
            </a:extLst>
          </p:cNvPr>
          <p:cNvSpPr txBox="1"/>
          <p:nvPr/>
        </p:nvSpPr>
        <p:spPr>
          <a:xfrm>
            <a:off x="5181600" y="1701800"/>
            <a:ext cx="322867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F4662"/>
                </a:solidFill>
              </a:rPr>
              <a:t>Harm to human health from air pollution in Europe: burden of disease status, 202</a:t>
            </a:r>
            <a:r>
              <a:rPr lang="pl-PL" sz="1600" i="1" dirty="0">
                <a:solidFill>
                  <a:srgbClr val="0F4662"/>
                </a:solidFill>
              </a:rPr>
              <a:t>5</a:t>
            </a:r>
          </a:p>
          <a:p>
            <a:br>
              <a:rPr lang="pl-PL" sz="1600" dirty="0">
                <a:solidFill>
                  <a:srgbClr val="0F4662"/>
                </a:solidFill>
              </a:rPr>
            </a:br>
            <a:r>
              <a:rPr lang="en-GB" sz="1600" dirty="0">
                <a:solidFill>
                  <a:srgbClr val="0F4662"/>
                </a:solidFill>
              </a:rPr>
              <a:t>Briefing no. 1</a:t>
            </a:r>
            <a:r>
              <a:rPr lang="pl-PL" sz="1600" dirty="0">
                <a:solidFill>
                  <a:srgbClr val="0F4662"/>
                </a:solidFill>
              </a:rPr>
              <a:t>6</a:t>
            </a:r>
            <a:r>
              <a:rPr lang="en-GB" sz="1600" dirty="0">
                <a:solidFill>
                  <a:srgbClr val="0F4662"/>
                </a:solidFill>
              </a:rPr>
              <a:t>/202</a:t>
            </a:r>
            <a:r>
              <a:rPr lang="pl-PL" sz="1600" dirty="0">
                <a:solidFill>
                  <a:srgbClr val="0F4662"/>
                </a:solidFill>
              </a:rPr>
              <a:t>5</a:t>
            </a:r>
            <a:r>
              <a:rPr lang="en-GB" sz="1600" dirty="0">
                <a:solidFill>
                  <a:srgbClr val="0F4662"/>
                </a:solidFill>
              </a:rPr>
              <a:t>. </a:t>
            </a:r>
            <a:br>
              <a:rPr lang="en-GB" sz="1600" dirty="0">
                <a:solidFill>
                  <a:srgbClr val="0F4662"/>
                </a:solidFill>
              </a:rPr>
            </a:br>
            <a:r>
              <a:rPr lang="en-GB" sz="1600" dirty="0" err="1">
                <a:solidFill>
                  <a:srgbClr val="0F4662"/>
                </a:solidFill>
              </a:rPr>
              <a:t>doi</a:t>
            </a:r>
            <a:r>
              <a:rPr lang="en-GB" sz="1600" dirty="0">
                <a:solidFill>
                  <a:srgbClr val="0F4662"/>
                </a:solidFill>
              </a:rPr>
              <a:t>: 10.2800/8961999. </a:t>
            </a:r>
            <a:br>
              <a:rPr lang="pl-PL" sz="1600" dirty="0">
                <a:solidFill>
                  <a:srgbClr val="0F4662"/>
                </a:solidFill>
              </a:rPr>
            </a:br>
            <a:r>
              <a:rPr lang="en-GB" sz="1600" dirty="0">
                <a:solidFill>
                  <a:srgbClr val="0F4662"/>
                </a:solidFill>
              </a:rPr>
              <a:t>European Environment Agency, 202</a:t>
            </a:r>
            <a:r>
              <a:rPr lang="pl-PL" sz="1600" dirty="0">
                <a:solidFill>
                  <a:srgbClr val="0F4662"/>
                </a:solidFill>
              </a:rPr>
              <a:t>5</a:t>
            </a:r>
            <a:r>
              <a:rPr lang="en-GB" sz="1600" dirty="0">
                <a:solidFill>
                  <a:srgbClr val="0F4662"/>
                </a:solidFill>
              </a:rPr>
              <a:t> </a:t>
            </a:r>
          </a:p>
        </p:txBody>
      </p:sp>
      <p:sp>
        <p:nvSpPr>
          <p:cNvPr id="3" name="TextBox 14">
            <a:extLst>
              <a:ext uri="{FF2B5EF4-FFF2-40B4-BE49-F238E27FC236}">
                <a16:creationId xmlns:a16="http://schemas.microsoft.com/office/drawing/2014/main" id="{4BC69791-DB2A-B483-8A97-2E999FD5B369}"/>
              </a:ext>
            </a:extLst>
          </p:cNvPr>
          <p:cNvSpPr txBox="1"/>
          <p:nvPr/>
        </p:nvSpPr>
        <p:spPr>
          <a:xfrm>
            <a:off x="685800" y="431800"/>
            <a:ext cx="9525001" cy="90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Zanieczyszczenie powietrza jako czynnik ryzyka zdrowotnego</a:t>
            </a:r>
            <a:endParaRPr lang="en-GB" sz="2933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61144-F5B4-055D-3613-686F4AB67E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>
            <a:extLst>
              <a:ext uri="{FF2B5EF4-FFF2-40B4-BE49-F238E27FC236}">
                <a16:creationId xmlns:a16="http://schemas.microsoft.com/office/drawing/2014/main" id="{34520733-6692-DEC4-403C-B84BB416A05B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21123C90-838E-00A2-49F3-76ACAE81938F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4" name="TextBox 14">
            <a:extLst>
              <a:ext uri="{FF2B5EF4-FFF2-40B4-BE49-F238E27FC236}">
                <a16:creationId xmlns:a16="http://schemas.microsoft.com/office/drawing/2014/main" id="{CFC6DB07-0B27-C03C-984A-BE1C451E14D0}"/>
              </a:ext>
            </a:extLst>
          </p:cNvPr>
          <p:cNvSpPr txBox="1"/>
          <p:nvPr/>
        </p:nvSpPr>
        <p:spPr>
          <a:xfrm>
            <a:off x="685800" y="31195"/>
            <a:ext cx="10541001" cy="90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Obciążenie chorobami powodowanymi przez </a:t>
            </a:r>
            <a:r>
              <a:rPr lang="en-US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PM</a:t>
            </a:r>
            <a:r>
              <a:rPr lang="en-US" sz="2933" b="1" i="1" baseline="-25000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2</a:t>
            </a:r>
            <a:r>
              <a:rPr lang="pl-PL" sz="2933" b="1" i="1" baseline="-25000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,</a:t>
            </a:r>
            <a:r>
              <a:rPr lang="en-US" sz="2933" b="1" i="1" baseline="-25000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5</a:t>
            </a:r>
            <a:r>
              <a:rPr lang="en-US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 </a:t>
            </a: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i </a:t>
            </a:r>
            <a:r>
              <a:rPr lang="en-US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NO</a:t>
            </a:r>
            <a:r>
              <a:rPr lang="en-US" sz="2933" b="1" i="1" baseline="-25000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2</a:t>
            </a:r>
            <a:r>
              <a:rPr lang="en-US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 </a:t>
            </a: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w Europie </a:t>
            </a:r>
            <a:endParaRPr lang="en-GB" sz="2933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3DF7DE88-6697-90A6-7409-99F3C0C74C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87400"/>
            <a:ext cx="6488841" cy="3720000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DF7D034-7C5B-F940-CE8B-0CE6732ED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9631" y="3256788"/>
            <a:ext cx="6532369" cy="3594285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70498627-BF07-F454-30CB-CFB503C7BE8A}"/>
              </a:ext>
            </a:extLst>
          </p:cNvPr>
          <p:cNvSpPr txBox="1"/>
          <p:nvPr/>
        </p:nvSpPr>
        <p:spPr>
          <a:xfrm>
            <a:off x="7467600" y="1267473"/>
            <a:ext cx="317956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0F4662"/>
                </a:solidFill>
              </a:rPr>
              <a:t>Harm to human health from air pollution in Europe: burden of disease status, 202</a:t>
            </a:r>
            <a:r>
              <a:rPr lang="pl-PL" sz="1600" i="1" dirty="0">
                <a:solidFill>
                  <a:srgbClr val="0F4662"/>
                </a:solidFill>
              </a:rPr>
              <a:t>5</a:t>
            </a:r>
          </a:p>
          <a:p>
            <a:br>
              <a:rPr lang="pl-PL" sz="1600" dirty="0">
                <a:solidFill>
                  <a:srgbClr val="0F4662"/>
                </a:solidFill>
              </a:rPr>
            </a:br>
            <a:r>
              <a:rPr lang="en-GB" sz="1600" dirty="0">
                <a:solidFill>
                  <a:srgbClr val="0F4662"/>
                </a:solidFill>
              </a:rPr>
              <a:t>Briefing no. 1</a:t>
            </a:r>
            <a:r>
              <a:rPr lang="pl-PL" sz="1600" dirty="0">
                <a:solidFill>
                  <a:srgbClr val="0F4662"/>
                </a:solidFill>
              </a:rPr>
              <a:t>6</a:t>
            </a:r>
            <a:r>
              <a:rPr lang="en-GB" sz="1600" dirty="0">
                <a:solidFill>
                  <a:srgbClr val="0F4662"/>
                </a:solidFill>
              </a:rPr>
              <a:t>/202</a:t>
            </a:r>
            <a:r>
              <a:rPr lang="pl-PL" sz="1600" dirty="0">
                <a:solidFill>
                  <a:srgbClr val="0F4662"/>
                </a:solidFill>
              </a:rPr>
              <a:t>5</a:t>
            </a:r>
            <a:r>
              <a:rPr lang="en-GB" sz="1600" dirty="0">
                <a:solidFill>
                  <a:srgbClr val="0F4662"/>
                </a:solidFill>
              </a:rPr>
              <a:t>. </a:t>
            </a:r>
            <a:br>
              <a:rPr lang="en-GB" sz="1600" dirty="0">
                <a:solidFill>
                  <a:srgbClr val="0F4662"/>
                </a:solidFill>
              </a:rPr>
            </a:br>
            <a:r>
              <a:rPr lang="en-GB" sz="1600" dirty="0" err="1">
                <a:solidFill>
                  <a:srgbClr val="0F4662"/>
                </a:solidFill>
              </a:rPr>
              <a:t>doi</a:t>
            </a:r>
            <a:r>
              <a:rPr lang="en-GB" sz="1600" dirty="0">
                <a:solidFill>
                  <a:srgbClr val="0F4662"/>
                </a:solidFill>
              </a:rPr>
              <a:t>: 10.2800/8961999. </a:t>
            </a:r>
            <a:br>
              <a:rPr lang="pl-PL" sz="1600" dirty="0">
                <a:solidFill>
                  <a:srgbClr val="0F4662"/>
                </a:solidFill>
              </a:rPr>
            </a:br>
            <a:r>
              <a:rPr lang="en-GB" sz="1600" dirty="0">
                <a:solidFill>
                  <a:srgbClr val="0F4662"/>
                </a:solidFill>
              </a:rPr>
              <a:t>European Environment Agency, 202</a:t>
            </a:r>
            <a:r>
              <a:rPr lang="pl-PL" sz="1600" dirty="0">
                <a:solidFill>
                  <a:srgbClr val="0F4662"/>
                </a:solidFill>
              </a:rPr>
              <a:t>5</a:t>
            </a:r>
            <a:r>
              <a:rPr lang="en-GB" sz="1600" dirty="0">
                <a:solidFill>
                  <a:srgbClr val="0F4662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923654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40B8-3EA3-FD8C-8303-1F3417FC5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3">
            <a:extLst>
              <a:ext uri="{FF2B5EF4-FFF2-40B4-BE49-F238E27FC236}">
                <a16:creationId xmlns:a16="http://schemas.microsoft.com/office/drawing/2014/main" id="{D9D78B08-76B0-C98A-21EC-6070D0D88226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03D9C8D8-57EF-F98F-6845-45E901EDBCFB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4F9FA09A-43B8-F140-3EEF-E4F06CE2EADD}"/>
              </a:ext>
            </a:extLst>
          </p:cNvPr>
          <p:cNvSpPr txBox="1"/>
          <p:nvPr/>
        </p:nvSpPr>
        <p:spPr>
          <a:xfrm>
            <a:off x="685800" y="31195"/>
            <a:ext cx="11099801" cy="90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ea typeface="Cormorant Garamond Bold Italics"/>
                <a:cs typeface="Cormorant Garamond Bold Italics"/>
                <a:sym typeface="Cormorant Garamond Bold Italics"/>
              </a:rPr>
              <a:t>Obciążenie chorobami powodowanymi przez pył zawieszony w Polsce </a:t>
            </a:r>
            <a:endParaRPr lang="en-GB" sz="2933" b="1" i="1" dirty="0">
              <a:solidFill>
                <a:srgbClr val="0F4662"/>
              </a:solidFill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78DA53F-82A9-9FE9-C3E9-C4E3E4B59A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5351"/>
            <a:ext cx="9829880" cy="5845883"/>
          </a:xfrm>
          <a:prstGeom prst="rect">
            <a:avLst/>
          </a:prstGeom>
        </p:spPr>
      </p:pic>
      <p:sp>
        <p:nvSpPr>
          <p:cNvPr id="3" name="pole tekstowe 2">
            <a:extLst>
              <a:ext uri="{FF2B5EF4-FFF2-40B4-BE49-F238E27FC236}">
                <a16:creationId xmlns:a16="http://schemas.microsoft.com/office/drawing/2014/main" id="{9C43CA56-30A5-9E99-97A4-94B658E78875}"/>
              </a:ext>
            </a:extLst>
          </p:cNvPr>
          <p:cNvSpPr txBox="1"/>
          <p:nvPr/>
        </p:nvSpPr>
        <p:spPr>
          <a:xfrm>
            <a:off x="4621361" y="4140200"/>
            <a:ext cx="32286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F4662"/>
                </a:solidFill>
                <a:latin typeface="+mj-lt"/>
              </a:rPr>
              <a:t>Global Burden of Disease 202</a:t>
            </a:r>
            <a:r>
              <a:rPr lang="pl-PL" sz="1600" i="1" dirty="0">
                <a:solidFill>
                  <a:srgbClr val="0F4662"/>
                </a:solidFill>
                <a:latin typeface="+mj-lt"/>
              </a:rPr>
              <a:t>3</a:t>
            </a:r>
            <a:r>
              <a:rPr lang="en-US" sz="1600" i="1" dirty="0">
                <a:solidFill>
                  <a:srgbClr val="0F4662"/>
                </a:solidFill>
                <a:latin typeface="+mj-lt"/>
              </a:rPr>
              <a:t>, </a:t>
            </a:r>
          </a:p>
          <a:p>
            <a:br>
              <a:rPr lang="pl-PL" sz="1600" dirty="0">
                <a:solidFill>
                  <a:srgbClr val="0F4662"/>
                </a:solidFill>
                <a:latin typeface="+mj-lt"/>
              </a:rPr>
            </a:br>
            <a:r>
              <a:rPr lang="en-US" sz="1600" i="1" dirty="0">
                <a:solidFill>
                  <a:srgbClr val="0F4662"/>
                </a:solidFill>
                <a:latin typeface="+mj-lt"/>
              </a:rPr>
              <a:t>Institute for Health Metrics and Evaluation, University of Washington, 202</a:t>
            </a:r>
            <a:r>
              <a:rPr lang="pl-PL" sz="1600" i="1" dirty="0">
                <a:solidFill>
                  <a:srgbClr val="0F4662"/>
                </a:solidFill>
                <a:latin typeface="+mj-lt"/>
              </a:rPr>
              <a:t>6</a:t>
            </a:r>
            <a:r>
              <a:rPr lang="en-US" sz="1600" i="1" dirty="0">
                <a:solidFill>
                  <a:srgbClr val="0F4662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07652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D4AD1-38B4-9930-A2A1-164D94557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AC60EDE-ABAE-F0BD-967F-D6062956A895}"/>
              </a:ext>
            </a:extLst>
          </p:cNvPr>
          <p:cNvGrpSpPr/>
          <p:nvPr/>
        </p:nvGrpSpPr>
        <p:grpSpPr>
          <a:xfrm>
            <a:off x="9395929" y="10566"/>
            <a:ext cx="2796071" cy="6847434"/>
            <a:chOff x="0" y="0"/>
            <a:chExt cx="1104621" cy="270515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B16A9C7-8430-EE69-F6EC-F68E1D43E17D}"/>
                </a:ext>
              </a:extLst>
            </p:cNvPr>
            <p:cNvSpPr/>
            <p:nvPr/>
          </p:nvSpPr>
          <p:spPr>
            <a:xfrm>
              <a:off x="0" y="0"/>
              <a:ext cx="1104621" cy="2705159"/>
            </a:xfrm>
            <a:custGeom>
              <a:avLst/>
              <a:gdLst/>
              <a:ahLst/>
              <a:cxnLst/>
              <a:rect l="l" t="t" r="r" b="b"/>
              <a:pathLst>
                <a:path w="1104621" h="2705159">
                  <a:moveTo>
                    <a:pt x="0" y="0"/>
                  </a:moveTo>
                  <a:lnTo>
                    <a:pt x="1104621" y="0"/>
                  </a:lnTo>
                  <a:lnTo>
                    <a:pt x="1104621" y="2705159"/>
                  </a:lnTo>
                  <a:lnTo>
                    <a:pt x="0" y="2705159"/>
                  </a:lnTo>
                  <a:close/>
                </a:path>
              </a:pathLst>
            </a:custGeom>
            <a:solidFill>
              <a:srgbClr val="7994A0"/>
            </a:solidFill>
          </p:spPr>
          <p:txBody>
            <a:bodyPr/>
            <a:lstStyle/>
            <a:p>
              <a:endParaRPr lang="pl-PL" sz="1200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C6B9809-7BAE-3B72-3E90-FC2E8494E3D7}"/>
                </a:ext>
              </a:extLst>
            </p:cNvPr>
            <p:cNvSpPr txBox="1"/>
            <p:nvPr/>
          </p:nvSpPr>
          <p:spPr>
            <a:xfrm>
              <a:off x="0" y="-47625"/>
              <a:ext cx="1104621" cy="2752784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62"/>
                </a:lnSpc>
              </a:pPr>
              <a:endParaRPr sz="1200"/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5394F56-F391-4128-2A1C-FC303F3A94F7}"/>
              </a:ext>
            </a:extLst>
          </p:cNvPr>
          <p:cNvSpPr/>
          <p:nvPr/>
        </p:nvSpPr>
        <p:spPr>
          <a:xfrm>
            <a:off x="685800" y="6288088"/>
            <a:ext cx="1270000" cy="188913"/>
          </a:xfrm>
          <a:custGeom>
            <a:avLst/>
            <a:gdLst/>
            <a:ahLst/>
            <a:cxnLst/>
            <a:rect l="l" t="t" r="r" b="b"/>
            <a:pathLst>
              <a:path w="1905000" h="283369">
                <a:moveTo>
                  <a:pt x="0" y="0"/>
                </a:moveTo>
                <a:lnTo>
                  <a:pt x="1905000" y="0"/>
                </a:lnTo>
                <a:lnTo>
                  <a:pt x="1905000" y="283369"/>
                </a:lnTo>
                <a:lnTo>
                  <a:pt x="0" y="2833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E7C7762-8B6C-E053-96E9-43DC4B7177A5}"/>
              </a:ext>
            </a:extLst>
          </p:cNvPr>
          <p:cNvSpPr txBox="1"/>
          <p:nvPr/>
        </p:nvSpPr>
        <p:spPr>
          <a:xfrm>
            <a:off x="685800" y="399806"/>
            <a:ext cx="8710129" cy="451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Kluczowe przesłanie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00F7F3F4-CF0F-A776-895B-F40569256EC6}"/>
              </a:ext>
            </a:extLst>
          </p:cNvPr>
          <p:cNvSpPr txBox="1"/>
          <p:nvPr/>
        </p:nvSpPr>
        <p:spPr>
          <a:xfrm>
            <a:off x="685800" y="1295400"/>
            <a:ext cx="8610601" cy="48272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b="1" dirty="0">
                <a:solidFill>
                  <a:srgbClr val="FF0000"/>
                </a:solidFill>
                <a:latin typeface="+mj-lt"/>
              </a:rPr>
              <a:t>Zanieczyszczenia powietrza w Polsce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pozostają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poważnym problemem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w kontekście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jakości środowiska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i jego wpływu na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zdrowie publiczne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Choć jakość powietrza w Polsce ulega systematycznej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poprawie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droga do osiągnięcia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standardów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rekomendowanych przez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WHO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jest wciąż dość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długa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Stężenia zanieczyszczeń stanowiących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poważne zagrożenie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dla </a:t>
            </a:r>
            <a:r>
              <a:rPr lang="pl-PL" sz="1867" b="1" dirty="0">
                <a:solidFill>
                  <a:srgbClr val="FF0000"/>
                </a:solidFill>
              </a:rPr>
              <a:t>zdrowia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(PM, </a:t>
            </a:r>
            <a:r>
              <a:rPr lang="pl-PL" sz="1867" dirty="0" err="1">
                <a:solidFill>
                  <a:srgbClr val="0F4662"/>
                </a:solidFill>
                <a:latin typeface="+mj-lt"/>
              </a:rPr>
              <a:t>BaP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</a:t>
            </a:r>
            <a:r>
              <a:rPr lang="pl-PL" sz="1867" dirty="0" err="1">
                <a:solidFill>
                  <a:srgbClr val="0F4662"/>
                </a:solidFill>
                <a:latin typeface="+mj-lt"/>
              </a:rPr>
              <a:t>NO</a:t>
            </a:r>
            <a:r>
              <a:rPr lang="pl-PL" sz="1867" baseline="-25000" dirty="0" err="1">
                <a:solidFill>
                  <a:srgbClr val="0F4662"/>
                </a:solidFill>
                <a:latin typeface="+mj-lt"/>
              </a:rPr>
              <a:t>x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) utrzymują się na zdecydowanie zbyt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wysokim poziomie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Jest to skutek wciąż powszechnego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spalania paliw stałych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w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źródłach komunalno-bytowych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ale w kształtowaniu jakości powietrza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rosnącą rolę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odgrywa również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transport drogowy</a:t>
            </a:r>
            <a:endParaRPr lang="pl-PL" sz="1867" dirty="0">
              <a:solidFill>
                <a:srgbClr val="0F4662"/>
              </a:solidFill>
              <a:latin typeface="+mj-lt"/>
            </a:endParaRP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Sytuacja ta przekłada się w Polsce na relatywnie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wysoki wskaźnik zachorowań 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oraz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przedwczesnych zgonów przypisywanych zanieczyszczeniu powietrza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</a:t>
            </a:r>
          </a:p>
          <a:p>
            <a:pPr marL="228611" indent="-228611" algn="just" fontAlgn="base">
              <a:lnSpc>
                <a:spcPts val="2719"/>
              </a:lnSpc>
              <a:spcAft>
                <a:spcPct val="0"/>
              </a:spcAft>
              <a:buClr>
                <a:srgbClr val="17406D"/>
              </a:buClr>
              <a:buSzPct val="12500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/>
            </a:pPr>
            <a:r>
              <a:rPr lang="pl-PL" sz="1867" dirty="0">
                <a:solidFill>
                  <a:srgbClr val="0F4662"/>
                </a:solidFill>
                <a:latin typeface="+mj-lt"/>
              </a:rPr>
              <a:t>Ograniczanie skali problemu w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krótkim horyzoncie czasowym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 wymaga wdrażania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działań ochronnych</a:t>
            </a:r>
            <a:r>
              <a:rPr lang="pl-PL" sz="1867" dirty="0">
                <a:solidFill>
                  <a:srgbClr val="0F4662"/>
                </a:solidFill>
                <a:latin typeface="+mj-lt"/>
              </a:rPr>
              <a:t>, jednak rozwiązanie problemu wymaga </a:t>
            </a:r>
            <a:r>
              <a:rPr lang="pl-PL" sz="1867" b="1" dirty="0">
                <a:solidFill>
                  <a:srgbClr val="FF0000"/>
                </a:solidFill>
                <a:latin typeface="+mj-lt"/>
              </a:rPr>
              <a:t>systemowej eliminacji źródeł emisji </a:t>
            </a:r>
            <a:endParaRPr lang="pl-PL" sz="1867" dirty="0">
              <a:solidFill>
                <a:srgbClr val="0F4662"/>
              </a:solidFill>
              <a:latin typeface="+mj-lt"/>
            </a:endParaRP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7457737-547D-E97F-34B2-F0E46022EE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1783" y="1464459"/>
            <a:ext cx="2804363" cy="401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892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EB4E6-CE22-D410-0D4C-6D1246FE9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C13F7AC6-E26C-7ABB-B0D7-3E501E3139E6}"/>
              </a:ext>
            </a:extLst>
          </p:cNvPr>
          <p:cNvSpPr txBox="1"/>
          <p:nvPr/>
        </p:nvSpPr>
        <p:spPr>
          <a:xfrm>
            <a:off x="682923" y="434601"/>
            <a:ext cx="10493077" cy="90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FF0000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Czy te działania mają sens? </a:t>
            </a:r>
            <a:b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Zmiany stężenia pyłu PM</a:t>
            </a:r>
            <a:r>
              <a:rPr lang="pl-PL" sz="2933" b="1" i="1" baseline="-25000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10</a:t>
            </a: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 na przestrzeni ostatnich 20 lat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82543FE5-CBE3-4136-EC2D-60F66D28BD3E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F4727E3F-BEC5-E06F-1A54-97455836358B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A14AF83-F94A-8D19-FC92-011C8542EC24}"/>
              </a:ext>
            </a:extLst>
          </p:cNvPr>
          <p:cNvSpPr txBox="1"/>
          <p:nvPr/>
        </p:nvSpPr>
        <p:spPr>
          <a:xfrm>
            <a:off x="9288257" y="5765800"/>
            <a:ext cx="2903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F4662"/>
                </a:solidFill>
              </a:rPr>
              <a:t>Portal Jakość Powietrza </a:t>
            </a:r>
          </a:p>
          <a:p>
            <a:r>
              <a:rPr lang="pl-PL" sz="1600" dirty="0">
                <a:solidFill>
                  <a:srgbClr val="0F4662"/>
                </a:solidFill>
              </a:rPr>
              <a:t>GIOŚ, 2026</a:t>
            </a:r>
          </a:p>
          <a:p>
            <a:r>
              <a:rPr lang="en-GB" sz="1600" dirty="0">
                <a:solidFill>
                  <a:srgbClr val="0F4662"/>
                </a:solidFill>
              </a:rPr>
              <a:t>https://powietrze.gios.gov.pl/pjp/home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0A124A3-D41C-AE61-93E7-0772BE3EC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7" y="1447800"/>
            <a:ext cx="5875524" cy="384000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15ED2E3-E903-32DF-F5EF-0EB9A513F0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00" y="1447800"/>
            <a:ext cx="5875524" cy="384000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DCDD483-A662-D237-779D-F0190B2343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0964" y="1337412"/>
            <a:ext cx="7347293" cy="4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96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DE1C1-44C0-0094-7EAD-496001A17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BFB51E44-F601-71A2-5F4E-FF730C1A0FDD}"/>
              </a:ext>
            </a:extLst>
          </p:cNvPr>
          <p:cNvSpPr txBox="1"/>
          <p:nvPr/>
        </p:nvSpPr>
        <p:spPr>
          <a:xfrm>
            <a:off x="682923" y="434601"/>
            <a:ext cx="10493077" cy="9026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FF0000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Czy te działania mają sens? </a:t>
            </a:r>
            <a:b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Zmiany stężenia pyłu PM</a:t>
            </a:r>
            <a:r>
              <a:rPr lang="pl-PL" sz="2933" b="1" i="1" baseline="-25000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2,5</a:t>
            </a: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 na przestrzeni ostatnich 15 lat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4BA8AB0C-BFD1-09C1-6222-9F0FC441B8A8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9F6D7D5F-37CB-77F4-C59B-465C521A6DEB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54AC074E-9060-9B4A-67F0-1B806C9CFF1E}"/>
              </a:ext>
            </a:extLst>
          </p:cNvPr>
          <p:cNvSpPr txBox="1"/>
          <p:nvPr/>
        </p:nvSpPr>
        <p:spPr>
          <a:xfrm>
            <a:off x="9288257" y="5765800"/>
            <a:ext cx="2903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dirty="0">
                <a:solidFill>
                  <a:srgbClr val="0F4662"/>
                </a:solidFill>
              </a:rPr>
              <a:t>Portal Jakość Powietrza </a:t>
            </a:r>
          </a:p>
          <a:p>
            <a:r>
              <a:rPr lang="pl-PL" sz="1600" dirty="0">
                <a:solidFill>
                  <a:srgbClr val="0F4662"/>
                </a:solidFill>
              </a:rPr>
              <a:t>GIOŚ, 2026</a:t>
            </a:r>
          </a:p>
          <a:p>
            <a:r>
              <a:rPr lang="en-GB" sz="1600" dirty="0">
                <a:solidFill>
                  <a:srgbClr val="0F4662"/>
                </a:solidFill>
              </a:rPr>
              <a:t>https://powietrze.gios.gov.pl/pjp/home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347D5FD-14FA-6CA6-D424-85903DBD0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6" y="1442953"/>
            <a:ext cx="5875524" cy="38400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78D1D806-0996-CEA0-6D88-FC52F6976F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7601" y="1442953"/>
            <a:ext cx="5875524" cy="3840000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113D99ED-9025-AAE9-40E0-0FE52B9864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40964" y="1337412"/>
            <a:ext cx="7347293" cy="4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844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960750-C1D1-0CE8-9D27-10280CCF2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3560B1CC-AD65-FF9B-8694-13BFF6BCE913}"/>
              </a:ext>
            </a:extLst>
          </p:cNvPr>
          <p:cNvSpPr txBox="1"/>
          <p:nvPr/>
        </p:nvSpPr>
        <p:spPr>
          <a:xfrm>
            <a:off x="682923" y="434601"/>
            <a:ext cx="11102677" cy="13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FF0000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Czy te działania mają sens? </a:t>
            </a:r>
            <a:b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Liczba zgonów przypisanych ekspozycji na pył PM</a:t>
            </a:r>
            <a:r>
              <a:rPr lang="pl-PL" sz="2933" b="1" i="1" baseline="-25000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2,5</a:t>
            </a: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 w latach 2005-2023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CF86B1A0-A28F-837C-9083-82C1ED400B3F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3F8018D2-AF9B-A72F-ED97-15172B59B69B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4B087D3-B111-FEE1-E04F-6C577CFBDFDD}"/>
              </a:ext>
            </a:extLst>
          </p:cNvPr>
          <p:cNvSpPr txBox="1"/>
          <p:nvPr/>
        </p:nvSpPr>
        <p:spPr>
          <a:xfrm>
            <a:off x="9288257" y="5765800"/>
            <a:ext cx="2903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F4662"/>
                </a:solidFill>
              </a:rPr>
              <a:t>Premature deaths due to exposure to fine particulate matter in Europe</a:t>
            </a:r>
            <a:r>
              <a:rPr lang="pl-PL" sz="1600" i="1" dirty="0">
                <a:solidFill>
                  <a:srgbClr val="0F4662"/>
                </a:solidFill>
              </a:rPr>
              <a:t>, </a:t>
            </a:r>
            <a:r>
              <a:rPr lang="en-GB" sz="1600" dirty="0">
                <a:solidFill>
                  <a:srgbClr val="0F4662"/>
                </a:solidFill>
              </a:rPr>
              <a:t>European Environment Agency, 202</a:t>
            </a:r>
            <a:r>
              <a:rPr lang="pl-PL" sz="1600" dirty="0">
                <a:solidFill>
                  <a:srgbClr val="0F4662"/>
                </a:solidFill>
              </a:rPr>
              <a:t>5 </a:t>
            </a:r>
            <a:endParaRPr lang="en-GB" sz="1600" dirty="0">
              <a:solidFill>
                <a:srgbClr val="0F4662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C40DD2DC-1C1C-4E4A-8102-0CF77C4E26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9835"/>
            <a:ext cx="10386202" cy="4434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225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6B2A8-8F2D-86A0-BEBA-3128F506B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>
            <a:extLst>
              <a:ext uri="{FF2B5EF4-FFF2-40B4-BE49-F238E27FC236}">
                <a16:creationId xmlns:a16="http://schemas.microsoft.com/office/drawing/2014/main" id="{7AA03F40-490A-C909-602D-ACED109E86A3}"/>
              </a:ext>
            </a:extLst>
          </p:cNvPr>
          <p:cNvSpPr txBox="1"/>
          <p:nvPr/>
        </p:nvSpPr>
        <p:spPr>
          <a:xfrm>
            <a:off x="682923" y="434601"/>
            <a:ext cx="11102677" cy="13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spcBef>
                <a:spcPct val="0"/>
              </a:spcBef>
            </a:pPr>
            <a:r>
              <a:rPr lang="pl-PL" sz="2933" b="1" i="1" dirty="0">
                <a:solidFill>
                  <a:srgbClr val="FF0000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Czy te działania mają sens? </a:t>
            </a:r>
            <a:b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Liczba zgonów przypisanych ekspozycji na pył PM</a:t>
            </a:r>
            <a:r>
              <a:rPr lang="pl-PL" sz="2933" b="1" i="1" baseline="-25000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2,5</a:t>
            </a:r>
            <a:r>
              <a:rPr lang="pl-PL" sz="2933" b="1" i="1" dirty="0">
                <a:solidFill>
                  <a:srgbClr val="0F4662"/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 w latach 2005-2023</a:t>
            </a:r>
            <a:endParaRPr lang="en-GB" sz="2933" b="1" i="1" dirty="0">
              <a:solidFill>
                <a:srgbClr val="0F4662"/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F0AB07C5-2CAF-EC77-6F85-B1830540648E}"/>
              </a:ext>
            </a:extLst>
          </p:cNvPr>
          <p:cNvSpPr/>
          <p:nvPr/>
        </p:nvSpPr>
        <p:spPr>
          <a:xfrm>
            <a:off x="10386202" y="476006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9AB8B1CF-016F-F942-F6D1-B892C31C03DD}"/>
              </a:ext>
            </a:extLst>
          </p:cNvPr>
          <p:cNvSpPr/>
          <p:nvPr/>
        </p:nvSpPr>
        <p:spPr>
          <a:xfrm>
            <a:off x="682923" y="6353149"/>
            <a:ext cx="1119998" cy="166600"/>
          </a:xfrm>
          <a:custGeom>
            <a:avLst/>
            <a:gdLst/>
            <a:ahLst/>
            <a:cxnLst/>
            <a:rect l="l" t="t" r="r" b="b"/>
            <a:pathLst>
              <a:path w="1679997" h="249900">
                <a:moveTo>
                  <a:pt x="0" y="0"/>
                </a:moveTo>
                <a:lnTo>
                  <a:pt x="1679997" y="0"/>
                </a:lnTo>
                <a:lnTo>
                  <a:pt x="1679997" y="249900"/>
                </a:lnTo>
                <a:lnTo>
                  <a:pt x="0" y="249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792EC574-3BA8-3D07-142E-1D406B5EC4AC}"/>
              </a:ext>
            </a:extLst>
          </p:cNvPr>
          <p:cNvSpPr txBox="1"/>
          <p:nvPr/>
        </p:nvSpPr>
        <p:spPr>
          <a:xfrm>
            <a:off x="9288257" y="5765800"/>
            <a:ext cx="2903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rgbClr val="0F4662"/>
                </a:solidFill>
              </a:rPr>
              <a:t>Premature deaths due to exposure to fine particulate matter in Europe</a:t>
            </a:r>
            <a:r>
              <a:rPr lang="pl-PL" sz="1600" i="1" dirty="0">
                <a:solidFill>
                  <a:srgbClr val="0F4662"/>
                </a:solidFill>
              </a:rPr>
              <a:t>, </a:t>
            </a:r>
            <a:r>
              <a:rPr lang="en-GB" sz="1600" dirty="0">
                <a:solidFill>
                  <a:srgbClr val="0F4662"/>
                </a:solidFill>
              </a:rPr>
              <a:t>European Environment Agency, 202</a:t>
            </a:r>
            <a:r>
              <a:rPr lang="pl-PL" sz="1600" dirty="0">
                <a:solidFill>
                  <a:srgbClr val="0F4662"/>
                </a:solidFill>
              </a:rPr>
              <a:t>5 </a:t>
            </a:r>
            <a:endParaRPr lang="en-GB" sz="1600" dirty="0">
              <a:solidFill>
                <a:srgbClr val="0F4662"/>
              </a:solidFill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F803968-AFDE-75A6-5DDC-A64F9477DA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381735"/>
            <a:ext cx="6286823" cy="5490915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C4E78312-C503-3A08-CAAB-902273866F75}"/>
              </a:ext>
            </a:extLst>
          </p:cNvPr>
          <p:cNvSpPr/>
          <p:nvPr/>
        </p:nvSpPr>
        <p:spPr>
          <a:xfrm>
            <a:off x="3352800" y="3581400"/>
            <a:ext cx="355600" cy="101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CB36516D-30E6-B9EB-4BC8-AEB4017B0C6A}"/>
              </a:ext>
            </a:extLst>
          </p:cNvPr>
          <p:cNvSpPr/>
          <p:nvPr/>
        </p:nvSpPr>
        <p:spPr>
          <a:xfrm>
            <a:off x="6299200" y="3581400"/>
            <a:ext cx="355600" cy="1016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00"/>
          </a:p>
        </p:txBody>
      </p:sp>
      <p:cxnSp>
        <p:nvCxnSpPr>
          <p:cNvPr id="10" name="Łącznik prosty ze strzałką 9">
            <a:extLst>
              <a:ext uri="{FF2B5EF4-FFF2-40B4-BE49-F238E27FC236}">
                <a16:creationId xmlns:a16="http://schemas.microsoft.com/office/drawing/2014/main" id="{D7A7C534-D527-F942-2FD1-B518F791A84F}"/>
              </a:ext>
            </a:extLst>
          </p:cNvPr>
          <p:cNvCxnSpPr/>
          <p:nvPr/>
        </p:nvCxnSpPr>
        <p:spPr>
          <a:xfrm>
            <a:off x="6756400" y="3632200"/>
            <a:ext cx="914400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Łącznik prosty ze strzałką 10">
            <a:extLst>
              <a:ext uri="{FF2B5EF4-FFF2-40B4-BE49-F238E27FC236}">
                <a16:creationId xmlns:a16="http://schemas.microsoft.com/office/drawing/2014/main" id="{DFA2C01C-C9AA-3F38-CCA3-32A00ED4F70E}"/>
              </a:ext>
            </a:extLst>
          </p:cNvPr>
          <p:cNvCxnSpPr>
            <a:cxnSpLocks/>
          </p:cNvCxnSpPr>
          <p:nvPr/>
        </p:nvCxnSpPr>
        <p:spPr>
          <a:xfrm>
            <a:off x="6756400" y="3124200"/>
            <a:ext cx="660400" cy="0"/>
          </a:xfrm>
          <a:prstGeom prst="straightConnector1">
            <a:avLst/>
          </a:prstGeom>
          <a:ln w="317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8430B181-E0CA-D2EB-6DDD-E6E2A75A7549}"/>
              </a:ext>
            </a:extLst>
          </p:cNvPr>
          <p:cNvSpPr txBox="1"/>
          <p:nvPr/>
        </p:nvSpPr>
        <p:spPr>
          <a:xfrm>
            <a:off x="8839201" y="3478311"/>
            <a:ext cx="749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FF0000"/>
                </a:solidFill>
              </a:rPr>
              <a:t>-46,1%</a:t>
            </a: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D9DC8588-DB55-3B1D-7F72-A7A60F3222BC}"/>
              </a:ext>
            </a:extLst>
          </p:cNvPr>
          <p:cNvSpPr txBox="1"/>
          <p:nvPr/>
        </p:nvSpPr>
        <p:spPr>
          <a:xfrm>
            <a:off x="8839201" y="2970311"/>
            <a:ext cx="749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600" b="1" dirty="0">
                <a:solidFill>
                  <a:srgbClr val="FF0000"/>
                </a:solidFill>
              </a:rPr>
              <a:t>-61,0%</a:t>
            </a:r>
          </a:p>
        </p:txBody>
      </p:sp>
    </p:spTree>
    <p:extLst>
      <p:ext uri="{BB962C8B-B14F-4D97-AF65-F5344CB8AC3E}">
        <p14:creationId xmlns:p14="http://schemas.microsoft.com/office/powerpoint/2010/main" val="32272803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58AE98-57AE-E71C-07D8-8429B676D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418A59F3-0190-8F59-61A3-D26792DE5DEC}"/>
              </a:ext>
            </a:extLst>
          </p:cNvPr>
          <p:cNvSpPr txBox="1"/>
          <p:nvPr/>
        </p:nvSpPr>
        <p:spPr>
          <a:xfrm>
            <a:off x="695843" y="1652228"/>
            <a:ext cx="10819961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Od komina do organizmu – jak ekspozycję </a:t>
            </a:r>
            <a:b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 zanieczyszczenia powietrza przekładamy </a:t>
            </a:r>
            <a:b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</a:br>
            <a:r>
              <a:rPr lang="pl-PL" sz="4000" b="1" i="1" dirty="0">
                <a:solidFill>
                  <a:schemeClr val="accent3">
                    <a:lumMod val="50000"/>
                  </a:schemeClr>
                </a:solidFill>
                <a:latin typeface="+mj-lt"/>
                <a:ea typeface="Cormorant Garamond Bold Italics"/>
                <a:cs typeface="Cormorant Garamond Bold Italics"/>
                <a:sym typeface="Cormorant Garamond Bold Italics"/>
              </a:rPr>
              <a:t>na rzeczywiste skutki? </a:t>
            </a:r>
            <a:endParaRPr lang="en-US" sz="4000" b="1" i="1" dirty="0">
              <a:solidFill>
                <a:schemeClr val="accent3">
                  <a:lumMod val="50000"/>
                </a:schemeClr>
              </a:solidFill>
              <a:latin typeface="+mj-lt"/>
              <a:ea typeface="Cormorant Garamond Bold Italics"/>
              <a:cs typeface="Cormorant Garamond Bold Italics"/>
              <a:sym typeface="Cormorant Garamond Bold Italics"/>
            </a:endParaRPr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DB1AA6A-43CC-610B-30DF-319722C3B304}"/>
              </a:ext>
            </a:extLst>
          </p:cNvPr>
          <p:cNvSpPr/>
          <p:nvPr/>
        </p:nvSpPr>
        <p:spPr>
          <a:xfrm>
            <a:off x="6105824" y="660400"/>
            <a:ext cx="540998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4D457756-AB8B-E4CC-201B-BB476C80D729}"/>
              </a:ext>
            </a:extLst>
          </p:cNvPr>
          <p:cNvSpPr/>
          <p:nvPr/>
        </p:nvSpPr>
        <p:spPr>
          <a:xfrm>
            <a:off x="695843" y="6197600"/>
            <a:ext cx="5409981" cy="0"/>
          </a:xfrm>
          <a:prstGeom prst="line">
            <a:avLst/>
          </a:prstGeom>
          <a:ln w="76200" cap="flat">
            <a:solidFill>
              <a:srgbClr val="0F466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pl-PL" sz="120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C9B7EAD5-883E-B0C9-3B51-F56EFF7DE38F}"/>
              </a:ext>
            </a:extLst>
          </p:cNvPr>
          <p:cNvSpPr/>
          <p:nvPr/>
        </p:nvSpPr>
        <p:spPr>
          <a:xfrm>
            <a:off x="6412471" y="6024995"/>
            <a:ext cx="1979236" cy="294411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5E971D2-1620-8429-3A0A-DFAEC9F34337}"/>
              </a:ext>
            </a:extLst>
          </p:cNvPr>
          <p:cNvSpPr txBox="1"/>
          <p:nvPr/>
        </p:nvSpPr>
        <p:spPr>
          <a:xfrm>
            <a:off x="1825026" y="3938983"/>
            <a:ext cx="8541948" cy="558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3"/>
              </a:lnSpc>
              <a:spcBef>
                <a:spcPct val="0"/>
              </a:spcBef>
            </a:pPr>
            <a:r>
              <a:rPr lang="pl-PL" sz="3259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Artur Badyda, </a:t>
            </a:r>
            <a:r>
              <a:rPr lang="pl-PL" sz="3259" b="1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  <a:hlinkClick r:id="rId3"/>
              </a:rPr>
              <a:t>artur.badyda@pw.edu.pl</a:t>
            </a:r>
            <a:r>
              <a:rPr lang="pl-PL" sz="3259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 </a:t>
            </a:r>
            <a:endParaRPr lang="en-US" sz="3259" dirty="0">
              <a:solidFill>
                <a:srgbClr val="0F4662"/>
              </a:solidFill>
              <a:latin typeface="+mj-lt"/>
              <a:ea typeface="Quicksand"/>
              <a:cs typeface="Quicksand"/>
              <a:sym typeface="Quicksand"/>
            </a:endParaRP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4ACBB1AF-5F08-65B8-4CED-B12DB6EB01DA}"/>
              </a:ext>
            </a:extLst>
          </p:cNvPr>
          <p:cNvSpPr txBox="1"/>
          <p:nvPr/>
        </p:nvSpPr>
        <p:spPr>
          <a:xfrm>
            <a:off x="3766502" y="4688046"/>
            <a:ext cx="4658997" cy="353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31"/>
              </a:lnSpc>
              <a:spcBef>
                <a:spcPct val="0"/>
              </a:spcBef>
            </a:pPr>
            <a:r>
              <a:rPr lang="en-GB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Krak</a:t>
            </a:r>
            <a:r>
              <a:rPr lang="pl-PL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ów</a:t>
            </a:r>
            <a:r>
              <a:rPr lang="en-GB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, </a:t>
            </a:r>
            <a:r>
              <a:rPr lang="pl-PL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28 października</a:t>
            </a:r>
            <a:r>
              <a:rPr lang="en-GB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 202</a:t>
            </a:r>
            <a:r>
              <a:rPr lang="pl-PL" sz="2094" dirty="0">
                <a:solidFill>
                  <a:srgbClr val="0F4662"/>
                </a:solidFill>
                <a:latin typeface="+mj-lt"/>
                <a:ea typeface="Quicksand"/>
                <a:cs typeface="Quicksand"/>
                <a:sym typeface="Quicksand"/>
              </a:rPr>
              <a:t>6</a:t>
            </a:r>
            <a:endParaRPr lang="en-GB" sz="2094" dirty="0">
              <a:solidFill>
                <a:srgbClr val="0F4662"/>
              </a:solidFill>
              <a:latin typeface="+mj-lt"/>
              <a:ea typeface="Quicksand"/>
              <a:cs typeface="Quicksand"/>
              <a:sym typeface="Quicksand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76C345C-C32A-D9F1-C526-7A0E206E4EB6}"/>
              </a:ext>
            </a:extLst>
          </p:cNvPr>
          <p:cNvSpPr/>
          <p:nvPr/>
        </p:nvSpPr>
        <p:spPr>
          <a:xfrm>
            <a:off x="3764495" y="538595"/>
            <a:ext cx="1979236" cy="294411"/>
          </a:xfrm>
          <a:custGeom>
            <a:avLst/>
            <a:gdLst/>
            <a:ahLst/>
            <a:cxnLst/>
            <a:rect l="l" t="t" r="r" b="b"/>
            <a:pathLst>
              <a:path w="2968854" h="441617">
                <a:moveTo>
                  <a:pt x="0" y="0"/>
                </a:moveTo>
                <a:lnTo>
                  <a:pt x="2968854" y="0"/>
                </a:lnTo>
                <a:lnTo>
                  <a:pt x="2968854" y="441616"/>
                </a:lnTo>
                <a:lnTo>
                  <a:pt x="0" y="4416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l-PL" sz="1200"/>
          </a:p>
        </p:txBody>
      </p:sp>
      <p:pic>
        <p:nvPicPr>
          <p:cNvPr id="8" name="Obraz 3" descr="Logo02">
            <a:extLst>
              <a:ext uri="{FF2B5EF4-FFF2-40B4-BE49-F238E27FC236}">
                <a16:creationId xmlns:a16="http://schemas.microsoft.com/office/drawing/2014/main" id="{D5D1129C-86C4-14C7-0967-0E3D22E98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800" y="5539488"/>
            <a:ext cx="1151108" cy="10914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 descr="PW-g-25">
            <a:extLst>
              <a:ext uri="{FF2B5EF4-FFF2-40B4-BE49-F238E27FC236}">
                <a16:creationId xmlns:a16="http://schemas.microsoft.com/office/drawing/2014/main" id="{F41DBD15-75FE-5EF7-6D58-CC2593A12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568475" y="5539488"/>
            <a:ext cx="1091456" cy="1091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435814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1890</Words>
  <Application>Microsoft Office PowerPoint</Application>
  <PresentationFormat>Panoramiczny</PresentationFormat>
  <Paragraphs>169</Paragraphs>
  <Slides>28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28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Cormorant Garamond Bold Italics</vt:lpstr>
      <vt:lpstr>Symbol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Badyda Artur</dc:creator>
  <cp:lastModifiedBy>Badyda Artur</cp:lastModifiedBy>
  <cp:revision>1</cp:revision>
  <dcterms:created xsi:type="dcterms:W3CDTF">2026-10-27T10:54:55Z</dcterms:created>
  <dcterms:modified xsi:type="dcterms:W3CDTF">2026-10-27T10:57:00Z</dcterms:modified>
</cp:coreProperties>
</file>